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AED7F-F0CA-442E-9C98-DA387EE6E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AAA46-3751-4F4F-9478-2FC79CB6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5EA2F-EBE8-4DBA-8D13-472756F4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DFB8-E32A-43EB-9B70-D24C485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DFF10-4268-4494-95EB-6CC5666C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DA579-6874-4309-87F3-FC414942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F5FB5-9A75-4A07-BCCE-86B5DDF3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2ACE9-C61C-4ABF-8103-991CC21D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117D1-838F-4A5B-AD8D-3D3C66B7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AE6EF-80D8-42BE-8B91-5A8BE9C5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8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43BEA6-2413-4C23-8D6F-3747F9E3A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5E1EC-3C82-4758-9BC9-0ADA5EFD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4C8EA-2FCA-41CC-82E9-B7FB75C4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BA751-7F9D-45EC-B50E-4E7CE250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08B40-196C-4982-807A-F068C85F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3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51BD-935B-4A55-90D4-994D5444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EA1F0-5D8E-4BD2-8B28-5E9B8A1F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9F820-2A94-4C7E-818F-F1EFD902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2CB0B-949D-475A-827A-4C3A015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CB5C5-CB87-4D97-8E69-5C0DAF55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602C2-F2AF-40CD-86DB-D0040BC3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9AC77-D593-4899-AFB9-8DB89C74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03FE2-8BEC-45F6-A663-B056F71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C0D4-B736-4D42-AB44-DD9CAD32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DEC8B-83F1-44C1-9AFB-2F849989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4F15F-9DB1-424A-B6E1-6DFDAC7E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CB322-6091-46E7-953A-FF88ECB6C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C4B9A9-EA46-4F5B-B9A3-8D98C5085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41B9EE-E389-476B-A88F-E4ABD5CA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9B264-BA4D-4CAE-BF4E-45F46840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D1C83-77F0-4A37-9E2D-F0BE745D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5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A618-FAE3-41FE-A3DC-CE18A462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E1F1C-0E36-480A-89BA-AA94E9E51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31E16-EEC9-4833-BC57-093A985CF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189D83-483B-4041-960A-289554D41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6CA6CB-7B92-40AC-B1A4-8F532F5F4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63889E-58E1-4910-8073-7781DEBA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776689-935E-4FA5-A775-AD8B531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6E45B7-7353-430A-9639-18724A0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72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83D4D-1BAF-4B63-8145-78036E4C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823C3-9CF7-49E7-BCBE-3756688F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3D5B04-F9DD-4E6B-A387-D0206717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87781F-5C53-47B1-ACFD-29275ED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3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B3339-47CF-4F23-A0BD-D1F555E6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F7FFF-A13A-454A-B998-529B9043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4A6-FA72-44B7-8715-86A824C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1EA8E-2F39-4C8C-9052-430034BB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4ADA4-2A18-4D86-9B44-D2AF984B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C145B-904F-4443-91AC-24286252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0EC14-6D5D-4102-8EFF-6B6643FA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9A9E2-8E98-4D5B-99B4-0275EF32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ADDC7-F67D-4A6F-AA7C-957E5ACD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4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8A715-57F5-4FDB-BE89-68DEE96E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237E4-592B-4A80-833A-E4320C41D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CD42A-6117-45EB-BC7B-697DD0CB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BD5B1-AA0F-4B80-8F42-E5D8FCEA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47F41-B38C-45DA-B45B-B5A08523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CCA78-252D-412F-8C6C-5F9918B4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410BC5-42E4-40D7-9510-E278699E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24C32-A65D-4852-8F9C-C3AC5E8B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78523-7B4C-480F-9185-E959E7DCA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583A-B804-422B-94CD-56765F956A23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51EED-A1F1-46B7-A26E-D8F88E8A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A57C3-F20A-4A79-B47E-C8C938F11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C2D1-00E8-40FF-9BB4-BCE30189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17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5A3FDC-21A0-4632-B158-509B583B4901}"/>
              </a:ext>
            </a:extLst>
          </p:cNvPr>
          <p:cNvSpPr txBox="1"/>
          <p:nvPr/>
        </p:nvSpPr>
        <p:spPr>
          <a:xfrm>
            <a:off x="173084" y="520160"/>
            <a:ext cx="1976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F0F9-7331-4DEF-9A84-0C04CBB4AD39}"/>
                  </a:ext>
                </a:extLst>
              </p:cNvPr>
              <p:cNvSpPr txBox="1"/>
              <p:nvPr/>
            </p:nvSpPr>
            <p:spPr>
              <a:xfrm>
                <a:off x="244065" y="1340138"/>
                <a:ext cx="5559488" cy="714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𝑎𝑔𝐼𝑛𝑑𝑒𝑥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𝑅𝑒𝑠𝑖𝑑𝑢𝑎𝑙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𝑇h𝑟𝑒𝑠h𝑜𝑙𝑑</m:t>
                              </m:r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𝐴𝑙𝑎𝑟𝑚𝐼𝑛𝑑𝑒𝑥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D3F0F9-7331-4DEF-9A84-0C04CBB4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65" y="1340138"/>
                <a:ext cx="555948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68F738-F436-4249-83F4-9E543FF18539}"/>
              </a:ext>
            </a:extLst>
          </p:cNvPr>
          <p:cNvSpPr txBox="1"/>
          <p:nvPr/>
        </p:nvSpPr>
        <p:spPr>
          <a:xfrm>
            <a:off x="244065" y="2506350"/>
            <a:ext cx="550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AlarmIndex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 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경보 발생 기준 지수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Threshold: 10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50 |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45 =&gt;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잔차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E7BCAB-1B96-4FFB-85F5-D757D4E97AA0}"/>
                  </a:ext>
                </a:extLst>
              </p:cNvPr>
              <p:cNvSpPr txBox="1"/>
              <p:nvPr/>
            </p:nvSpPr>
            <p:spPr>
              <a:xfrm>
                <a:off x="544563" y="3622361"/>
                <a:ext cx="452222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𝑎𝑔𝐼𝑛𝑑𝑒𝑥</m:t>
                      </m:r>
                      <m: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1−0.7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ko-KR" alt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E7BCAB-1B96-4FFB-85F5-D757D4E9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3" y="3622361"/>
                <a:ext cx="452222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C365336-9F8E-4E84-8EDF-334F952762D9}"/>
              </a:ext>
            </a:extLst>
          </p:cNvPr>
          <p:cNvSpPr txBox="1"/>
          <p:nvPr/>
        </p:nvSpPr>
        <p:spPr>
          <a:xfrm>
            <a:off x="244065" y="4514904"/>
            <a:ext cx="550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AlarmIndex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 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경보 발생 기준 지수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Threshold: 10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50 |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35 =&gt;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잔차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1933E-F94E-493F-95DB-6488032E1C3D}"/>
                  </a:ext>
                </a:extLst>
              </p:cNvPr>
              <p:cNvSpPr txBox="1"/>
              <p:nvPr/>
            </p:nvSpPr>
            <p:spPr>
              <a:xfrm>
                <a:off x="544562" y="5630915"/>
                <a:ext cx="5501149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𝑎𝑔𝐼𝑛𝑑𝑒𝑥</m:t>
                    </m:r>
                    <m:r>
                      <a:rPr lang="en-US" altLang="ko-KR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1−0.7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ko-KR" altLang="en-US" sz="18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경보 발생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)</a:t>
                </a:r>
                <a:endParaRPr lang="ko-KR" altLang="en-US" sz="1800" dirty="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1933E-F94E-493F-95DB-6488032E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2" y="5630915"/>
                <a:ext cx="5501149" cy="506870"/>
              </a:xfrm>
              <a:prstGeom prst="rect">
                <a:avLst/>
              </a:prstGeom>
              <a:blipFill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5F08B94-24D9-4102-987C-2373645D4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050" y="3316595"/>
            <a:ext cx="4423919" cy="23004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64BE8C-40FD-456D-888B-CE301990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810" y="2945873"/>
            <a:ext cx="1557159" cy="2469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E47317-CF75-4571-921F-4298163DFD1B}"/>
              </a:ext>
            </a:extLst>
          </p:cNvPr>
          <p:cNvSpPr txBox="1"/>
          <p:nvPr/>
        </p:nvSpPr>
        <p:spPr>
          <a:xfrm>
            <a:off x="6121331" y="5817985"/>
            <a:ext cx="609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/>
              <a:t>이후 </a:t>
            </a:r>
            <a:r>
              <a:rPr lang="en-US" altLang="ko-KR" sz="1800" dirty="0" err="1"/>
              <a:t>window_size</a:t>
            </a:r>
            <a:r>
              <a:rPr lang="en-US" altLang="ko-KR" sz="1800" dirty="0"/>
              <a:t>(8)</a:t>
            </a:r>
            <a:r>
              <a:rPr lang="ko-KR" altLang="en-US" sz="1800" dirty="0"/>
              <a:t>기간의 평균을 구함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ED7AF1-4024-4176-93C5-A05A545B64B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66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CAC303-E267-47A0-A37E-6C7390774E11}"/>
              </a:ext>
            </a:extLst>
          </p:cNvPr>
          <p:cNvGrpSpPr/>
          <p:nvPr/>
        </p:nvGrpSpPr>
        <p:grpSpPr>
          <a:xfrm>
            <a:off x="6542390" y="920270"/>
            <a:ext cx="5183237" cy="1387347"/>
            <a:chOff x="4779117" y="98361"/>
            <a:chExt cx="5183237" cy="138734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BE1522E-F084-4258-9991-3CAC01EFFE82}"/>
                </a:ext>
              </a:extLst>
            </p:cNvPr>
            <p:cNvGrpSpPr/>
            <p:nvPr/>
          </p:nvGrpSpPr>
          <p:grpSpPr>
            <a:xfrm>
              <a:off x="4779117" y="98361"/>
              <a:ext cx="5183237" cy="1245116"/>
              <a:chOff x="6635725" y="4876789"/>
              <a:chExt cx="5183237" cy="1245116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9738820-78C9-4400-AD14-457CDF79DC1E}"/>
                  </a:ext>
                </a:extLst>
              </p:cNvPr>
              <p:cNvGrpSpPr/>
              <p:nvPr/>
            </p:nvGrpSpPr>
            <p:grpSpPr>
              <a:xfrm>
                <a:off x="6635725" y="4876789"/>
                <a:ext cx="5183237" cy="1245116"/>
                <a:chOff x="8246230" y="6597279"/>
                <a:chExt cx="4344270" cy="1268681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65F43E41-32C3-4F2D-BC77-660581DCB4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46231" y="6597279"/>
                  <a:ext cx="4344269" cy="12686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F3A1BBD-85FD-4A24-8C78-AC7BC9FB60EA}"/>
                    </a:ext>
                  </a:extLst>
                </p:cNvPr>
                <p:cNvSpPr txBox="1"/>
                <p:nvPr/>
              </p:nvSpPr>
              <p:spPr>
                <a:xfrm>
                  <a:off x="8246230" y="6611148"/>
                  <a:ext cx="3261815" cy="3763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Src/model/index/tag/_calculator.py</a:t>
                  </a:r>
                  <a:endParaRPr lang="ko-KR" altLang="en-US" dirty="0"/>
                </a:p>
              </p:txBody>
            </p:sp>
          </p:grp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D9AAE09-A541-43BC-92CD-0F623FD16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7981" y="5407222"/>
                <a:ext cx="4655499" cy="513919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6FE80E-8CAB-41A8-B3BC-0D55C9CAE973}"/>
                </a:ext>
              </a:extLst>
            </p:cNvPr>
            <p:cNvSpPr/>
            <p:nvPr/>
          </p:nvSpPr>
          <p:spPr>
            <a:xfrm>
              <a:off x="7840752" y="1228467"/>
              <a:ext cx="1886120" cy="25724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FF0000"/>
                  </a:solidFill>
                </a:rPr>
                <a:t>연산순서만 </a:t>
              </a:r>
              <a:r>
                <a:rPr lang="ko-KR" altLang="en-US" sz="1000" dirty="0" err="1">
                  <a:solidFill>
                    <a:srgbClr val="FF0000"/>
                  </a:solidFill>
                </a:rPr>
                <a:t>변경되있음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0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61AAA-0358-4771-878E-9DDDD39DA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"/>
          <a:stretch/>
        </p:blipFill>
        <p:spPr>
          <a:xfrm>
            <a:off x="5749239" y="2546872"/>
            <a:ext cx="5889400" cy="1708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66CF6-70D5-4244-9FDF-1430BF75D51E}"/>
                  </a:ext>
                </a:extLst>
              </p:cNvPr>
              <p:cNvSpPr txBox="1"/>
              <p:nvPr/>
            </p:nvSpPr>
            <p:spPr>
              <a:xfrm>
                <a:off x="621560" y="1222538"/>
                <a:ext cx="44117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𝑊𝐼𝑛𝑑𝑒𝑥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𝐼𝑛𝑑𝑒𝑥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66CF6-70D5-4244-9FDF-1430BF75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0" y="1222538"/>
                <a:ext cx="441175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5C4BA3-6E86-4A9E-BB1E-C0053653E1BE}"/>
              </a:ext>
            </a:extLst>
          </p:cNvPr>
          <p:cNvSpPr txBox="1"/>
          <p:nvPr/>
        </p:nvSpPr>
        <p:spPr>
          <a:xfrm>
            <a:off x="396635" y="853206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Step1. </a:t>
            </a:r>
            <a:r>
              <a:rPr kumimoji="0" lang="ko-KR" altLang="en-US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신호별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가중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148BB-2964-4E61-8DCA-247A7D991D8D}"/>
              </a:ext>
            </a:extLst>
          </p:cNvPr>
          <p:cNvSpPr txBox="1"/>
          <p:nvPr/>
        </p:nvSpPr>
        <p:spPr>
          <a:xfrm>
            <a:off x="396635" y="2856573"/>
            <a:ext cx="22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가중 합산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EF585-4573-4CC5-9118-2EB21D38B3B7}"/>
              </a:ext>
            </a:extLst>
          </p:cNvPr>
          <p:cNvSpPr txBox="1"/>
          <p:nvPr/>
        </p:nvSpPr>
        <p:spPr>
          <a:xfrm>
            <a:off x="148370" y="320105"/>
            <a:ext cx="3381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 b="1"/>
              <a:t>Model / Group Index </a:t>
            </a:r>
            <a:r>
              <a:rPr lang="ko-KR" altLang="en-US" sz="2000" b="1"/>
              <a:t>계산</a:t>
            </a:r>
            <a:endParaRPr lang="en-US" altLang="ko-KR" sz="2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A604053-D736-4237-B3B7-9B805E541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29" y="3331570"/>
            <a:ext cx="3396315" cy="5607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E68E7C-66B9-4A65-81A4-B8F956B97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39" y="1794513"/>
            <a:ext cx="4334480" cy="4572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344EA0-7138-4FF6-A1FD-A04AA65D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9" y="3967603"/>
            <a:ext cx="4334480" cy="48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F69A40-FE0F-459D-971F-61054DBBA1F3}"/>
                  </a:ext>
                </a:extLst>
              </p:cNvPr>
              <p:cNvSpPr txBox="1"/>
              <p:nvPr/>
            </p:nvSpPr>
            <p:spPr>
              <a:xfrm>
                <a:off x="621560" y="5341461"/>
                <a:ext cx="46133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F69A40-FE0F-459D-971F-61054DBBA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0" y="5341461"/>
                <a:ext cx="4613380" cy="369332"/>
              </a:xfrm>
              <a:prstGeom prst="rect">
                <a:avLst/>
              </a:prstGeom>
              <a:blipFill>
                <a:blip r:embed="rId7"/>
                <a:stretch>
                  <a:fillRect l="-396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0613FD6-4113-490D-AC1D-26555D6BA3F4}"/>
              </a:ext>
            </a:extLst>
          </p:cNvPr>
          <p:cNvSpPr txBox="1"/>
          <p:nvPr/>
        </p:nvSpPr>
        <p:spPr>
          <a:xfrm>
            <a:off x="396635" y="4972129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Step3.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최소 가중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00F48ED-D44D-46ED-B52D-E76417C48EE0}"/>
              </a:ext>
            </a:extLst>
          </p:cNvPr>
          <p:cNvCxnSpPr/>
          <p:nvPr/>
        </p:nvCxnSpPr>
        <p:spPr>
          <a:xfrm flipH="1">
            <a:off x="5527589" y="2823621"/>
            <a:ext cx="214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DE88B3-65A2-4791-81E9-B414FC980733}"/>
              </a:ext>
            </a:extLst>
          </p:cNvPr>
          <p:cNvCxnSpPr/>
          <p:nvPr/>
        </p:nvCxnSpPr>
        <p:spPr>
          <a:xfrm flipV="1">
            <a:off x="5527589" y="2108882"/>
            <a:ext cx="0" cy="714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A5A480C-C2CE-4BF1-932E-336840F6A3CF}"/>
              </a:ext>
            </a:extLst>
          </p:cNvPr>
          <p:cNvCxnSpPr>
            <a:cxnSpLocks/>
          </p:cNvCxnSpPr>
          <p:nvPr/>
        </p:nvCxnSpPr>
        <p:spPr>
          <a:xfrm>
            <a:off x="5527589" y="2108882"/>
            <a:ext cx="214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9A9C1A-1454-468D-B492-E9265610C954}"/>
              </a:ext>
            </a:extLst>
          </p:cNvPr>
          <p:cNvSpPr txBox="1"/>
          <p:nvPr/>
        </p:nvSpPr>
        <p:spPr>
          <a:xfrm>
            <a:off x="5390789" y="1794513"/>
            <a:ext cx="48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FE32963-6B07-4076-987C-BED89A9FA8BC}"/>
              </a:ext>
            </a:extLst>
          </p:cNvPr>
          <p:cNvCxnSpPr>
            <a:cxnSpLocks/>
          </p:cNvCxnSpPr>
          <p:nvPr/>
        </p:nvCxnSpPr>
        <p:spPr>
          <a:xfrm>
            <a:off x="11374394" y="4963893"/>
            <a:ext cx="4407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DBD8DFE-4C41-4442-BD9E-D2742583BD01}"/>
              </a:ext>
            </a:extLst>
          </p:cNvPr>
          <p:cNvCxnSpPr>
            <a:cxnSpLocks/>
          </p:cNvCxnSpPr>
          <p:nvPr/>
        </p:nvCxnSpPr>
        <p:spPr>
          <a:xfrm flipV="1">
            <a:off x="11817178" y="3785283"/>
            <a:ext cx="0" cy="1186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B15ABA-7E8D-4FCF-ADEF-1276F0FD5F6C}"/>
              </a:ext>
            </a:extLst>
          </p:cNvPr>
          <p:cNvCxnSpPr>
            <a:cxnSpLocks/>
          </p:cNvCxnSpPr>
          <p:nvPr/>
        </p:nvCxnSpPr>
        <p:spPr>
          <a:xfrm flipH="1">
            <a:off x="11623589" y="3785282"/>
            <a:ext cx="1935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F5187-4343-45A6-A0C2-5B6DA38B87F4}"/>
              </a:ext>
            </a:extLst>
          </p:cNvPr>
          <p:cNvSpPr txBox="1"/>
          <p:nvPr/>
        </p:nvSpPr>
        <p:spPr>
          <a:xfrm>
            <a:off x="5737821" y="1978043"/>
            <a:ext cx="189864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MAX(0,(1-(1-index))*weights)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3430080-D8EE-4B8F-A62E-5CDF069EE356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530281" y="3898626"/>
            <a:ext cx="0" cy="434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4D27A-F09D-4B2B-BCAC-6A343C2B9D75}"/>
              </a:ext>
            </a:extLst>
          </p:cNvPr>
          <p:cNvSpPr txBox="1"/>
          <p:nvPr/>
        </p:nvSpPr>
        <p:spPr>
          <a:xfrm>
            <a:off x="8037083" y="4333558"/>
            <a:ext cx="98639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SUM(weights)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C231ABB-04F2-4879-B299-D74F332DAD18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9909131" y="3898626"/>
            <a:ext cx="0" cy="426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50E9119-BE0C-4019-B3DA-BC0D5F9B970C}"/>
              </a:ext>
            </a:extLst>
          </p:cNvPr>
          <p:cNvSpPr txBox="1"/>
          <p:nvPr/>
        </p:nvSpPr>
        <p:spPr>
          <a:xfrm>
            <a:off x="9246338" y="4325320"/>
            <a:ext cx="132558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SUM(</a:t>
            </a:r>
            <a:r>
              <a:rPr lang="en-US" altLang="ko-KR" sz="1000" dirty="0" err="1"/>
              <a:t>index_weights</a:t>
            </a:r>
            <a:r>
              <a:rPr lang="en-US" altLang="ko-KR" sz="10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F8A48-476D-472C-A3E4-9EA1748C7041}"/>
              </a:ext>
            </a:extLst>
          </p:cNvPr>
          <p:cNvSpPr txBox="1"/>
          <p:nvPr/>
        </p:nvSpPr>
        <p:spPr>
          <a:xfrm>
            <a:off x="9176954" y="4840780"/>
            <a:ext cx="219538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SUM(</a:t>
            </a:r>
            <a:r>
              <a:rPr lang="en-US" altLang="ko-KR" sz="1000" dirty="0" err="1"/>
              <a:t>index_weights</a:t>
            </a:r>
            <a:r>
              <a:rPr lang="en-US" altLang="ko-KR" sz="1000" dirty="0"/>
              <a:t>)/SUM(weights)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470664-2C7F-47E4-A52C-D3D1C438AD05}"/>
              </a:ext>
            </a:extLst>
          </p:cNvPr>
          <p:cNvSpPr txBox="1"/>
          <p:nvPr/>
        </p:nvSpPr>
        <p:spPr>
          <a:xfrm>
            <a:off x="11304885" y="4645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DFCC42-F7FC-4C5A-A657-9D1B9D0E08EC}"/>
              </a:ext>
            </a:extLst>
          </p:cNvPr>
          <p:cNvCxnSpPr/>
          <p:nvPr/>
        </p:nvCxnSpPr>
        <p:spPr>
          <a:xfrm flipH="1">
            <a:off x="5519995" y="4152073"/>
            <a:ext cx="214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A67B1C2-AA03-429D-89F2-52B50D9D7E41}"/>
              </a:ext>
            </a:extLst>
          </p:cNvPr>
          <p:cNvCxnSpPr>
            <a:cxnSpLocks/>
          </p:cNvCxnSpPr>
          <p:nvPr/>
        </p:nvCxnSpPr>
        <p:spPr>
          <a:xfrm flipV="1">
            <a:off x="5519995" y="4152074"/>
            <a:ext cx="0" cy="493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0C3249A-0A7B-4D95-A992-9253B9EBB988}"/>
              </a:ext>
            </a:extLst>
          </p:cNvPr>
          <p:cNvCxnSpPr>
            <a:cxnSpLocks/>
          </p:cNvCxnSpPr>
          <p:nvPr/>
        </p:nvCxnSpPr>
        <p:spPr>
          <a:xfrm>
            <a:off x="5519995" y="4644389"/>
            <a:ext cx="2149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0E2E465-E2F7-4F11-B0BC-BB8C66A069E9}"/>
              </a:ext>
            </a:extLst>
          </p:cNvPr>
          <p:cNvSpPr txBox="1"/>
          <p:nvPr/>
        </p:nvSpPr>
        <p:spPr>
          <a:xfrm>
            <a:off x="5730227" y="4513550"/>
            <a:ext cx="1697815" cy="24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MIN(</a:t>
            </a:r>
            <a:r>
              <a:rPr lang="en-US" altLang="ko-KR" sz="1000" dirty="0" err="1"/>
              <a:t>weighted_index</a:t>
            </a:r>
            <a:r>
              <a:rPr lang="en-US" altLang="ko-KR" sz="1000" dirty="0"/>
              <a:t>)/100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EFC1D7-71BE-4F2E-A0D5-81458FE211B6}"/>
              </a:ext>
            </a:extLst>
          </p:cNvPr>
          <p:cNvSpPr txBox="1"/>
          <p:nvPr/>
        </p:nvSpPr>
        <p:spPr>
          <a:xfrm>
            <a:off x="5382113" y="46027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7016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F6EF585-4573-4CC5-9118-2EB21D38B3B7}"/>
              </a:ext>
            </a:extLst>
          </p:cNvPr>
          <p:cNvSpPr txBox="1"/>
          <p:nvPr/>
        </p:nvSpPr>
        <p:spPr>
          <a:xfrm>
            <a:off x="148370" y="320105"/>
            <a:ext cx="3381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 b="1"/>
              <a:t>Model / Group Index </a:t>
            </a:r>
            <a:r>
              <a:rPr lang="ko-KR" altLang="en-US" sz="2000" b="1"/>
              <a:t>계산</a:t>
            </a:r>
            <a:endParaRPr lang="en-US" altLang="ko-K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3B8BC-5539-4D94-BDC1-04CEFB09BB1D}"/>
                  </a:ext>
                </a:extLst>
              </p:cNvPr>
              <p:cNvSpPr txBox="1"/>
              <p:nvPr/>
            </p:nvSpPr>
            <p:spPr>
              <a:xfrm>
                <a:off x="622552" y="1226950"/>
                <a:ext cx="492291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𝐴𝑉𝐺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𝑾𝒆𝒊𝒈𝒉𝒕𝒆𝒅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𝑾𝒆𝒊𝒈𝒉𝒕𝒆𝒅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3B8BC-5539-4D94-BDC1-04CEFB09B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2" y="1226950"/>
                <a:ext cx="4922910" cy="579133"/>
              </a:xfrm>
              <a:prstGeom prst="rect">
                <a:avLst/>
              </a:prstGeom>
              <a:blipFill>
                <a:blip r:embed="rId2"/>
                <a:stretch>
                  <a:fillRect r="-9282" b="-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EBB3A28-D2DA-43B2-BB97-970BF7D9A683}"/>
              </a:ext>
            </a:extLst>
          </p:cNvPr>
          <p:cNvSpPr txBox="1"/>
          <p:nvPr/>
        </p:nvSpPr>
        <p:spPr>
          <a:xfrm>
            <a:off x="397627" y="857618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Step4.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 그룹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7924E1-7404-41FC-836E-4661F80EA92F}"/>
                  </a:ext>
                </a:extLst>
              </p:cNvPr>
              <p:cNvSpPr txBox="1"/>
              <p:nvPr/>
            </p:nvSpPr>
            <p:spPr>
              <a:xfrm>
                <a:off x="622552" y="3225905"/>
                <a:ext cx="461338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중요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7924E1-7404-41FC-836E-4661F80EA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2" y="3225905"/>
                <a:ext cx="4613380" cy="374526"/>
              </a:xfrm>
              <a:prstGeom prst="rect">
                <a:avLst/>
              </a:prstGeom>
              <a:blipFill>
                <a:blip r:embed="rId3"/>
                <a:stretch>
                  <a:fillRect l="-264"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33B409-5DEE-42AA-8722-46A6109D6F70}"/>
              </a:ext>
            </a:extLst>
          </p:cNvPr>
          <p:cNvSpPr txBox="1"/>
          <p:nvPr/>
        </p:nvSpPr>
        <p:spPr>
          <a:xfrm>
            <a:off x="397627" y="2856573"/>
            <a:ext cx="33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Step5.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중요신호의 최소 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330686-708D-46CD-91D1-9D6FAE89C7AC}"/>
                  </a:ext>
                </a:extLst>
              </p:cNvPr>
              <p:cNvSpPr txBox="1"/>
              <p:nvPr/>
            </p:nvSpPr>
            <p:spPr>
              <a:xfrm>
                <a:off x="622551" y="5526127"/>
                <a:ext cx="5382545" cy="583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요</m:t>
                      </m:r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호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𝑮𝒓𝒐𝒖𝒑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𝑰𝒏𝒅𝒆𝒙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330686-708D-46CD-91D1-9D6FAE89C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51" y="5526127"/>
                <a:ext cx="5382545" cy="583814"/>
              </a:xfrm>
              <a:prstGeom prst="rect">
                <a:avLst/>
              </a:prstGeom>
              <a:blipFill>
                <a:blip r:embed="rId4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B790A2F-B983-4710-BE97-994497E4BB57}"/>
              </a:ext>
            </a:extLst>
          </p:cNvPr>
          <p:cNvSpPr txBox="1"/>
          <p:nvPr/>
        </p:nvSpPr>
        <p:spPr>
          <a:xfrm>
            <a:off x="397627" y="5156795"/>
            <a:ext cx="325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Step6.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모델</a:t>
            </a: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그룹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C1AA5-0F20-465A-AE41-840127CC9E4E}"/>
              </a:ext>
            </a:extLst>
          </p:cNvPr>
          <p:cNvCxnSpPr>
            <a:cxnSpLocks/>
          </p:cNvCxnSpPr>
          <p:nvPr/>
        </p:nvCxnSpPr>
        <p:spPr>
          <a:xfrm>
            <a:off x="11374394" y="4708518"/>
            <a:ext cx="4407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8BE0EC-6231-4EE1-B3E8-87E2FD7FEECA}"/>
              </a:ext>
            </a:extLst>
          </p:cNvPr>
          <p:cNvCxnSpPr>
            <a:cxnSpLocks/>
          </p:cNvCxnSpPr>
          <p:nvPr/>
        </p:nvCxnSpPr>
        <p:spPr>
          <a:xfrm flipV="1">
            <a:off x="11815119" y="4164225"/>
            <a:ext cx="2059" cy="539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22A773-E3F6-44A4-895B-BCBEAE3CEEF0}"/>
              </a:ext>
            </a:extLst>
          </p:cNvPr>
          <p:cNvCxnSpPr>
            <a:cxnSpLocks/>
          </p:cNvCxnSpPr>
          <p:nvPr/>
        </p:nvCxnSpPr>
        <p:spPr>
          <a:xfrm flipH="1">
            <a:off x="11623589" y="4164225"/>
            <a:ext cx="1935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0D454E-BBEA-4D1B-BCA1-54EDB320A19C}"/>
              </a:ext>
            </a:extLst>
          </p:cNvPr>
          <p:cNvSpPr txBox="1"/>
          <p:nvPr/>
        </p:nvSpPr>
        <p:spPr>
          <a:xfrm>
            <a:off x="8872150" y="4585405"/>
            <a:ext cx="250018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AVERAGE(</a:t>
            </a:r>
            <a:r>
              <a:rPr lang="en-US" altLang="ko-KR" sz="1000" dirty="0" err="1"/>
              <a:t>weighted_avg,Weighted_min</a:t>
            </a:r>
            <a:r>
              <a:rPr lang="en-US" altLang="ko-KR" sz="1000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7580A7-DD4E-493F-B17A-37287A2F8889}"/>
              </a:ext>
            </a:extLst>
          </p:cNvPr>
          <p:cNvSpPr txBox="1"/>
          <p:nvPr/>
        </p:nvSpPr>
        <p:spPr>
          <a:xfrm>
            <a:off x="11304885" y="43636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AFB58E-BD09-4AD3-8C61-DC722271A246}"/>
              </a:ext>
            </a:extLst>
          </p:cNvPr>
          <p:cNvSpPr/>
          <p:nvPr/>
        </p:nvSpPr>
        <p:spPr>
          <a:xfrm>
            <a:off x="1528916" y="3932443"/>
            <a:ext cx="1886120" cy="2572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현재 중요도 </a:t>
            </a:r>
            <a:r>
              <a:rPr lang="en-US" altLang="ko-KR" sz="1000">
                <a:solidFill>
                  <a:srgbClr val="FF0000"/>
                </a:solidFill>
              </a:rPr>
              <a:t>Setting </a:t>
            </a:r>
            <a:r>
              <a:rPr lang="ko-KR" altLang="en-US" sz="1000">
                <a:solidFill>
                  <a:srgbClr val="FF0000"/>
                </a:solidFill>
              </a:rPr>
              <a:t>안되있음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E92D7C-E380-4E70-9B08-5256850CBB51}"/>
              </a:ext>
            </a:extLst>
          </p:cNvPr>
          <p:cNvSpPr/>
          <p:nvPr/>
        </p:nvSpPr>
        <p:spPr>
          <a:xfrm>
            <a:off x="917483" y="6240329"/>
            <a:ext cx="3273743" cy="2572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중요도가 없어서 </a:t>
            </a:r>
            <a:r>
              <a:rPr lang="en-US" altLang="ko-KR" sz="1000">
                <a:solidFill>
                  <a:srgbClr val="FF0000"/>
                </a:solidFill>
              </a:rPr>
              <a:t>Group_index</a:t>
            </a:r>
            <a:r>
              <a:rPr lang="ko-KR" altLang="en-US" sz="1000">
                <a:solidFill>
                  <a:srgbClr val="FF0000"/>
                </a:solidFill>
              </a:rPr>
              <a:t>가 최종 지수로 출력됨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C70042E-155A-4C6B-BBA4-FB2C72EA3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5"/>
          <a:stretch/>
        </p:blipFill>
        <p:spPr>
          <a:xfrm>
            <a:off x="5749239" y="2546872"/>
            <a:ext cx="5889400" cy="170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8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286</Words>
  <Application>Microsoft Office PowerPoint</Application>
  <PresentationFormat>와이드스크린</PresentationFormat>
  <Paragraphs>40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KoPubWorld돋움체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11</cp:revision>
  <dcterms:created xsi:type="dcterms:W3CDTF">2025-05-21T04:21:46Z</dcterms:created>
  <dcterms:modified xsi:type="dcterms:W3CDTF">2025-05-21T06:48:30Z</dcterms:modified>
</cp:coreProperties>
</file>