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6858000" cy="9144000"/>
  <p:embeddedFontLst>
    <p:embeddedFont>
      <p:font typeface="Bricolage Grotesque" panose="020B0605040402000204"/>
      <p:regular r:id="rId16"/>
    </p:embeddedFont>
    <p:embeddedFont>
      <p:font typeface="Bricolage Grotesque Bold" panose="020B0605040402000204"/>
      <p:bold r:id="rId17"/>
    </p:embeddedFont>
    <p:embeddedFont>
      <p:font typeface="Calibri" panose="020F050202020403020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3919515" y="5800847"/>
            <a:ext cx="10448970" cy="1158475"/>
            <a:chOff x="0" y="0"/>
            <a:chExt cx="2751992" cy="3051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51992" cy="305113"/>
            </a:xfrm>
            <a:custGeom>
              <a:avLst/>
              <a:gdLst/>
              <a:ahLst/>
              <a:cxnLst/>
              <a:rect l="l" t="t" r="r" b="b"/>
              <a:pathLst>
                <a:path w="2751992" h="305113">
                  <a:moveTo>
                    <a:pt x="74093" y="0"/>
                  </a:moveTo>
                  <a:lnTo>
                    <a:pt x="2677900" y="0"/>
                  </a:lnTo>
                  <a:cubicBezTo>
                    <a:pt x="2697550" y="0"/>
                    <a:pt x="2716396" y="7806"/>
                    <a:pt x="2730291" y="21701"/>
                  </a:cubicBezTo>
                  <a:cubicBezTo>
                    <a:pt x="2744186" y="35596"/>
                    <a:pt x="2751992" y="54442"/>
                    <a:pt x="2751992" y="74093"/>
                  </a:cubicBezTo>
                  <a:lnTo>
                    <a:pt x="2751992" y="231020"/>
                  </a:lnTo>
                  <a:cubicBezTo>
                    <a:pt x="2751992" y="271940"/>
                    <a:pt x="2718820" y="305113"/>
                    <a:pt x="2677900" y="305113"/>
                  </a:cubicBezTo>
                  <a:lnTo>
                    <a:pt x="74093" y="305113"/>
                  </a:lnTo>
                  <a:cubicBezTo>
                    <a:pt x="54442" y="305113"/>
                    <a:pt x="35596" y="297307"/>
                    <a:pt x="21701" y="283412"/>
                  </a:cubicBezTo>
                  <a:cubicBezTo>
                    <a:pt x="7806" y="269516"/>
                    <a:pt x="0" y="250671"/>
                    <a:pt x="0" y="231020"/>
                  </a:cubicBezTo>
                  <a:lnTo>
                    <a:pt x="0" y="74093"/>
                  </a:lnTo>
                  <a:cubicBezTo>
                    <a:pt x="0" y="54442"/>
                    <a:pt x="7806" y="35596"/>
                    <a:pt x="21701" y="21701"/>
                  </a:cubicBezTo>
                  <a:cubicBezTo>
                    <a:pt x="35596" y="7806"/>
                    <a:pt x="54442" y="0"/>
                    <a:pt x="74093" y="0"/>
                  </a:cubicBezTo>
                  <a:close/>
                </a:path>
              </a:pathLst>
            </a:custGeom>
            <a:solidFill>
              <a:srgbClr val="0E948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51992" cy="3432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674851" y="3041928"/>
            <a:ext cx="12938298" cy="2465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30"/>
              </a:lnSpc>
            </a:pPr>
            <a:r>
              <a:rPr lang="en-US" sz="14305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HEVA TRACKER</a:t>
            </a:r>
            <a:endParaRPr lang="en-US" sz="14305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241372" y="5876400"/>
            <a:ext cx="9805256" cy="902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00"/>
              </a:lnSpc>
            </a:pPr>
            <a:r>
              <a:rPr lang="en-US" sz="5285" spc="787">
                <a:solidFill>
                  <a:srgbClr val="000000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Supporting Creatives</a:t>
            </a:r>
            <a:endParaRPr lang="en-US" sz="5285" spc="787">
              <a:solidFill>
                <a:srgbClr val="000000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633582" y="8486775"/>
            <a:ext cx="11020835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Presented By Anngladys Gichuhi</a:t>
            </a:r>
            <a:endParaRPr lang="en-US" sz="4500">
              <a:solidFill>
                <a:srgbClr val="000000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8091397" y="1090203"/>
            <a:ext cx="1339599" cy="999225"/>
          </a:xfrm>
          <a:custGeom>
            <a:avLst/>
            <a:gdLst/>
            <a:ahLst/>
            <a:cxnLst/>
            <a:rect l="l" t="t" r="r" b="b"/>
            <a:pathLst>
              <a:path w="1339599" h="999225">
                <a:moveTo>
                  <a:pt x="0" y="0"/>
                </a:moveTo>
                <a:lnTo>
                  <a:pt x="1339599" y="0"/>
                </a:lnTo>
                <a:lnTo>
                  <a:pt x="1339599" y="999225"/>
                </a:lnTo>
                <a:lnTo>
                  <a:pt x="0" y="99922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415" b="-1415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384230" y="2003703"/>
            <a:ext cx="5519540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Bricolage Grotesque Bold" panose="020B0605040402000204"/>
                <a:ea typeface="Bricolage Grotesque Bold" panose="020B0605040402000204"/>
                <a:cs typeface="Bricolage Grotesque Bold" panose="020B0605040402000204"/>
                <a:sym typeface="Bricolage Grotesque Bold" panose="020B0605040402000204"/>
              </a:rPr>
              <a:t>HEVA Fund Tracker</a:t>
            </a:r>
            <a:endParaRPr lang="en-US" sz="4500" b="1">
              <a:solidFill>
                <a:srgbClr val="000000"/>
              </a:solidFill>
              <a:latin typeface="Bricolage Grotesque Bold" panose="020B0605040402000204"/>
              <a:ea typeface="Bricolage Grotesque Bold" panose="020B0605040402000204"/>
              <a:cs typeface="Bricolage Grotesque Bold" panose="020B0605040402000204"/>
              <a:sym typeface="Bricolage Grotesque Bold" panose="020B060504040200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3919515" y="5800847"/>
            <a:ext cx="10448970" cy="1158475"/>
            <a:chOff x="0" y="0"/>
            <a:chExt cx="2751992" cy="3051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51992" cy="305113"/>
            </a:xfrm>
            <a:custGeom>
              <a:avLst/>
              <a:gdLst/>
              <a:ahLst/>
              <a:cxnLst/>
              <a:rect l="l" t="t" r="r" b="b"/>
              <a:pathLst>
                <a:path w="2751992" h="305113">
                  <a:moveTo>
                    <a:pt x="74093" y="0"/>
                  </a:moveTo>
                  <a:lnTo>
                    <a:pt x="2677900" y="0"/>
                  </a:lnTo>
                  <a:cubicBezTo>
                    <a:pt x="2697550" y="0"/>
                    <a:pt x="2716396" y="7806"/>
                    <a:pt x="2730291" y="21701"/>
                  </a:cubicBezTo>
                  <a:cubicBezTo>
                    <a:pt x="2744186" y="35596"/>
                    <a:pt x="2751992" y="54442"/>
                    <a:pt x="2751992" y="74093"/>
                  </a:cubicBezTo>
                  <a:lnTo>
                    <a:pt x="2751992" y="231020"/>
                  </a:lnTo>
                  <a:cubicBezTo>
                    <a:pt x="2751992" y="271940"/>
                    <a:pt x="2718820" y="305113"/>
                    <a:pt x="2677900" y="305113"/>
                  </a:cubicBezTo>
                  <a:lnTo>
                    <a:pt x="74093" y="305113"/>
                  </a:lnTo>
                  <a:cubicBezTo>
                    <a:pt x="54442" y="305113"/>
                    <a:pt x="35596" y="297307"/>
                    <a:pt x="21701" y="283412"/>
                  </a:cubicBezTo>
                  <a:cubicBezTo>
                    <a:pt x="7806" y="269516"/>
                    <a:pt x="0" y="250671"/>
                    <a:pt x="0" y="231020"/>
                  </a:cubicBezTo>
                  <a:lnTo>
                    <a:pt x="0" y="74093"/>
                  </a:lnTo>
                  <a:cubicBezTo>
                    <a:pt x="0" y="54442"/>
                    <a:pt x="7806" y="35596"/>
                    <a:pt x="21701" y="21701"/>
                  </a:cubicBezTo>
                  <a:cubicBezTo>
                    <a:pt x="35596" y="7806"/>
                    <a:pt x="54442" y="0"/>
                    <a:pt x="74093" y="0"/>
                  </a:cubicBezTo>
                  <a:close/>
                </a:path>
              </a:pathLst>
            </a:custGeom>
            <a:solidFill>
              <a:srgbClr val="0E948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51992" cy="3432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8091397" y="1090203"/>
            <a:ext cx="1339599" cy="999225"/>
          </a:xfrm>
          <a:custGeom>
            <a:avLst/>
            <a:gdLst/>
            <a:ahLst/>
            <a:cxnLst/>
            <a:rect l="l" t="t" r="r" b="b"/>
            <a:pathLst>
              <a:path w="1339599" h="999225">
                <a:moveTo>
                  <a:pt x="0" y="0"/>
                </a:moveTo>
                <a:lnTo>
                  <a:pt x="1339599" y="0"/>
                </a:lnTo>
                <a:lnTo>
                  <a:pt x="1339599" y="999225"/>
                </a:lnTo>
                <a:lnTo>
                  <a:pt x="0" y="99922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415" b="-1415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674851" y="3003828"/>
            <a:ext cx="12938298" cy="2797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830"/>
              </a:lnSpc>
            </a:pPr>
            <a:r>
              <a:rPr lang="en-US" sz="16305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THANK YOU</a:t>
            </a:r>
            <a:endParaRPr lang="en-US" sz="16305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41372" y="5876400"/>
            <a:ext cx="9805256" cy="902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00"/>
              </a:lnSpc>
            </a:pPr>
            <a:r>
              <a:rPr lang="en-US" sz="5285" spc="787">
                <a:solidFill>
                  <a:srgbClr val="000000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Thanks ForListening</a:t>
            </a:r>
            <a:endParaRPr lang="en-US" sz="5285" spc="787">
              <a:solidFill>
                <a:srgbClr val="000000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633582" y="8486775"/>
            <a:ext cx="11020835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000000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Presented By Anngladys Gichuhi</a:t>
            </a:r>
            <a:endParaRPr lang="en-US" sz="4500">
              <a:solidFill>
                <a:srgbClr val="000000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384230" y="2003703"/>
            <a:ext cx="5519540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Bricolage Grotesque Bold" panose="020B0605040402000204"/>
                <a:ea typeface="Bricolage Grotesque Bold" panose="020B0605040402000204"/>
                <a:cs typeface="Bricolage Grotesque Bold" panose="020B0605040402000204"/>
                <a:sym typeface="Bricolage Grotesque Bold" panose="020B0605040402000204"/>
              </a:rPr>
              <a:t>HEVA Fund Tracker</a:t>
            </a:r>
            <a:endParaRPr lang="en-US" sz="4500" b="1">
              <a:solidFill>
                <a:srgbClr val="000000"/>
              </a:solidFill>
              <a:latin typeface="Bricolage Grotesque Bold" panose="020B0605040402000204"/>
              <a:ea typeface="Bricolage Grotesque Bold" panose="020B0605040402000204"/>
              <a:cs typeface="Bricolage Grotesque Bold" panose="020B0605040402000204"/>
              <a:sym typeface="Bricolage Grotesque Bold" panose="020B060504040200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093194" y="1028700"/>
            <a:ext cx="7166106" cy="8229600"/>
            <a:chOff x="0" y="0"/>
            <a:chExt cx="1887369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87369" cy="2167467"/>
            </a:xfrm>
            <a:custGeom>
              <a:avLst/>
              <a:gdLst/>
              <a:ahLst/>
              <a:cxnLst/>
              <a:rect l="l" t="t" r="r" b="b"/>
              <a:pathLst>
                <a:path w="1887369" h="2167467">
                  <a:moveTo>
                    <a:pt x="0" y="0"/>
                  </a:moveTo>
                  <a:lnTo>
                    <a:pt x="1887369" y="0"/>
                  </a:lnTo>
                  <a:lnTo>
                    <a:pt x="1887369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E948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87369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0459370" y="1392281"/>
            <a:ext cx="6433755" cy="7502438"/>
            <a:chOff x="0" y="0"/>
            <a:chExt cx="792967" cy="92468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92967" cy="924683"/>
            </a:xfrm>
            <a:custGeom>
              <a:avLst/>
              <a:gdLst/>
              <a:ahLst/>
              <a:cxnLst/>
              <a:rect l="l" t="t" r="r" b="b"/>
              <a:pathLst>
                <a:path w="792967" h="924683">
                  <a:moveTo>
                    <a:pt x="0" y="0"/>
                  </a:moveTo>
                  <a:lnTo>
                    <a:pt x="792967" y="0"/>
                  </a:lnTo>
                  <a:lnTo>
                    <a:pt x="792967" y="924683"/>
                  </a:lnTo>
                  <a:lnTo>
                    <a:pt x="0" y="924683"/>
                  </a:lnTo>
                  <a:close/>
                </a:path>
              </a:pathLst>
            </a:custGeom>
            <a:blipFill>
              <a:blip r:embed="rId1"/>
              <a:stretch>
                <a:fillRect l="-8077" r="-145857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1028700" y="838200"/>
            <a:ext cx="6829348" cy="161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115"/>
              </a:lnSpc>
            </a:pPr>
            <a:r>
              <a:rPr lang="en-US" sz="9365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ABOUT US</a:t>
            </a:r>
            <a:endParaRPr lang="en-US" sz="9365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3585771"/>
            <a:ext cx="8115300" cy="5949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000">
                <a:solidFill>
                  <a:srgbClr val="000000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HEVA Tracker is a comprehensive web-based platform designed to support creative entrepreneurs across East Africa through funding, capacity building, and research. The application serves as a centralized hub for tracking startup progress, managing fund disbursements, collecting data, and generating strategic insights for program administrators and stakeholders.</a:t>
            </a:r>
            <a:endParaRPr lang="en-US" sz="3000">
              <a:solidFill>
                <a:srgbClr val="000000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2845238"/>
            <a:ext cx="7111388" cy="680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20"/>
              </a:lnSpc>
            </a:pPr>
            <a:r>
              <a:rPr lang="en-US" sz="3945" b="1">
                <a:solidFill>
                  <a:srgbClr val="000000"/>
                </a:solidFill>
                <a:latin typeface="Bricolage Grotesque Bold" panose="020B0605040402000204"/>
                <a:ea typeface="Bricolage Grotesque Bold" panose="020B0605040402000204"/>
                <a:cs typeface="Bricolage Grotesque Bold" panose="020B0605040402000204"/>
                <a:sym typeface="Bricolage Grotesque Bold" panose="020B0605040402000204"/>
              </a:rPr>
              <a:t>HEVA Fund</a:t>
            </a:r>
            <a:endParaRPr lang="en-US" sz="3945" b="1">
              <a:solidFill>
                <a:srgbClr val="000000"/>
              </a:solidFill>
              <a:latin typeface="Bricolage Grotesque Bold" panose="020B0605040402000204"/>
              <a:ea typeface="Bricolage Grotesque Bold" panose="020B0605040402000204"/>
              <a:cs typeface="Bricolage Grotesque Bold" panose="020B0605040402000204"/>
              <a:sym typeface="Bricolage Grotesque Bold" panose="020B060504040200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29326" y="1788834"/>
            <a:ext cx="6829348" cy="1609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115"/>
              </a:lnSpc>
            </a:pPr>
            <a:r>
              <a:rPr lang="en-US" sz="9365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PROBLEM</a:t>
            </a:r>
            <a:endParaRPr lang="en-US" sz="9365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1028700" y="3875366"/>
            <a:ext cx="5177895" cy="4432300"/>
            <a:chOff x="0" y="0"/>
            <a:chExt cx="1363725" cy="116735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3725" cy="1167355"/>
            </a:xfrm>
            <a:custGeom>
              <a:avLst/>
              <a:gdLst/>
              <a:ahLst/>
              <a:cxnLst/>
              <a:rect l="l" t="t" r="r" b="b"/>
              <a:pathLst>
                <a:path w="1363725" h="1167355">
                  <a:moveTo>
                    <a:pt x="0" y="0"/>
                  </a:moveTo>
                  <a:lnTo>
                    <a:pt x="1363725" y="0"/>
                  </a:lnTo>
                  <a:lnTo>
                    <a:pt x="1363725" y="1167355"/>
                  </a:lnTo>
                  <a:lnTo>
                    <a:pt x="0" y="1167355"/>
                  </a:lnTo>
                  <a:close/>
                </a:path>
              </a:pathLst>
            </a:custGeom>
            <a:solidFill>
              <a:srgbClr val="0E948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63725" cy="12054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6549495" y="3875366"/>
            <a:ext cx="5172435" cy="4432300"/>
            <a:chOff x="0" y="0"/>
            <a:chExt cx="1362287" cy="116735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62287" cy="1167355"/>
            </a:xfrm>
            <a:custGeom>
              <a:avLst/>
              <a:gdLst/>
              <a:ahLst/>
              <a:cxnLst/>
              <a:rect l="l" t="t" r="r" b="b"/>
              <a:pathLst>
                <a:path w="1362287" h="1167355">
                  <a:moveTo>
                    <a:pt x="0" y="0"/>
                  </a:moveTo>
                  <a:lnTo>
                    <a:pt x="1362287" y="0"/>
                  </a:lnTo>
                  <a:lnTo>
                    <a:pt x="1362287" y="1167355"/>
                  </a:lnTo>
                  <a:lnTo>
                    <a:pt x="0" y="1167355"/>
                  </a:lnTo>
                  <a:close/>
                </a:path>
              </a:pathLst>
            </a:custGeom>
            <a:solidFill>
              <a:srgbClr val="0E948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362287" cy="12054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12067815" y="3875366"/>
            <a:ext cx="5191485" cy="4432300"/>
            <a:chOff x="0" y="0"/>
            <a:chExt cx="1367305" cy="116735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67305" cy="1167355"/>
            </a:xfrm>
            <a:custGeom>
              <a:avLst/>
              <a:gdLst/>
              <a:ahLst/>
              <a:cxnLst/>
              <a:rect l="l" t="t" r="r" b="b"/>
              <a:pathLst>
                <a:path w="1367305" h="1167355">
                  <a:moveTo>
                    <a:pt x="0" y="0"/>
                  </a:moveTo>
                  <a:lnTo>
                    <a:pt x="1367305" y="0"/>
                  </a:lnTo>
                  <a:lnTo>
                    <a:pt x="1367305" y="1167355"/>
                  </a:lnTo>
                  <a:lnTo>
                    <a:pt x="0" y="1167355"/>
                  </a:lnTo>
                  <a:close/>
                </a:path>
              </a:pathLst>
            </a:custGeom>
            <a:solidFill>
              <a:srgbClr val="0E9488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367305" cy="12054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401992" y="4983906"/>
            <a:ext cx="4431311" cy="1958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95"/>
              </a:lnSpc>
            </a:pPr>
            <a:r>
              <a:rPr lang="en-US" sz="4600">
                <a:solidFill>
                  <a:srgbClr val="FFFFF6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Unaggregated data</a:t>
            </a:r>
            <a:endParaRPr lang="en-US" sz="4600">
              <a:solidFill>
                <a:srgbClr val="FFFFF6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920057" y="4983906"/>
            <a:ext cx="4431311" cy="1958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95"/>
              </a:lnSpc>
            </a:pPr>
            <a:r>
              <a:rPr lang="en-US" sz="4600">
                <a:solidFill>
                  <a:srgbClr val="FFFFF6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No data visualisations</a:t>
            </a:r>
            <a:endParaRPr lang="en-US" sz="4600">
              <a:solidFill>
                <a:srgbClr val="FFFFF6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447902" y="4983906"/>
            <a:ext cx="4431311" cy="1958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95"/>
              </a:lnSpc>
            </a:pPr>
            <a:r>
              <a:rPr lang="en-US" sz="4600">
                <a:solidFill>
                  <a:srgbClr val="FFFFF6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Lack of searchability</a:t>
            </a:r>
            <a:endParaRPr lang="en-US" sz="4600">
              <a:solidFill>
                <a:srgbClr val="FFFFF6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401992" y="4214753"/>
            <a:ext cx="4431311" cy="680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3945" b="1">
                <a:solidFill>
                  <a:srgbClr val="000000"/>
                </a:solidFill>
                <a:latin typeface="Bricolage Grotesque Bold" panose="020B0605040402000204"/>
                <a:ea typeface="Bricolage Grotesque Bold" panose="020B0605040402000204"/>
                <a:cs typeface="Bricolage Grotesque Bold" panose="020B0605040402000204"/>
                <a:sym typeface="Bricolage Grotesque Bold" panose="020B0605040402000204"/>
              </a:rPr>
              <a:t>Problem 1</a:t>
            </a:r>
            <a:endParaRPr lang="en-US" sz="3945" b="1">
              <a:solidFill>
                <a:srgbClr val="000000"/>
              </a:solidFill>
              <a:latin typeface="Bricolage Grotesque Bold" panose="020B0605040402000204"/>
              <a:ea typeface="Bricolage Grotesque Bold" panose="020B0605040402000204"/>
              <a:cs typeface="Bricolage Grotesque Bold" panose="020B0605040402000204"/>
              <a:sym typeface="Bricolage Grotesque Bold" panose="020B06050404020002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920057" y="4214753"/>
            <a:ext cx="4431311" cy="680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3945" b="1">
                <a:solidFill>
                  <a:srgbClr val="000000"/>
                </a:solidFill>
                <a:latin typeface="Bricolage Grotesque Bold" panose="020B0605040402000204"/>
                <a:ea typeface="Bricolage Grotesque Bold" panose="020B0605040402000204"/>
                <a:cs typeface="Bricolage Grotesque Bold" panose="020B0605040402000204"/>
                <a:sym typeface="Bricolage Grotesque Bold" panose="020B0605040402000204"/>
              </a:rPr>
              <a:t>Problem 2</a:t>
            </a:r>
            <a:endParaRPr lang="en-US" sz="3945" b="1">
              <a:solidFill>
                <a:srgbClr val="000000"/>
              </a:solidFill>
              <a:latin typeface="Bricolage Grotesque Bold" panose="020B0605040402000204"/>
              <a:ea typeface="Bricolage Grotesque Bold" panose="020B0605040402000204"/>
              <a:cs typeface="Bricolage Grotesque Bold" panose="020B0605040402000204"/>
              <a:sym typeface="Bricolage Grotesque Bold" panose="020B060504040200020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2447902" y="4214753"/>
            <a:ext cx="4431311" cy="680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3945" b="1">
                <a:solidFill>
                  <a:srgbClr val="000000"/>
                </a:solidFill>
                <a:latin typeface="Bricolage Grotesque Bold" panose="020B0605040402000204"/>
                <a:ea typeface="Bricolage Grotesque Bold" panose="020B0605040402000204"/>
                <a:cs typeface="Bricolage Grotesque Bold" panose="020B0605040402000204"/>
                <a:sym typeface="Bricolage Grotesque Bold" panose="020B0605040402000204"/>
              </a:rPr>
              <a:t>Problem 3</a:t>
            </a:r>
            <a:endParaRPr lang="en-US" sz="3945" b="1">
              <a:solidFill>
                <a:srgbClr val="000000"/>
              </a:solidFill>
              <a:latin typeface="Bricolage Grotesque Bold" panose="020B0605040402000204"/>
              <a:ea typeface="Bricolage Grotesque Bold" panose="020B0605040402000204"/>
              <a:cs typeface="Bricolage Grotesque Bold" panose="020B0605040402000204"/>
              <a:sym typeface="Bricolage Grotesque Bold" panose="020B060504040200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24924"/>
            <a:ext cx="6829348" cy="1609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115"/>
              </a:lnSpc>
            </a:pPr>
            <a:r>
              <a:rPr lang="en-US" sz="9365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SOLUTIONS</a:t>
            </a:r>
            <a:endParaRPr lang="en-US" sz="9365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1028700" y="3208282"/>
            <a:ext cx="7949646" cy="2714960"/>
            <a:chOff x="0" y="0"/>
            <a:chExt cx="2093734" cy="7150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93734" cy="715051"/>
            </a:xfrm>
            <a:custGeom>
              <a:avLst/>
              <a:gdLst/>
              <a:ahLst/>
              <a:cxnLst/>
              <a:rect l="l" t="t" r="r" b="b"/>
              <a:pathLst>
                <a:path w="2093734" h="715051">
                  <a:moveTo>
                    <a:pt x="0" y="0"/>
                  </a:moveTo>
                  <a:lnTo>
                    <a:pt x="2093734" y="0"/>
                  </a:lnTo>
                  <a:lnTo>
                    <a:pt x="2093734" y="715051"/>
                  </a:lnTo>
                  <a:lnTo>
                    <a:pt x="0" y="715051"/>
                  </a:lnTo>
                  <a:close/>
                </a:path>
              </a:pathLst>
            </a:custGeom>
            <a:solidFill>
              <a:srgbClr val="0E948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93734" cy="7531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1028700" y="6256616"/>
            <a:ext cx="7949646" cy="2714960"/>
            <a:chOff x="0" y="0"/>
            <a:chExt cx="2093734" cy="7150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93734" cy="715051"/>
            </a:xfrm>
            <a:custGeom>
              <a:avLst/>
              <a:gdLst/>
              <a:ahLst/>
              <a:cxnLst/>
              <a:rect l="l" t="t" r="r" b="b"/>
              <a:pathLst>
                <a:path w="2093734" h="715051">
                  <a:moveTo>
                    <a:pt x="0" y="0"/>
                  </a:moveTo>
                  <a:lnTo>
                    <a:pt x="2093734" y="0"/>
                  </a:lnTo>
                  <a:lnTo>
                    <a:pt x="2093734" y="715051"/>
                  </a:lnTo>
                  <a:lnTo>
                    <a:pt x="0" y="715051"/>
                  </a:lnTo>
                  <a:close/>
                </a:path>
              </a:pathLst>
            </a:custGeom>
            <a:solidFill>
              <a:srgbClr val="0E948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093734" cy="7531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9309654" y="3208282"/>
            <a:ext cx="7949646" cy="2714960"/>
            <a:chOff x="0" y="0"/>
            <a:chExt cx="2093734" cy="71505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093734" cy="715051"/>
            </a:xfrm>
            <a:custGeom>
              <a:avLst/>
              <a:gdLst/>
              <a:ahLst/>
              <a:cxnLst/>
              <a:rect l="l" t="t" r="r" b="b"/>
              <a:pathLst>
                <a:path w="2093734" h="715051">
                  <a:moveTo>
                    <a:pt x="0" y="0"/>
                  </a:moveTo>
                  <a:lnTo>
                    <a:pt x="2093734" y="0"/>
                  </a:lnTo>
                  <a:lnTo>
                    <a:pt x="2093734" y="715051"/>
                  </a:lnTo>
                  <a:lnTo>
                    <a:pt x="0" y="715051"/>
                  </a:lnTo>
                  <a:close/>
                </a:path>
              </a:pathLst>
            </a:custGeom>
            <a:solidFill>
              <a:srgbClr val="0E9488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093734" cy="7531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9309654" y="6256616"/>
            <a:ext cx="7949646" cy="2714960"/>
            <a:chOff x="0" y="0"/>
            <a:chExt cx="2093734" cy="71505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93734" cy="715051"/>
            </a:xfrm>
            <a:custGeom>
              <a:avLst/>
              <a:gdLst/>
              <a:ahLst/>
              <a:cxnLst/>
              <a:rect l="l" t="t" r="r" b="b"/>
              <a:pathLst>
                <a:path w="2093734" h="715051">
                  <a:moveTo>
                    <a:pt x="0" y="0"/>
                  </a:moveTo>
                  <a:lnTo>
                    <a:pt x="2093734" y="0"/>
                  </a:lnTo>
                  <a:lnTo>
                    <a:pt x="2093734" y="715051"/>
                  </a:lnTo>
                  <a:lnTo>
                    <a:pt x="0" y="715051"/>
                  </a:lnTo>
                  <a:close/>
                </a:path>
              </a:pathLst>
            </a:custGeom>
            <a:solidFill>
              <a:srgbClr val="0E9488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093734" cy="7531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383085" y="3997324"/>
            <a:ext cx="6890096" cy="1810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25"/>
              </a:lnSpc>
            </a:pPr>
            <a:r>
              <a:rPr lang="en-US" sz="2800">
                <a:solidFill>
                  <a:srgbClr val="FFFFF6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Aggregated data from all data sources</a:t>
            </a:r>
            <a:endParaRPr lang="en-US" sz="2800">
              <a:solidFill>
                <a:srgbClr val="FFFFF6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  <a:p>
            <a:pPr algn="l">
              <a:lnSpc>
                <a:spcPts val="4925"/>
              </a:lnSpc>
            </a:pPr>
            <a:r>
              <a:rPr lang="en-US" sz="2800">
                <a:solidFill>
                  <a:srgbClr val="FFFFF6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Easy to upload data in bulk, view graphs, charts</a:t>
            </a:r>
            <a:endParaRPr lang="en-US" sz="2800">
              <a:solidFill>
                <a:srgbClr val="FFFFF6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558475" y="7025599"/>
            <a:ext cx="6890096" cy="1810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25"/>
              </a:lnSpc>
            </a:pPr>
            <a:r>
              <a:rPr lang="en-US" sz="2800">
                <a:solidFill>
                  <a:srgbClr val="FFFFF6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PWA, Work offline, sync later, English, French, Arabic, Light, dark, high-contrast, font resizing modes</a:t>
            </a:r>
            <a:endParaRPr lang="en-US" sz="2800">
              <a:solidFill>
                <a:srgbClr val="FFFFF6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839429" y="4242542"/>
            <a:ext cx="6890096" cy="1191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25"/>
              </a:lnSpc>
            </a:pPr>
            <a:r>
              <a:rPr lang="en-US" sz="2800">
                <a:solidFill>
                  <a:srgbClr val="FFFFF6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Search by country, value chain, funding model, organization, individual</a:t>
            </a:r>
            <a:endParaRPr lang="en-US" sz="2800">
              <a:solidFill>
                <a:srgbClr val="FFFFF6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839429" y="7025599"/>
            <a:ext cx="6890096" cy="1810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25"/>
              </a:lnSpc>
            </a:pPr>
            <a:r>
              <a:rPr lang="en-US" sz="2800">
                <a:solidFill>
                  <a:srgbClr val="FFFFF6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Future facing - accepts all media files,  trancribes audio, puts the information in the correct sectors, ERP Compatibility </a:t>
            </a:r>
            <a:endParaRPr lang="en-US" sz="2800">
              <a:solidFill>
                <a:srgbClr val="FFFFF6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383085" y="3417661"/>
            <a:ext cx="6890096" cy="562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345" b="1">
                <a:solidFill>
                  <a:srgbClr val="000000"/>
                </a:solidFill>
                <a:latin typeface="Bricolage Grotesque Bold" panose="020B0605040402000204"/>
                <a:ea typeface="Bricolage Grotesque Bold" panose="020B0605040402000204"/>
                <a:cs typeface="Bricolage Grotesque Bold" panose="020B0605040402000204"/>
                <a:sym typeface="Bricolage Grotesque Bold" panose="020B0605040402000204"/>
              </a:rPr>
              <a:t>Data Aggregation &amp; VIsualization</a:t>
            </a:r>
            <a:endParaRPr lang="en-US" sz="3345" b="1">
              <a:solidFill>
                <a:srgbClr val="000000"/>
              </a:solidFill>
              <a:latin typeface="Bricolage Grotesque Bold" panose="020B0605040402000204"/>
              <a:ea typeface="Bricolage Grotesque Bold" panose="020B0605040402000204"/>
              <a:cs typeface="Bricolage Grotesque Bold" panose="020B0605040402000204"/>
              <a:sym typeface="Bricolage Grotesque Bold" panose="020B06050404020002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558475" y="6437420"/>
            <a:ext cx="5324481" cy="680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20"/>
              </a:lnSpc>
            </a:pPr>
            <a:r>
              <a:rPr lang="en-US" sz="3945" b="1">
                <a:solidFill>
                  <a:srgbClr val="000000"/>
                </a:solidFill>
                <a:latin typeface="Bricolage Grotesque Bold" panose="020B0605040402000204"/>
                <a:ea typeface="Bricolage Grotesque Bold" panose="020B0605040402000204"/>
                <a:cs typeface="Bricolage Grotesque Bold" panose="020B0605040402000204"/>
                <a:sym typeface="Bricolage Grotesque Bold" panose="020B0605040402000204"/>
              </a:rPr>
              <a:t>Accessibility Options</a:t>
            </a:r>
            <a:endParaRPr lang="en-US" sz="3945" b="1">
              <a:solidFill>
                <a:srgbClr val="000000"/>
              </a:solidFill>
              <a:latin typeface="Bricolage Grotesque Bold" panose="020B0605040402000204"/>
              <a:ea typeface="Bricolage Grotesque Bold" panose="020B0605040402000204"/>
              <a:cs typeface="Bricolage Grotesque Bold" panose="020B0605040402000204"/>
              <a:sym typeface="Bricolage Grotesque Bold" panose="020B0605040402000204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839429" y="3389086"/>
            <a:ext cx="4995626" cy="680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20"/>
              </a:lnSpc>
            </a:pPr>
            <a:r>
              <a:rPr lang="en-US" sz="3945" b="1">
                <a:solidFill>
                  <a:srgbClr val="000000"/>
                </a:solidFill>
                <a:latin typeface="Bricolage Grotesque Bold" panose="020B0605040402000204"/>
                <a:ea typeface="Bricolage Grotesque Bold" panose="020B0605040402000204"/>
                <a:cs typeface="Bricolage Grotesque Bold" panose="020B0605040402000204"/>
                <a:sym typeface="Bricolage Grotesque Bold" panose="020B0605040402000204"/>
              </a:rPr>
              <a:t>Searchability</a:t>
            </a:r>
            <a:endParaRPr lang="en-US" sz="3945" b="1">
              <a:solidFill>
                <a:srgbClr val="000000"/>
              </a:solidFill>
              <a:latin typeface="Bricolage Grotesque Bold" panose="020B0605040402000204"/>
              <a:ea typeface="Bricolage Grotesque Bold" panose="020B0605040402000204"/>
              <a:cs typeface="Bricolage Grotesque Bold" panose="020B0605040402000204"/>
              <a:sym typeface="Bricolage Grotesque Bold" panose="020B06050404020002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839429" y="6437420"/>
            <a:ext cx="4995626" cy="680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20"/>
              </a:lnSpc>
            </a:pPr>
            <a:r>
              <a:rPr lang="en-US" sz="3945" b="1">
                <a:solidFill>
                  <a:srgbClr val="000000"/>
                </a:solidFill>
                <a:latin typeface="Bricolage Grotesque Bold" panose="020B0605040402000204"/>
                <a:ea typeface="Bricolage Grotesque Bold" panose="020B0605040402000204"/>
                <a:cs typeface="Bricolage Grotesque Bold" panose="020B0605040402000204"/>
                <a:sym typeface="Bricolage Grotesque Bold" panose="020B0605040402000204"/>
              </a:rPr>
              <a:t>Future-Facing</a:t>
            </a:r>
            <a:endParaRPr lang="en-US" sz="3945" b="1">
              <a:solidFill>
                <a:srgbClr val="000000"/>
              </a:solidFill>
              <a:latin typeface="Bricolage Grotesque Bold" panose="020B0605040402000204"/>
              <a:ea typeface="Bricolage Grotesque Bold" panose="020B0605040402000204"/>
              <a:cs typeface="Bricolage Grotesque Bold" panose="020B0605040402000204"/>
              <a:sym typeface="Bricolage Grotesque Bold" panose="020B060504040200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E948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2737534" y="3161639"/>
            <a:ext cx="2573542" cy="257354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948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7857229" y="3161639"/>
            <a:ext cx="2573542" cy="257354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948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12976923" y="3161639"/>
            <a:ext cx="2573542" cy="2573542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948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4" name="Freeform 14"/>
          <p:cNvSpPr/>
          <p:nvPr/>
        </p:nvSpPr>
        <p:spPr>
          <a:xfrm>
            <a:off x="3272016" y="3912480"/>
            <a:ext cx="1504580" cy="1231020"/>
          </a:xfrm>
          <a:custGeom>
            <a:avLst/>
            <a:gdLst/>
            <a:ahLst/>
            <a:cxnLst/>
            <a:rect l="l" t="t" r="r" b="b"/>
            <a:pathLst>
              <a:path w="1504580" h="1231020">
                <a:moveTo>
                  <a:pt x="0" y="0"/>
                </a:moveTo>
                <a:lnTo>
                  <a:pt x="1504579" y="0"/>
                </a:lnTo>
                <a:lnTo>
                  <a:pt x="1504579" y="1231020"/>
                </a:lnTo>
                <a:lnTo>
                  <a:pt x="0" y="123102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8524012" y="3912480"/>
            <a:ext cx="1239976" cy="1373323"/>
          </a:xfrm>
          <a:custGeom>
            <a:avLst/>
            <a:gdLst/>
            <a:ahLst/>
            <a:cxnLst/>
            <a:rect l="l" t="t" r="r" b="b"/>
            <a:pathLst>
              <a:path w="1239976" h="1373323">
                <a:moveTo>
                  <a:pt x="0" y="0"/>
                </a:moveTo>
                <a:lnTo>
                  <a:pt x="1239976" y="0"/>
                </a:lnTo>
                <a:lnTo>
                  <a:pt x="1239976" y="1373323"/>
                </a:lnTo>
                <a:lnTo>
                  <a:pt x="0" y="13733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3345266" y="3770177"/>
            <a:ext cx="1836857" cy="1469486"/>
          </a:xfrm>
          <a:custGeom>
            <a:avLst/>
            <a:gdLst/>
            <a:ahLst/>
            <a:cxnLst/>
            <a:rect l="l" t="t" r="r" b="b"/>
            <a:pathLst>
              <a:path w="1836857" h="1469486">
                <a:moveTo>
                  <a:pt x="0" y="0"/>
                </a:moveTo>
                <a:lnTo>
                  <a:pt x="1836857" y="0"/>
                </a:lnTo>
                <a:lnTo>
                  <a:pt x="1836857" y="1469486"/>
                </a:lnTo>
                <a:lnTo>
                  <a:pt x="0" y="14694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986338" y="1076041"/>
            <a:ext cx="8315325" cy="1609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115"/>
              </a:lnSpc>
            </a:pPr>
            <a:r>
              <a:rPr lang="en-US" sz="9365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OUR SERVICE</a:t>
            </a:r>
            <a:endParaRPr lang="en-US" sz="9365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631146" y="6693311"/>
            <a:ext cx="4786320" cy="1151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0"/>
              </a:lnSpc>
            </a:pPr>
            <a:r>
              <a:rPr lang="en-US" sz="2700">
                <a:solidFill>
                  <a:srgbClr val="000000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Innovative solutions custom-made for HEVA Fund</a:t>
            </a:r>
            <a:endParaRPr lang="en-US" sz="2700">
              <a:solidFill>
                <a:srgbClr val="000000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750840" y="6693311"/>
            <a:ext cx="4786320" cy="1151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0"/>
              </a:lnSpc>
            </a:pPr>
            <a:r>
              <a:rPr lang="en-US" sz="2700">
                <a:solidFill>
                  <a:srgbClr val="000000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Aggregate and import data into the HEVA Tracker</a:t>
            </a:r>
            <a:endParaRPr lang="en-US" sz="2700">
              <a:solidFill>
                <a:srgbClr val="000000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1870535" y="6693311"/>
            <a:ext cx="4786320" cy="1751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0"/>
              </a:lnSpc>
            </a:pPr>
            <a:r>
              <a:rPr lang="en-US" sz="2700">
                <a:solidFill>
                  <a:srgbClr val="000000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Future-conscious continuous maintenance for sustainability and scalability</a:t>
            </a:r>
            <a:endParaRPr lang="en-US" sz="2700">
              <a:solidFill>
                <a:srgbClr val="000000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631146" y="5819382"/>
            <a:ext cx="4786320" cy="680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3945" b="1">
                <a:solidFill>
                  <a:srgbClr val="000000"/>
                </a:solidFill>
                <a:latin typeface="Bricolage Grotesque Bold" panose="020B0605040402000204"/>
                <a:ea typeface="Bricolage Grotesque Bold" panose="020B0605040402000204"/>
                <a:cs typeface="Bricolage Grotesque Bold" panose="020B0605040402000204"/>
                <a:sym typeface="Bricolage Grotesque Bold" panose="020B0605040402000204"/>
              </a:rPr>
              <a:t>System Creation</a:t>
            </a:r>
            <a:endParaRPr lang="en-US" sz="3945" b="1">
              <a:solidFill>
                <a:srgbClr val="000000"/>
              </a:solidFill>
              <a:latin typeface="Bricolage Grotesque Bold" panose="020B0605040402000204"/>
              <a:ea typeface="Bricolage Grotesque Bold" panose="020B0605040402000204"/>
              <a:cs typeface="Bricolage Grotesque Bold" panose="020B0605040402000204"/>
              <a:sym typeface="Bricolage Grotesque Bold" panose="020B06050404020002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750840" y="5819382"/>
            <a:ext cx="4786320" cy="680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3945" b="1">
                <a:solidFill>
                  <a:srgbClr val="000000"/>
                </a:solidFill>
                <a:latin typeface="Bricolage Grotesque Bold" panose="020B0605040402000204"/>
                <a:ea typeface="Bricolage Grotesque Bold" panose="020B0605040402000204"/>
                <a:cs typeface="Bricolage Grotesque Bold" panose="020B0605040402000204"/>
                <a:sym typeface="Bricolage Grotesque Bold" panose="020B0605040402000204"/>
              </a:rPr>
              <a:t>Data Migration</a:t>
            </a:r>
            <a:endParaRPr lang="en-US" sz="3945" b="1">
              <a:solidFill>
                <a:srgbClr val="000000"/>
              </a:solidFill>
              <a:latin typeface="Bricolage Grotesque Bold" panose="020B0605040402000204"/>
              <a:ea typeface="Bricolage Grotesque Bold" panose="020B0605040402000204"/>
              <a:cs typeface="Bricolage Grotesque Bold" panose="020B0605040402000204"/>
              <a:sym typeface="Bricolage Grotesque Bold" panose="020B06050404020002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1870535" y="5828907"/>
            <a:ext cx="5007545" cy="638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40"/>
              </a:lnSpc>
            </a:pPr>
            <a:r>
              <a:rPr lang="en-US" sz="3745" b="1">
                <a:solidFill>
                  <a:srgbClr val="000000"/>
                </a:solidFill>
                <a:latin typeface="Bricolage Grotesque Bold" panose="020B0605040402000204"/>
                <a:ea typeface="Bricolage Grotesque Bold" panose="020B0605040402000204"/>
                <a:cs typeface="Bricolage Grotesque Bold" panose="020B0605040402000204"/>
                <a:sym typeface="Bricolage Grotesque Bold" panose="020B0605040402000204"/>
              </a:rPr>
              <a:t>System Maintenance</a:t>
            </a:r>
            <a:endParaRPr lang="en-US" sz="3745" b="1">
              <a:solidFill>
                <a:srgbClr val="000000"/>
              </a:solidFill>
              <a:latin typeface="Bricolage Grotesque Bold" panose="020B0605040402000204"/>
              <a:ea typeface="Bricolage Grotesque Bold" panose="020B0605040402000204"/>
              <a:cs typeface="Bricolage Grotesque Bold" panose="020B0605040402000204"/>
              <a:sym typeface="Bricolage Grotesque Bold" panose="020B060504040200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642546"/>
            <a:ext cx="9088649" cy="7001907"/>
          </a:xfrm>
          <a:custGeom>
            <a:avLst/>
            <a:gdLst/>
            <a:ahLst/>
            <a:cxnLst/>
            <a:rect l="l" t="t" r="r" b="b"/>
            <a:pathLst>
              <a:path w="9088649" h="7001907">
                <a:moveTo>
                  <a:pt x="0" y="0"/>
                </a:moveTo>
                <a:lnTo>
                  <a:pt x="9088649" y="0"/>
                </a:lnTo>
                <a:lnTo>
                  <a:pt x="9088649" y="7001908"/>
                </a:lnTo>
                <a:lnTo>
                  <a:pt x="0" y="700190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7492" r="-749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950150" y="1642546"/>
            <a:ext cx="5469779" cy="7001907"/>
          </a:xfrm>
          <a:custGeom>
            <a:avLst/>
            <a:gdLst/>
            <a:ahLst/>
            <a:cxnLst/>
            <a:rect l="l" t="t" r="r" b="b"/>
            <a:pathLst>
              <a:path w="5469779" h="7001907">
                <a:moveTo>
                  <a:pt x="0" y="0"/>
                </a:moveTo>
                <a:lnTo>
                  <a:pt x="5469779" y="0"/>
                </a:lnTo>
                <a:lnTo>
                  <a:pt x="5469779" y="7001908"/>
                </a:lnTo>
                <a:lnTo>
                  <a:pt x="0" y="7001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70" r="-1357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660589"/>
            <a:ext cx="9223257" cy="1285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40"/>
              </a:lnSpc>
            </a:pPr>
            <a:r>
              <a:rPr lang="en-US" sz="9365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DATA ANALYSIS</a:t>
            </a:r>
            <a:endParaRPr lang="en-US" sz="9365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1028700" y="5612279"/>
            <a:ext cx="9223257" cy="3147482"/>
            <a:chOff x="0" y="0"/>
            <a:chExt cx="1136776" cy="38793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6776" cy="387930"/>
            </a:xfrm>
            <a:custGeom>
              <a:avLst/>
              <a:gdLst/>
              <a:ahLst/>
              <a:cxnLst/>
              <a:rect l="l" t="t" r="r" b="b"/>
              <a:pathLst>
                <a:path w="1136776" h="387930">
                  <a:moveTo>
                    <a:pt x="0" y="0"/>
                  </a:moveTo>
                  <a:lnTo>
                    <a:pt x="1136776" y="0"/>
                  </a:lnTo>
                  <a:lnTo>
                    <a:pt x="1136776" y="387930"/>
                  </a:lnTo>
                  <a:lnTo>
                    <a:pt x="0" y="387930"/>
                  </a:lnTo>
                  <a:close/>
                </a:path>
              </a:pathLst>
            </a:custGeom>
            <a:blipFill>
              <a:blip r:embed="rId1"/>
              <a:stretch>
                <a:fillRect t="-68303" b="-26932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028700" y="3256556"/>
            <a:ext cx="9223257" cy="1948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3000">
                <a:solidFill>
                  <a:srgbClr val="000000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Pie Charts</a:t>
            </a:r>
            <a:endParaRPr lang="en-US" sz="3000">
              <a:solidFill>
                <a:srgbClr val="000000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  <a:p>
            <a:pPr algn="l">
              <a:lnSpc>
                <a:spcPts val="5280"/>
              </a:lnSpc>
            </a:pPr>
            <a:r>
              <a:rPr lang="en-US" sz="3000">
                <a:solidFill>
                  <a:srgbClr val="000000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Vertical and  horizontal bar graphs</a:t>
            </a:r>
            <a:endParaRPr lang="en-US" sz="3000">
              <a:solidFill>
                <a:srgbClr val="000000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  <a:p>
            <a:pPr algn="l">
              <a:lnSpc>
                <a:spcPts val="5280"/>
              </a:lnSpc>
            </a:pPr>
            <a:r>
              <a:rPr lang="en-US" sz="3000">
                <a:solidFill>
                  <a:srgbClr val="000000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Line charts</a:t>
            </a:r>
            <a:endParaRPr lang="en-US" sz="3000">
              <a:solidFill>
                <a:srgbClr val="000000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073" y="803987"/>
            <a:ext cx="7977479" cy="86790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8115300" cy="8229600"/>
          </a:xfrm>
          <a:custGeom>
            <a:avLst/>
            <a:gdLst/>
            <a:ahLst/>
            <a:cxnLst/>
            <a:rect l="l" t="t" r="r" b="b"/>
            <a:pathLst>
              <a:path w="8115300" h="8229600">
                <a:moveTo>
                  <a:pt x="0" y="0"/>
                </a:moveTo>
                <a:lnTo>
                  <a:pt x="8115300" y="0"/>
                </a:lnTo>
                <a:lnTo>
                  <a:pt x="81153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r="-155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981841" y="2130634"/>
            <a:ext cx="6717300" cy="5825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70"/>
              </a:lnSpc>
            </a:pPr>
            <a:r>
              <a:rPr lang="en-US" sz="3790">
                <a:solidFill>
                  <a:srgbClr val="000000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View organizations</a:t>
            </a:r>
            <a:endParaRPr lang="en-US" sz="3790">
              <a:solidFill>
                <a:srgbClr val="000000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  <a:p>
            <a:pPr algn="ctr">
              <a:lnSpc>
                <a:spcPts val="6670"/>
              </a:lnSpc>
            </a:pPr>
            <a:r>
              <a:rPr lang="en-US" sz="3790">
                <a:solidFill>
                  <a:srgbClr val="000000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View individuals</a:t>
            </a:r>
            <a:endParaRPr lang="en-US" sz="3790">
              <a:solidFill>
                <a:srgbClr val="000000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  <a:p>
            <a:pPr algn="ctr">
              <a:lnSpc>
                <a:spcPts val="6670"/>
              </a:lnSpc>
            </a:pPr>
            <a:r>
              <a:rPr lang="en-US" sz="3790">
                <a:solidFill>
                  <a:srgbClr val="000000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Search by country, value chain, data type, support types</a:t>
            </a:r>
            <a:endParaRPr lang="en-US" sz="3790">
              <a:solidFill>
                <a:srgbClr val="000000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  <a:p>
            <a:pPr algn="ctr">
              <a:lnSpc>
                <a:spcPts val="6670"/>
              </a:lnSpc>
            </a:pPr>
            <a:r>
              <a:rPr lang="en-US" sz="3790">
                <a:solidFill>
                  <a:srgbClr val="000000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Snapshot analytics</a:t>
            </a:r>
            <a:endParaRPr lang="en-US" sz="3790">
              <a:solidFill>
                <a:srgbClr val="000000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  <a:p>
            <a:pPr algn="ctr">
              <a:lnSpc>
                <a:spcPts val="6670"/>
              </a:lnSpc>
            </a:pPr>
            <a:r>
              <a:rPr lang="en-US" sz="3790">
                <a:solidFill>
                  <a:srgbClr val="000000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Chatbot</a:t>
            </a:r>
            <a:endParaRPr lang="en-US" sz="3790">
              <a:solidFill>
                <a:srgbClr val="000000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618697" y="5063009"/>
            <a:ext cx="4791124" cy="3471135"/>
            <a:chOff x="0" y="0"/>
            <a:chExt cx="1261860" cy="9142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61860" cy="914208"/>
            </a:xfrm>
            <a:custGeom>
              <a:avLst/>
              <a:gdLst/>
              <a:ahLst/>
              <a:cxnLst/>
              <a:rect l="l" t="t" r="r" b="b"/>
              <a:pathLst>
                <a:path w="1261860" h="914208">
                  <a:moveTo>
                    <a:pt x="0" y="0"/>
                  </a:moveTo>
                  <a:lnTo>
                    <a:pt x="1261860" y="0"/>
                  </a:lnTo>
                  <a:lnTo>
                    <a:pt x="1261860" y="914208"/>
                  </a:lnTo>
                  <a:lnTo>
                    <a:pt x="0" y="914208"/>
                  </a:lnTo>
                  <a:close/>
                </a:path>
              </a:pathLst>
            </a:custGeom>
            <a:solidFill>
              <a:srgbClr val="0E948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61860" cy="952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6746157" y="5063009"/>
            <a:ext cx="4786072" cy="3471135"/>
            <a:chOff x="0" y="0"/>
            <a:chExt cx="1260529" cy="91420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60529" cy="914208"/>
            </a:xfrm>
            <a:custGeom>
              <a:avLst/>
              <a:gdLst/>
              <a:ahLst/>
              <a:cxnLst/>
              <a:rect l="l" t="t" r="r" b="b"/>
              <a:pathLst>
                <a:path w="1260529" h="914208">
                  <a:moveTo>
                    <a:pt x="0" y="0"/>
                  </a:moveTo>
                  <a:lnTo>
                    <a:pt x="1260529" y="0"/>
                  </a:lnTo>
                  <a:lnTo>
                    <a:pt x="1260529" y="914208"/>
                  </a:lnTo>
                  <a:lnTo>
                    <a:pt x="0" y="914208"/>
                  </a:lnTo>
                  <a:close/>
                </a:path>
              </a:pathLst>
            </a:custGeom>
            <a:solidFill>
              <a:srgbClr val="0E948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60529" cy="952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1865604" y="5063009"/>
            <a:ext cx="4803699" cy="3471135"/>
            <a:chOff x="0" y="0"/>
            <a:chExt cx="1265172" cy="91420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65172" cy="914208"/>
            </a:xfrm>
            <a:custGeom>
              <a:avLst/>
              <a:gdLst/>
              <a:ahLst/>
              <a:cxnLst/>
              <a:rect l="l" t="t" r="r" b="b"/>
              <a:pathLst>
                <a:path w="1265172" h="914208">
                  <a:moveTo>
                    <a:pt x="0" y="0"/>
                  </a:moveTo>
                  <a:lnTo>
                    <a:pt x="1265172" y="0"/>
                  </a:lnTo>
                  <a:lnTo>
                    <a:pt x="1265172" y="914208"/>
                  </a:lnTo>
                  <a:lnTo>
                    <a:pt x="0" y="914208"/>
                  </a:lnTo>
                  <a:close/>
                </a:path>
              </a:pathLst>
            </a:custGeom>
            <a:solidFill>
              <a:srgbClr val="0E948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265172" cy="952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1" name="Group 11"/>
          <p:cNvGrpSpPr/>
          <p:nvPr/>
        </p:nvGrpSpPr>
        <p:grpSpPr>
          <a:xfrm rot="0">
            <a:off x="2598337" y="3646324"/>
            <a:ext cx="2833370" cy="283337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"/>
              <a:stretch>
                <a:fillRect t="-25187" b="-25187"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 rot="0">
            <a:off x="7721027" y="3646324"/>
            <a:ext cx="2833370" cy="283337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6170" r="-44204"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 rot="0">
            <a:off x="12900226" y="3646324"/>
            <a:ext cx="2833370" cy="283337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t="-3652" b="-46441"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3971089" y="1886206"/>
            <a:ext cx="10345823" cy="1285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0"/>
              </a:lnSpc>
            </a:pPr>
            <a:r>
              <a:rPr lang="en-US" sz="9365" b="1">
                <a:solidFill>
                  <a:srgbClr val="000000"/>
                </a:solidFill>
                <a:latin typeface="Glacial Indifference Bold" panose="00000800000000000000"/>
                <a:ea typeface="Glacial Indifference Bold" panose="00000800000000000000"/>
                <a:cs typeface="Glacial Indifference Bold" panose="00000800000000000000"/>
                <a:sym typeface="Glacial Indifference Bold" panose="00000800000000000000"/>
              </a:rPr>
              <a:t>OUR TEAM</a:t>
            </a:r>
            <a:endParaRPr lang="en-US" sz="9365" b="1">
              <a:solidFill>
                <a:srgbClr val="000000"/>
              </a:solidFill>
              <a:latin typeface="Glacial Indifference Bold" panose="00000800000000000000"/>
              <a:ea typeface="Glacial Indifference Bold" panose="00000800000000000000"/>
              <a:cs typeface="Glacial Indifference Bold" panose="00000800000000000000"/>
              <a:sym typeface="Glacial Indifference Bold" panose="000008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798604" y="7629847"/>
            <a:ext cx="4431311" cy="431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5"/>
              </a:lnSpc>
            </a:pPr>
            <a:r>
              <a:rPr lang="en-US" sz="2100">
                <a:solidFill>
                  <a:srgbClr val="000000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SOFTWARE ENGINEER</a:t>
            </a:r>
            <a:endParaRPr lang="en-US" sz="2100">
              <a:solidFill>
                <a:srgbClr val="000000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923538" y="7629847"/>
            <a:ext cx="4431311" cy="431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5"/>
              </a:lnSpc>
            </a:pPr>
            <a:r>
              <a:rPr lang="en-US" sz="2100">
                <a:solidFill>
                  <a:srgbClr val="000000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SOFTWARE ENGINEERS</a:t>
            </a:r>
            <a:endParaRPr lang="en-US" sz="2100">
              <a:solidFill>
                <a:srgbClr val="000000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2051798" y="7629847"/>
            <a:ext cx="4431311" cy="431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5"/>
              </a:lnSpc>
            </a:pPr>
            <a:r>
              <a:rPr lang="en-US" sz="2100">
                <a:solidFill>
                  <a:srgbClr val="000000"/>
                </a:solidFill>
                <a:latin typeface="Bricolage Grotesque" panose="020B0605040402000204"/>
                <a:ea typeface="Bricolage Grotesque" panose="020B0605040402000204"/>
                <a:cs typeface="Bricolage Grotesque" panose="020B0605040402000204"/>
                <a:sym typeface="Bricolage Grotesque" panose="020B0605040402000204"/>
              </a:rPr>
              <a:t>FUNDING ORGANIZATION</a:t>
            </a:r>
            <a:endParaRPr lang="en-US" sz="2100">
              <a:solidFill>
                <a:srgbClr val="000000"/>
              </a:solidFill>
              <a:latin typeface="Bricolage Grotesque" panose="020B0605040402000204"/>
              <a:ea typeface="Bricolage Grotesque" panose="020B0605040402000204"/>
              <a:cs typeface="Bricolage Grotesque" panose="020B0605040402000204"/>
              <a:sym typeface="Bricolage Grotesque" panose="020B0605040402000204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798604" y="6736869"/>
            <a:ext cx="4431311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80"/>
              </a:lnSpc>
            </a:pPr>
            <a:r>
              <a:rPr lang="en-US" sz="3600" b="1">
                <a:solidFill>
                  <a:srgbClr val="000000"/>
                </a:solidFill>
                <a:latin typeface="Bricolage Grotesque Bold" panose="020B0605040402000204"/>
                <a:ea typeface="Bricolage Grotesque Bold" panose="020B0605040402000204"/>
                <a:cs typeface="Bricolage Grotesque Bold" panose="020B0605040402000204"/>
                <a:sym typeface="Bricolage Grotesque Bold" panose="020B0605040402000204"/>
              </a:rPr>
              <a:t>Anngladys Gichuhi</a:t>
            </a:r>
            <a:endParaRPr lang="en-US" sz="3600" b="1">
              <a:solidFill>
                <a:srgbClr val="000000"/>
              </a:solidFill>
              <a:latin typeface="Bricolage Grotesque Bold" panose="020B0605040402000204"/>
              <a:ea typeface="Bricolage Grotesque Bold" panose="020B0605040402000204"/>
              <a:cs typeface="Bricolage Grotesque Bold" panose="020B0605040402000204"/>
              <a:sym typeface="Bricolage Grotesque Bold" panose="020B06050404020002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923538" y="6736869"/>
            <a:ext cx="4431311" cy="654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80"/>
              </a:lnSpc>
            </a:pPr>
            <a:r>
              <a:rPr lang="en-US" sz="3845" b="1">
                <a:solidFill>
                  <a:srgbClr val="000000"/>
                </a:solidFill>
                <a:latin typeface="Bricolage Grotesque Bold" panose="020B0605040402000204"/>
                <a:ea typeface="Bricolage Grotesque Bold" panose="020B0605040402000204"/>
                <a:cs typeface="Bricolage Grotesque Bold" panose="020B0605040402000204"/>
                <a:sym typeface="Bricolage Grotesque Bold" panose="020B0605040402000204"/>
              </a:rPr>
              <a:t>PLP Mentors</a:t>
            </a:r>
            <a:endParaRPr lang="en-US" sz="3845" b="1">
              <a:solidFill>
                <a:srgbClr val="000000"/>
              </a:solidFill>
              <a:latin typeface="Bricolage Grotesque Bold" panose="020B0605040402000204"/>
              <a:ea typeface="Bricolage Grotesque Bold" panose="020B0605040402000204"/>
              <a:cs typeface="Bricolage Grotesque Bold" panose="020B0605040402000204"/>
              <a:sym typeface="Bricolage Grotesque Bold" panose="020B06050404020002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2051798" y="6736869"/>
            <a:ext cx="4431311" cy="654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80"/>
              </a:lnSpc>
            </a:pPr>
            <a:r>
              <a:rPr lang="en-US" sz="3845" b="1">
                <a:solidFill>
                  <a:srgbClr val="000000"/>
                </a:solidFill>
                <a:latin typeface="Bricolage Grotesque Bold" panose="020B0605040402000204"/>
                <a:ea typeface="Bricolage Grotesque Bold" panose="020B0605040402000204"/>
                <a:cs typeface="Bricolage Grotesque Bold" panose="020B0605040402000204"/>
                <a:sym typeface="Bricolage Grotesque Bold" panose="020B0605040402000204"/>
              </a:rPr>
              <a:t>HEVA Fund Guides</a:t>
            </a:r>
            <a:endParaRPr lang="en-US" sz="3845" b="1">
              <a:solidFill>
                <a:srgbClr val="000000"/>
              </a:solidFill>
              <a:latin typeface="Bricolage Grotesque Bold" panose="020B0605040402000204"/>
              <a:ea typeface="Bricolage Grotesque Bold" panose="020B0605040402000204"/>
              <a:cs typeface="Bricolage Grotesque Bold" panose="020B0605040402000204"/>
              <a:sym typeface="Bricolage Grotesque Bold" panose="020B060504040200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1613</Words>
  <Application>WPS Presentation</Application>
  <PresentationFormat>On-screen Show (4:3)</PresentationFormat>
  <Paragraphs>95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Glacial Indifference Bold</vt:lpstr>
      <vt:lpstr>Bricolage Grotesque</vt:lpstr>
      <vt:lpstr>Bricolage Grotesque 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Anngladys - HEVA Pitchdeck</dc:title>
  <dc:creator/>
  <cp:lastModifiedBy>Anngladys Gichuhi</cp:lastModifiedBy>
  <cp:revision>2</cp:revision>
  <dcterms:created xsi:type="dcterms:W3CDTF">2006-08-16T00:00:00Z</dcterms:created>
  <dcterms:modified xsi:type="dcterms:W3CDTF">2025-08-05T12:21:36Z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EB51651E23434C73AE809AA2DD63FB38_12</vt:lpwstr>
  </property>
  <property fmtid="{D5CDD505-2E9C-101B-9397-08002B2CF9AE}" pid="3" name="KSOProductBuildVer">
    <vt:lpwstr>1033-12.2.0.21931</vt:lpwstr>
  </property>
</Properties>
</file>