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3" r:id="rId12"/>
    <p:sldId id="275" r:id="rId13"/>
    <p:sldId id="265" r:id="rId14"/>
    <p:sldId id="266" r:id="rId15"/>
    <p:sldId id="267" r:id="rId16"/>
    <p:sldId id="268" r:id="rId17"/>
    <p:sldId id="269" r:id="rId18"/>
    <p:sldId id="274" r:id="rId19"/>
    <p:sldId id="271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2DE7E-0D76-43D8-B198-CC312886EB1D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DA0D2-295F-4D9E-B5DC-596A3E645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2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FE3B3-0E19-4F74-8B69-714F37C01947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B22B-F755-4E6A-818E-9035752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4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48089-4D9C-4ABB-AA9A-0ABD68344798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B22B-F755-4E6A-818E-9035752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D06B-C5EB-4038-B468-50D4B713B0D3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B22B-F755-4E6A-818E-9035752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0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4DBDB-C326-45FB-86F7-268D5124D761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B22B-F755-4E6A-818E-9035752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8F92-A030-4A2A-A8DA-374BA0B53935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B22B-F755-4E6A-818E-9035752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6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7EEE-50D4-4807-92A9-0CB68D22CA7F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B22B-F755-4E6A-818E-9035752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8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C1FE-F181-429B-B8D7-C0C30565CE8F}" type="datetime1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B22B-F755-4E6A-818E-9035752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9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DD65-93D4-4AA1-A443-BD5B5887A571}" type="datetime1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B22B-F755-4E6A-818E-9035752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5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AC44-BD5D-4E6A-8A8B-CF41E9869DB9}" type="datetime1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B22B-F755-4E6A-818E-9035752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5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7B19-854F-49F5-81C7-62C9100CB929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B22B-F755-4E6A-818E-9035752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1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CA73D-94C2-4B6D-ABE9-F276CA05BB4C}" type="datetime1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B22B-F755-4E6A-818E-9035752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6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33A81-3E31-49CE-BD88-DF9B423241CA}" type="datetime1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5B22B-F755-4E6A-818E-903575216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08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45175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APPLIED PARASITOLOGY (APZ 401) LECTURE </a:t>
            </a:r>
            <a:r>
              <a:rPr lang="en-US" sz="5400" b="1" dirty="0" smtClean="0"/>
              <a:t>3</a:t>
            </a:r>
            <a:endParaRPr lang="en-US" sz="5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B22B-F755-4E6A-818E-903575216E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81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623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HUMAN INTESTINAL NEMATODES (contd.)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839788" y="1058091"/>
            <a:ext cx="5157787" cy="6792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Chamber pot containing </a:t>
            </a:r>
            <a:r>
              <a:rPr lang="en-US" dirty="0" err="1" smtClean="0"/>
              <a:t>faeces</a:t>
            </a:r>
            <a:r>
              <a:rPr lang="en-US" dirty="0" smtClean="0"/>
              <a:t> near an unprotected well.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9" y="1959427"/>
            <a:ext cx="4912784" cy="4230236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172200" y="1058091"/>
            <a:ext cx="5183188" cy="431075"/>
          </a:xfrm>
        </p:spPr>
        <p:txBody>
          <a:bodyPr/>
          <a:lstStyle/>
          <a:p>
            <a:r>
              <a:rPr lang="en-US" dirty="0" smtClean="0"/>
              <a:t>Unprotected well near dirty gutter.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402" y="1737360"/>
            <a:ext cx="4912784" cy="445230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B22B-F755-4E6A-818E-903575216E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9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53143"/>
          </a:xfrm>
        </p:spPr>
        <p:txBody>
          <a:bodyPr/>
          <a:lstStyle/>
          <a:p>
            <a:pPr algn="just"/>
            <a:r>
              <a:rPr lang="en-US" b="1" dirty="0" smtClean="0"/>
              <a:t>Gutter with refuse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457200"/>
            <a:ext cx="6172200" cy="528161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110343"/>
            <a:ext cx="3932237" cy="4758646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/>
              <a:t>NOTE: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Situated near an unprotected well and a </a:t>
            </a:r>
            <a:r>
              <a:rPr lang="en-US" sz="2800" dirty="0" err="1" smtClean="0"/>
              <a:t>faeces</a:t>
            </a:r>
            <a:r>
              <a:rPr lang="en-US" sz="2800" dirty="0" smtClean="0"/>
              <a:t>-loaded chamber pot.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Water pipe runs through the gutter.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 smtClean="0"/>
              <a:t>Field observations showed that the gutter is often a dump site for human </a:t>
            </a:r>
            <a:r>
              <a:rPr lang="en-US" sz="2800" dirty="0" err="1" smtClean="0"/>
              <a:t>faeces</a:t>
            </a:r>
            <a:r>
              <a:rPr lang="en-US" sz="2800" dirty="0" smtClean="0"/>
              <a:t>.  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B22B-F755-4E6A-818E-903575216E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2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05840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A dump site</a:t>
            </a:r>
            <a:endParaRPr lang="en-US" sz="44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888273"/>
            <a:ext cx="6172200" cy="4741817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 smtClean="0"/>
              <a:t>NOTE: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Many </a:t>
            </a:r>
            <a:r>
              <a:rPr lang="en-US" sz="3200" dirty="0" err="1" smtClean="0"/>
              <a:t>defaecate</a:t>
            </a:r>
            <a:r>
              <a:rPr lang="en-US" sz="3200" dirty="0" smtClean="0"/>
              <a:t> on dump sites.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Walking barefooted on such sites may enhance hookworm transmission. 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B22B-F755-4E6A-818E-903575216E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28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520"/>
          </a:xfrm>
        </p:spPr>
        <p:txBody>
          <a:bodyPr/>
          <a:lstStyle/>
          <a:p>
            <a:pPr algn="ctr"/>
            <a:r>
              <a:rPr lang="en-US" b="1" dirty="0" smtClean="0"/>
              <a:t>CRYPTOSPORIDIOSIS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856"/>
            <a:ext cx="10515600" cy="49921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 smtClean="0"/>
              <a:t>Causative agent &amp; life cycle:</a:t>
            </a:r>
          </a:p>
          <a:p>
            <a:pPr algn="just"/>
            <a:r>
              <a:rPr lang="en-US" sz="3200" dirty="0" smtClean="0"/>
              <a:t>Caused by </a:t>
            </a:r>
            <a:r>
              <a:rPr lang="en-US" sz="3200" i="1" dirty="0" smtClean="0"/>
              <a:t>Cryptosporidium</a:t>
            </a:r>
            <a:r>
              <a:rPr lang="en-US" sz="3200" dirty="0" smtClean="0"/>
              <a:t> species, e. g. </a:t>
            </a:r>
            <a:r>
              <a:rPr lang="en-US" sz="3200" i="1" dirty="0" smtClean="0"/>
              <a:t>C. </a:t>
            </a:r>
            <a:r>
              <a:rPr lang="en-US" sz="3200" i="1" dirty="0" err="1" smtClean="0"/>
              <a:t>parvum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 smtClean="0"/>
              <a:t>Widespread in developing countries, South Africa, Europe, &amp; North America.</a:t>
            </a:r>
          </a:p>
          <a:p>
            <a:pPr algn="just"/>
            <a:r>
              <a:rPr lang="en-US" sz="3200" dirty="0" smtClean="0"/>
              <a:t>Infection occurs in rodents, fowl, rhesus monkey, cattle &amp; other herbivores, &amp; humans.</a:t>
            </a:r>
          </a:p>
          <a:p>
            <a:pPr algn="just"/>
            <a:r>
              <a:rPr lang="en-US" sz="3200" dirty="0" smtClean="0"/>
              <a:t>The parasite inhabits the mucosal epithelial cells of gastrointestinal tract; particularly surface of villi of lower small intestine.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B22B-F755-4E6A-818E-903575216E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29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CRYPTOSPORIDIOSIS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4704"/>
            <a:ext cx="10515600" cy="50822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b="1" dirty="0" smtClean="0"/>
              <a:t>Clinical findings:</a:t>
            </a:r>
            <a:endParaRPr lang="en-US" sz="3600" dirty="0" smtClean="0"/>
          </a:p>
          <a:p>
            <a:pPr algn="just"/>
            <a:r>
              <a:rPr lang="en-US" sz="3600" dirty="0" smtClean="0"/>
              <a:t>Main clinical feature is diarrhoea.</a:t>
            </a:r>
          </a:p>
          <a:p>
            <a:pPr algn="just"/>
            <a:r>
              <a:rPr lang="en-US" sz="3600" dirty="0" smtClean="0"/>
              <a:t>The diarrhoea is self-limited (1-2 weeks) in normal persons.</a:t>
            </a:r>
          </a:p>
          <a:p>
            <a:pPr algn="just"/>
            <a:r>
              <a:rPr lang="en-US" sz="3600" dirty="0" smtClean="0"/>
              <a:t>The diarrhoea may be severe &amp; prolonged in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600" dirty="0" smtClean="0"/>
              <a:t>very young individuals,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600" dirty="0" smtClean="0"/>
              <a:t>old individuals,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600" dirty="0" smtClean="0"/>
              <a:t>immunocompromised individuals.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B22B-F755-4E6A-818E-903575216E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93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8824"/>
          </a:xfrm>
        </p:spPr>
        <p:txBody>
          <a:bodyPr/>
          <a:lstStyle/>
          <a:p>
            <a:pPr algn="ctr"/>
            <a:r>
              <a:rPr lang="en-US" b="1" dirty="0" smtClean="0"/>
              <a:t>CRYPTOSPORIDIOSIS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Diagnosis:</a:t>
            </a:r>
            <a:endParaRPr lang="en-US" sz="3600" dirty="0" smtClean="0"/>
          </a:p>
          <a:p>
            <a:r>
              <a:rPr lang="en-US" sz="3600" dirty="0" smtClean="0"/>
              <a:t>Stool concentration techniques; using modified acid-fast stain.</a:t>
            </a:r>
          </a:p>
          <a:p>
            <a:r>
              <a:rPr lang="en-US" sz="3600" dirty="0" smtClean="0"/>
              <a:t>Monoclonal antibody.</a:t>
            </a:r>
          </a:p>
          <a:p>
            <a:r>
              <a:rPr lang="en-US" sz="3600" dirty="0" smtClean="0"/>
              <a:t>Fluorescent microscopy.</a:t>
            </a:r>
          </a:p>
          <a:p>
            <a:r>
              <a:rPr lang="en-US" sz="3600" dirty="0" smtClean="0"/>
              <a:t>ELISA; to detect </a:t>
            </a:r>
            <a:r>
              <a:rPr lang="en-US" sz="3600" dirty="0" err="1" smtClean="0"/>
              <a:t>faecal</a:t>
            </a:r>
            <a:r>
              <a:rPr lang="en-US" sz="3600" dirty="0" smtClean="0"/>
              <a:t> antigen.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B22B-F755-4E6A-818E-903575216E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95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/>
          <a:lstStyle/>
          <a:p>
            <a:pPr algn="ctr"/>
            <a:r>
              <a:rPr lang="en-US" b="1" dirty="0" smtClean="0"/>
              <a:t>CRYPTOSPORIDIOSIS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978"/>
            <a:ext cx="10515600" cy="50049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 smtClean="0"/>
              <a:t>Epidemiology &amp; control:</a:t>
            </a:r>
          </a:p>
          <a:p>
            <a:pPr algn="just"/>
            <a:r>
              <a:rPr lang="en-US" sz="3200" dirty="0" smtClean="0"/>
              <a:t>Though widespread, but generally asymptomatic.</a:t>
            </a:r>
          </a:p>
          <a:p>
            <a:pPr algn="just"/>
            <a:r>
              <a:rPr lang="en-US" sz="3200" dirty="0" smtClean="0"/>
              <a:t>Humans with low or compromised immunity are at high risk; need adequate caution.</a:t>
            </a:r>
          </a:p>
          <a:p>
            <a:pPr algn="just"/>
            <a:r>
              <a:rPr lang="en-US" sz="3200" dirty="0" smtClean="0"/>
              <a:t>Infection is acquired from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 smtClean="0"/>
              <a:t>infected animal or human faeces,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3200" dirty="0" smtClean="0"/>
              <a:t>faeces-contaminated food or water. </a:t>
            </a:r>
          </a:p>
          <a:p>
            <a:pPr algn="just"/>
            <a:r>
              <a:rPr lang="en-US" sz="3200" dirty="0" smtClean="0"/>
              <a:t>Outbreak can result from inadequate protection, treatment, or filtration of public water supplies.</a:t>
            </a:r>
          </a:p>
          <a:p>
            <a:pPr algn="just"/>
            <a:endParaRPr lang="en-US" sz="3200" dirty="0" smtClean="0"/>
          </a:p>
          <a:p>
            <a:pPr algn="just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B22B-F755-4E6A-818E-903575216E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88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2610"/>
          </a:xfrm>
        </p:spPr>
        <p:txBody>
          <a:bodyPr/>
          <a:lstStyle/>
          <a:p>
            <a:pPr algn="ctr"/>
            <a:r>
              <a:rPr lang="en-US" dirty="0" smtClean="0"/>
              <a:t>INSECT VECTORS OF </a:t>
            </a:r>
            <a:r>
              <a:rPr lang="en-US" dirty="0"/>
              <a:t>PARASITIC DISEASES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736"/>
            <a:ext cx="10515600" cy="497922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3200" b="1" dirty="0" smtClean="0"/>
              <a:t>Examples of insect vectors:</a:t>
            </a:r>
            <a:endParaRPr lang="en-US" sz="3200" dirty="0" smtClean="0"/>
          </a:p>
          <a:p>
            <a:pPr algn="just"/>
            <a:r>
              <a:rPr lang="en-US" sz="3200" i="1" dirty="0" smtClean="0"/>
              <a:t>Anopheles</a:t>
            </a:r>
            <a:r>
              <a:rPr lang="en-US" sz="3200" dirty="0" smtClean="0"/>
              <a:t>;</a:t>
            </a:r>
          </a:p>
          <a:p>
            <a:pPr algn="just"/>
            <a:r>
              <a:rPr lang="en-US" sz="3200" i="1" dirty="0" err="1" smtClean="0"/>
              <a:t>Culex</a:t>
            </a:r>
            <a:r>
              <a:rPr lang="en-US" sz="3200" dirty="0" smtClean="0"/>
              <a:t>;</a:t>
            </a:r>
          </a:p>
          <a:p>
            <a:pPr algn="just"/>
            <a:r>
              <a:rPr lang="en-US" sz="3200" i="1" dirty="0" err="1" smtClean="0"/>
              <a:t>Simulium</a:t>
            </a:r>
            <a:r>
              <a:rPr lang="en-US" sz="3200" dirty="0" smtClean="0"/>
              <a:t>;</a:t>
            </a:r>
            <a:r>
              <a:rPr lang="en-US" sz="3200" i="1" dirty="0" smtClean="0"/>
              <a:t> </a:t>
            </a:r>
          </a:p>
          <a:p>
            <a:pPr algn="just"/>
            <a:r>
              <a:rPr lang="en-US" sz="3200" i="1" dirty="0" err="1" smtClean="0"/>
              <a:t>Glossina</a:t>
            </a:r>
            <a:r>
              <a:rPr lang="en-US" sz="3200" dirty="0"/>
              <a:t>;</a:t>
            </a:r>
            <a:endParaRPr lang="en-US" sz="3200" dirty="0" smtClean="0"/>
          </a:p>
          <a:p>
            <a:pPr algn="just"/>
            <a:r>
              <a:rPr lang="en-US" sz="3200" i="1" dirty="0" err="1" smtClean="0"/>
              <a:t>Chrysops</a:t>
            </a:r>
            <a:r>
              <a:rPr lang="en-US" sz="3200" dirty="0" smtClean="0"/>
              <a:t>;</a:t>
            </a:r>
          </a:p>
          <a:p>
            <a:pPr algn="just"/>
            <a:r>
              <a:rPr lang="en-US" sz="3200" i="1" dirty="0" err="1" smtClean="0"/>
              <a:t>Culicoides</a:t>
            </a:r>
            <a:r>
              <a:rPr lang="en-US" sz="3200" dirty="0" smtClean="0"/>
              <a:t>.</a:t>
            </a:r>
          </a:p>
          <a:p>
            <a:pPr marL="0" indent="0" algn="just">
              <a:buNone/>
            </a:pPr>
            <a:endParaRPr lang="en-US" sz="3000" b="1" dirty="0" smtClean="0"/>
          </a:p>
          <a:p>
            <a:pPr marL="0" indent="0" algn="just">
              <a:buNone/>
            </a:pPr>
            <a:r>
              <a:rPr lang="en-US" sz="3200" b="1" dirty="0" smtClean="0"/>
              <a:t>Personal protection methods:</a:t>
            </a:r>
          </a:p>
          <a:p>
            <a:pPr algn="just"/>
            <a:r>
              <a:rPr lang="en-US" sz="3200" dirty="0" smtClean="0"/>
              <a:t>Untreated </a:t>
            </a:r>
            <a:r>
              <a:rPr lang="en-US" sz="3200" dirty="0" err="1" smtClean="0"/>
              <a:t>bednets</a:t>
            </a:r>
            <a:r>
              <a:rPr lang="en-US" sz="32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B22B-F755-4E6A-818E-903575216E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66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58537"/>
          </a:xfrm>
        </p:spPr>
        <p:txBody>
          <a:bodyPr>
            <a:normAutofit/>
          </a:bodyPr>
          <a:lstStyle/>
          <a:p>
            <a:r>
              <a:rPr lang="en-US" sz="4000" b="1" i="1" dirty="0" err="1" smtClean="0"/>
              <a:t>Chrysops</a:t>
            </a:r>
            <a:r>
              <a:rPr lang="en-US" sz="4000" b="1" dirty="0" smtClean="0"/>
              <a:t> (deer fly)</a:t>
            </a:r>
            <a:endParaRPr lang="en-US" sz="4000" b="1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583" y="705393"/>
            <a:ext cx="5930537" cy="488550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64822"/>
            <a:ext cx="3932237" cy="320416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Vector of </a:t>
            </a:r>
            <a:r>
              <a:rPr lang="en-US" sz="3600" i="1" dirty="0" smtClean="0"/>
              <a:t>Loa </a:t>
            </a:r>
            <a:r>
              <a:rPr lang="en-US" sz="3600" i="1" dirty="0" err="1" smtClean="0"/>
              <a:t>loa</a:t>
            </a: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B22B-F755-4E6A-818E-903575216E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9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INSECT VECTORS OF PARASITIC DISEASES (contd.)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7432"/>
            <a:ext cx="10515600" cy="5159531"/>
          </a:xfrm>
        </p:spPr>
        <p:txBody>
          <a:bodyPr>
            <a:normAutofit/>
          </a:bodyPr>
          <a:lstStyle/>
          <a:p>
            <a:r>
              <a:rPr lang="en-US" sz="3200" dirty="0"/>
              <a:t>Impregnated nets; particularly Long-Lasting Impregnated </a:t>
            </a:r>
            <a:r>
              <a:rPr lang="en-US" sz="3200" dirty="0" smtClean="0"/>
              <a:t>Nets (LLINs). </a:t>
            </a:r>
            <a:endParaRPr lang="en-US" sz="32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LLINs </a:t>
            </a:r>
            <a:r>
              <a:rPr lang="en-US" sz="3200" dirty="0"/>
              <a:t>are important in malaria control.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Results </a:t>
            </a:r>
            <a:r>
              <a:rPr lang="en-US" sz="3200" dirty="0"/>
              <a:t>in reduction in insecticide spraying.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Each </a:t>
            </a:r>
            <a:r>
              <a:rPr lang="en-US" sz="3200" dirty="0"/>
              <a:t>LLIN is a ready-to-use pretreated mosquito net.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Requires </a:t>
            </a:r>
            <a:r>
              <a:rPr lang="en-US" sz="3200" dirty="0"/>
              <a:t>no further treatment for 4 to 5 years.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LLINs </a:t>
            </a:r>
            <a:r>
              <a:rPr lang="en-US" sz="3200" dirty="0"/>
              <a:t>ward off mosquitoes.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LLINs </a:t>
            </a:r>
            <a:r>
              <a:rPr lang="en-US" sz="3200" dirty="0"/>
              <a:t>kill any mosquitoes that make contact with them.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 smtClean="0"/>
              <a:t>Users </a:t>
            </a:r>
            <a:r>
              <a:rPr lang="en-US" sz="3200" dirty="0"/>
              <a:t>are protected against mosquito bites.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B22B-F755-4E6A-818E-903575216E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1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pPr algn="ctr"/>
            <a:r>
              <a:rPr lang="en-US" b="1" dirty="0"/>
              <a:t>HUMAN INTESTINAL NEMATODES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75658"/>
            <a:ext cx="10515600" cy="500130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In tropical </a:t>
            </a:r>
            <a:r>
              <a:rPr lang="en-US" dirty="0"/>
              <a:t>African countries </a:t>
            </a:r>
            <a:r>
              <a:rPr lang="en-US" dirty="0" smtClean="0"/>
              <a:t>these include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i="1" dirty="0" smtClean="0"/>
              <a:t>Ascaris </a:t>
            </a:r>
            <a:r>
              <a:rPr lang="en-US" i="1" dirty="0"/>
              <a:t>lumbricoides</a:t>
            </a:r>
            <a:r>
              <a:rPr lang="en-US" dirty="0"/>
              <a:t>,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Hookworms (</a:t>
            </a:r>
            <a:r>
              <a:rPr lang="en-US" dirty="0"/>
              <a:t>especially </a:t>
            </a:r>
            <a:r>
              <a:rPr lang="en-US" i="1" dirty="0"/>
              <a:t>Necator </a:t>
            </a:r>
            <a:r>
              <a:rPr lang="en-US" i="1" dirty="0" err="1"/>
              <a:t>americanus</a:t>
            </a:r>
            <a:r>
              <a:rPr lang="en-US" dirty="0"/>
              <a:t> and </a:t>
            </a:r>
            <a:r>
              <a:rPr lang="en-US" i="1" dirty="0"/>
              <a:t>Ancylostoma duodenale</a:t>
            </a:r>
            <a:r>
              <a:rPr lang="en-US" dirty="0"/>
              <a:t>),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i="1" dirty="0" smtClean="0"/>
              <a:t>Trichuris </a:t>
            </a:r>
            <a:r>
              <a:rPr lang="en-US" i="1" dirty="0"/>
              <a:t>trichiura</a:t>
            </a:r>
            <a:r>
              <a:rPr lang="en-US" dirty="0"/>
              <a:t> (whipworm),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i="1" dirty="0" err="1" smtClean="0"/>
              <a:t>Enterobius</a:t>
            </a:r>
            <a:r>
              <a:rPr lang="en-US" i="1" dirty="0" smtClean="0"/>
              <a:t> </a:t>
            </a:r>
            <a:r>
              <a:rPr lang="en-US" i="1" dirty="0" err="1"/>
              <a:t>vermicularis</a:t>
            </a:r>
            <a:r>
              <a:rPr lang="en-US" dirty="0"/>
              <a:t> (pinworm),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i="1" dirty="0" err="1" smtClean="0"/>
              <a:t>Strongyloides</a:t>
            </a:r>
            <a:r>
              <a:rPr lang="en-US" i="1" dirty="0" smtClean="0"/>
              <a:t> </a:t>
            </a:r>
            <a:r>
              <a:rPr lang="en-US" i="1" dirty="0" err="1"/>
              <a:t>stercoralis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b="1" dirty="0" smtClean="0"/>
              <a:t>Epidemiology:</a:t>
            </a:r>
            <a:endParaRPr lang="en-US" dirty="0" smtClean="0"/>
          </a:p>
          <a:p>
            <a:pPr algn="just"/>
            <a:r>
              <a:rPr lang="en-US" dirty="0" smtClean="0"/>
              <a:t>Infection </a:t>
            </a:r>
            <a:r>
              <a:rPr lang="en-US" dirty="0"/>
              <a:t>is rarely life-threatening and usually well tolerated. </a:t>
            </a:r>
            <a:endParaRPr lang="en-US" dirty="0" smtClean="0"/>
          </a:p>
          <a:p>
            <a:pPr algn="just"/>
            <a:r>
              <a:rPr lang="en-US" dirty="0" smtClean="0"/>
              <a:t>Severity </a:t>
            </a:r>
            <a:r>
              <a:rPr lang="en-US" dirty="0"/>
              <a:t>of disease is usually related to </a:t>
            </a:r>
            <a:r>
              <a:rPr lang="en-US" dirty="0" smtClean="0"/>
              <a:t>intensity </a:t>
            </a:r>
            <a:r>
              <a:rPr lang="en-US" dirty="0"/>
              <a:t>of </a:t>
            </a:r>
            <a:r>
              <a:rPr lang="en-US" dirty="0" smtClean="0"/>
              <a:t>infection; light </a:t>
            </a:r>
            <a:r>
              <a:rPr lang="en-US" dirty="0"/>
              <a:t>infections </a:t>
            </a:r>
            <a:r>
              <a:rPr lang="en-US" dirty="0" smtClean="0"/>
              <a:t>usually well-tolerated </a:t>
            </a:r>
            <a:r>
              <a:rPr lang="en-US" dirty="0" smtClean="0">
                <a:solidFill>
                  <a:srgbClr val="FF0000"/>
                </a:solidFill>
              </a:rPr>
              <a:t>(even </a:t>
            </a:r>
            <a:r>
              <a:rPr lang="en-US" dirty="0">
                <a:solidFill>
                  <a:srgbClr val="FF0000"/>
                </a:solidFill>
              </a:rPr>
              <a:t>in patients with compromised </a:t>
            </a:r>
            <a:r>
              <a:rPr lang="en-US" dirty="0" smtClean="0">
                <a:solidFill>
                  <a:srgbClr val="FF0000"/>
                </a:solidFill>
              </a:rPr>
              <a:t>nutrition)</a:t>
            </a:r>
            <a:r>
              <a:rPr lang="en-US" dirty="0" smtClean="0"/>
              <a:t>.</a:t>
            </a:r>
            <a:endParaRPr lang="en-US" dirty="0"/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B22B-F755-4E6A-818E-903575216E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87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INSECT VECTORS OF PARASITIC DISEASES </a:t>
            </a:r>
            <a:r>
              <a:rPr lang="en-US" sz="4000" b="1" dirty="0" smtClean="0"/>
              <a:t>(contd.) 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 smtClean="0"/>
              <a:t>Impregnated curtains.</a:t>
            </a:r>
          </a:p>
          <a:p>
            <a:pPr algn="just"/>
            <a:r>
              <a:rPr lang="en-US" sz="4000" dirty="0" smtClean="0"/>
              <a:t>Smokes &amp; </a:t>
            </a:r>
            <a:r>
              <a:rPr lang="en-US" sz="4000" dirty="0" err="1" smtClean="0"/>
              <a:t>vapours</a:t>
            </a:r>
            <a:r>
              <a:rPr lang="en-US" sz="4000" dirty="0" smtClean="0"/>
              <a:t>.</a:t>
            </a:r>
          </a:p>
          <a:p>
            <a:pPr algn="just"/>
            <a:r>
              <a:rPr lang="en-US" sz="4000" dirty="0" smtClean="0"/>
              <a:t>Repellents.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B22B-F755-4E6A-818E-903575216E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4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9788" y="1033670"/>
            <a:ext cx="3932237" cy="1815548"/>
          </a:xfrm>
        </p:spPr>
        <p:txBody>
          <a:bodyPr>
            <a:normAutofit fontScale="90000"/>
          </a:bodyPr>
          <a:lstStyle/>
          <a:p>
            <a:pPr algn="just"/>
            <a:r>
              <a:rPr lang="en-US" b="1" dirty="0" smtClean="0"/>
              <a:t>Global </a:t>
            </a:r>
            <a:r>
              <a:rPr lang="en-US" b="1" dirty="0"/>
              <a:t>burden of </a:t>
            </a:r>
            <a:r>
              <a:rPr lang="en-US" b="1" dirty="0" smtClean="0"/>
              <a:t>intestinal </a:t>
            </a:r>
            <a:r>
              <a:rPr lang="en-US" b="1" dirty="0"/>
              <a:t>nematode </a:t>
            </a:r>
            <a:r>
              <a:rPr lang="en-US" b="1" dirty="0" smtClean="0"/>
              <a:t>infections (World Health Organization, 2002)</a:t>
            </a:r>
            <a:endParaRPr lang="en-US" b="1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78213"/>
              </p:ext>
            </p:extLst>
          </p:nvPr>
        </p:nvGraphicFramePr>
        <p:xfrm>
          <a:off x="5183188" y="1311965"/>
          <a:ext cx="6172201" cy="4252212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609181">
                  <a:extLst>
                    <a:ext uri="{9D8B030D-6E8A-4147-A177-3AD203B41FA5}">
                      <a16:colId xmlns:a16="http://schemas.microsoft.com/office/drawing/2014/main" val="1406751068"/>
                    </a:ext>
                  </a:extLst>
                </a:gridCol>
                <a:gridCol w="1432832">
                  <a:extLst>
                    <a:ext uri="{9D8B030D-6E8A-4147-A177-3AD203B41FA5}">
                      <a16:colId xmlns:a16="http://schemas.microsoft.com/office/drawing/2014/main" val="4034794290"/>
                    </a:ext>
                  </a:extLst>
                </a:gridCol>
                <a:gridCol w="1774508">
                  <a:extLst>
                    <a:ext uri="{9D8B030D-6E8A-4147-A177-3AD203B41FA5}">
                      <a16:colId xmlns:a16="http://schemas.microsoft.com/office/drawing/2014/main" val="185428790"/>
                    </a:ext>
                  </a:extLst>
                </a:gridCol>
                <a:gridCol w="1355680">
                  <a:extLst>
                    <a:ext uri="{9D8B030D-6E8A-4147-A177-3AD203B41FA5}">
                      <a16:colId xmlns:a16="http://schemas.microsoft.com/office/drawing/2014/main" val="433509184"/>
                    </a:ext>
                  </a:extLst>
                </a:gridCol>
              </a:tblGrid>
              <a:tr h="16387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Helminth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1" marR="661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infected (millions)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1" marR="661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Morbidity cases (millions)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1" marR="661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Mortality/year </a:t>
                      </a: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(thousands)</a:t>
                      </a:r>
                      <a:endParaRPr lang="en-US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1" marR="661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01292"/>
                  </a:ext>
                </a:extLst>
              </a:tr>
              <a:tr h="11327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Ascaris lumbricoides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1" marR="661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1450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1" marR="661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350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1" marR="661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1" marR="661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802720"/>
                  </a:ext>
                </a:extLst>
              </a:tr>
              <a:tr h="5663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Hookworms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1" marR="661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1300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1" marR="661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1" marR="661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1" marR="661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344140"/>
                  </a:ext>
                </a:extLst>
              </a:tr>
              <a:tr h="7968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i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Trichuris trichiura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1" marR="661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1050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1" marR="661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220</a:t>
                      </a:r>
                      <a:endParaRPr lang="en-US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1" marR="661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1" marR="6613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4755755"/>
                  </a:ext>
                </a:extLst>
              </a:tr>
            </a:tbl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839788" y="3220278"/>
            <a:ext cx="3932237" cy="264871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600" dirty="0" smtClean="0"/>
              <a:t>NOTE:</a:t>
            </a:r>
            <a:r>
              <a:rPr lang="en-US" dirty="0" smtClean="0"/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Estimations for some human intestinal nematodes.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600" dirty="0" smtClean="0"/>
              <a:t>Disability Adjusted Life Years (DALY) lost for </a:t>
            </a:r>
            <a:r>
              <a:rPr lang="en-US" sz="2600" dirty="0" err="1" smtClean="0"/>
              <a:t>intesinal</a:t>
            </a:r>
            <a:r>
              <a:rPr lang="en-US" sz="2600" dirty="0" smtClean="0"/>
              <a:t> nematodes estimated to be 39 million.</a:t>
            </a:r>
            <a:endParaRPr lang="en-US" sz="26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B22B-F755-4E6A-818E-903575216E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9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87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HUMAN INTESTINAL </a:t>
            </a:r>
            <a:r>
              <a:rPr lang="en-US" b="1" dirty="0" smtClean="0"/>
              <a:t>NEMATODES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3914"/>
            <a:ext cx="10515600" cy="518304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 infections </a:t>
            </a:r>
            <a:r>
              <a:rPr lang="en-US" dirty="0"/>
              <a:t>have disappeared from Europe and North America, and have been successfully controlled in many </a:t>
            </a:r>
            <a:r>
              <a:rPr lang="en-US" dirty="0" smtClean="0"/>
              <a:t>Asian countries.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many developing countries, </a:t>
            </a:r>
            <a:r>
              <a:rPr lang="en-US" dirty="0" smtClean="0"/>
              <a:t>the total burden of disease has since increased; due to </a:t>
            </a:r>
            <a:r>
              <a:rPr lang="en-US" u="sng" dirty="0" smtClean="0"/>
              <a:t>urbanization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u="sng" dirty="0"/>
              <a:t>population </a:t>
            </a:r>
            <a:r>
              <a:rPr lang="en-US" u="sng" dirty="0" smtClean="0"/>
              <a:t>growth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</a:t>
            </a:r>
            <a:r>
              <a:rPr lang="en-US" dirty="0" smtClean="0"/>
              <a:t>infections mainly occur </a:t>
            </a:r>
            <a:r>
              <a:rPr lang="en-US" dirty="0"/>
              <a:t>in the poorest section of </a:t>
            </a:r>
            <a:r>
              <a:rPr lang="en-US" dirty="0" smtClean="0"/>
              <a:t>endemic communities; this aggravates </a:t>
            </a:r>
            <a:r>
              <a:rPr lang="en-US" dirty="0"/>
              <a:t>poverty and social deprivation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b="1" dirty="0"/>
              <a:t>Clinical features</a:t>
            </a:r>
            <a:endParaRPr lang="en-US" dirty="0"/>
          </a:p>
          <a:p>
            <a:pPr marL="514350" lvl="0" indent="-514350" algn="just">
              <a:buFont typeface="+mj-lt"/>
              <a:buAutoNum type="alphaLcParenR"/>
            </a:pPr>
            <a:r>
              <a:rPr lang="en-US" i="1" dirty="0"/>
              <a:t>Ascaris</a:t>
            </a:r>
            <a:r>
              <a:rPr lang="en-US" dirty="0"/>
              <a:t>: </a:t>
            </a:r>
            <a:endParaRPr lang="en-US" dirty="0" smtClean="0"/>
          </a:p>
          <a:p>
            <a:pPr algn="just"/>
            <a:r>
              <a:rPr lang="en-US" dirty="0" smtClean="0"/>
              <a:t>High-intensity </a:t>
            </a:r>
            <a:r>
              <a:rPr lang="en-US" dirty="0"/>
              <a:t>infections are associated (along with other intestinal nematodes) with stunting of linear growth. </a:t>
            </a:r>
            <a:endParaRPr lang="en-US" dirty="0" smtClean="0"/>
          </a:p>
          <a:p>
            <a:pPr algn="just"/>
            <a:r>
              <a:rPr lang="en-US" dirty="0" smtClean="0"/>
              <a:t>Pulmonary </a:t>
            </a:r>
            <a:r>
              <a:rPr lang="en-US" dirty="0"/>
              <a:t>migration of larvae may </a:t>
            </a:r>
            <a:r>
              <a:rPr lang="en-US" dirty="0" smtClean="0"/>
              <a:t>cause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pneumonia (usually self-limiting) 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B22B-F755-4E6A-818E-903575216E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8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HUMAN INTESTINAL NEMATODES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fever,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err="1" smtClean="0"/>
              <a:t>dyspnoea</a:t>
            </a:r>
            <a:r>
              <a:rPr lang="en-US" dirty="0" smtClean="0"/>
              <a:t> (difficulty in breathing),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asthma (associated with eosinophilia).</a:t>
            </a:r>
          </a:p>
          <a:p>
            <a:pPr algn="just"/>
            <a:r>
              <a:rPr lang="en-US" dirty="0" smtClean="0"/>
              <a:t>Intestinal ascariasis may cause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vague abdominal pains,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intestinal obstruction,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hepatobiliary and pancreatic system obstruction.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B22B-F755-4E6A-818E-903575216E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6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520"/>
          </a:xfrm>
        </p:spPr>
        <p:txBody>
          <a:bodyPr/>
          <a:lstStyle/>
          <a:p>
            <a:pPr algn="ctr"/>
            <a:r>
              <a:rPr lang="en-US" b="1" dirty="0" smtClean="0"/>
              <a:t>HUMAN INTESTINAL NEMATODES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46"/>
            <a:ext cx="10515600" cy="4863317"/>
          </a:xfrm>
        </p:spPr>
        <p:txBody>
          <a:bodyPr>
            <a:normAutofit/>
          </a:bodyPr>
          <a:lstStyle/>
          <a:p>
            <a:pPr marL="514350" lvl="0" indent="-514350" algn="just">
              <a:buFont typeface="+mj-lt"/>
              <a:buAutoNum type="alphaLcParenR" startAt="2"/>
            </a:pPr>
            <a:r>
              <a:rPr lang="en-US" dirty="0"/>
              <a:t>Hookworms: </a:t>
            </a:r>
            <a:endParaRPr lang="en-US" dirty="0" smtClean="0"/>
          </a:p>
          <a:p>
            <a:pPr algn="just"/>
            <a:r>
              <a:rPr lang="en-US" dirty="0" smtClean="0"/>
              <a:t>Gut invasion may cause, e.g.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abdominal pain,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nausea,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anorexia (loss of appetite).</a:t>
            </a:r>
          </a:p>
          <a:p>
            <a:pPr algn="just"/>
            <a:r>
              <a:rPr lang="en-US" dirty="0" smtClean="0"/>
              <a:t>Anaemia results; due to the hookworms taking up blood meals. </a:t>
            </a:r>
          </a:p>
          <a:p>
            <a:pPr algn="just"/>
            <a:r>
              <a:rPr lang="en-US" dirty="0" smtClean="0"/>
              <a:t>Intellectual impairment (as in other intestinal nematode infections). </a:t>
            </a:r>
          </a:p>
          <a:p>
            <a:pPr algn="just"/>
            <a:r>
              <a:rPr lang="en-US" dirty="0" smtClean="0"/>
              <a:t>Improvement in cognitive function has been associated with effective treatment with </a:t>
            </a:r>
            <a:r>
              <a:rPr lang="en-US" dirty="0" err="1" smtClean="0"/>
              <a:t>albendazole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B22B-F755-4E6A-818E-903575216E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54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HUMAN INTESTINAL NEMATODES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7735"/>
            <a:ext cx="10515600" cy="4979228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lphaLcParenR" startAt="3"/>
            </a:pPr>
            <a:r>
              <a:rPr lang="en-US" i="1" dirty="0"/>
              <a:t>Trichuris</a:t>
            </a:r>
            <a:r>
              <a:rPr lang="en-US" dirty="0"/>
              <a:t>: </a:t>
            </a:r>
            <a:endParaRPr lang="en-US" dirty="0" smtClean="0"/>
          </a:p>
          <a:p>
            <a:pPr algn="just"/>
            <a:r>
              <a:rPr lang="en-US" dirty="0" smtClean="0"/>
              <a:t>Well-nourished </a:t>
            </a:r>
            <a:r>
              <a:rPr lang="en-US" dirty="0"/>
              <a:t>patients </a:t>
            </a:r>
            <a:r>
              <a:rPr lang="en-US" dirty="0" smtClean="0"/>
              <a:t>tolerate small </a:t>
            </a:r>
            <a:r>
              <a:rPr lang="en-US" dirty="0"/>
              <a:t>number of adult worms. </a:t>
            </a:r>
            <a:endParaRPr lang="en-US" dirty="0" smtClean="0"/>
          </a:p>
          <a:p>
            <a:pPr algn="just"/>
            <a:r>
              <a:rPr lang="en-US" dirty="0" smtClean="0"/>
              <a:t>Heavy </a:t>
            </a:r>
            <a:r>
              <a:rPr lang="en-US" dirty="0"/>
              <a:t>infections </a:t>
            </a:r>
            <a:r>
              <a:rPr lang="en-US" dirty="0" smtClean="0"/>
              <a:t>cause </a:t>
            </a:r>
            <a:r>
              <a:rPr lang="en-US" i="1" dirty="0" smtClean="0"/>
              <a:t>Trichuris-</a:t>
            </a:r>
            <a:r>
              <a:rPr lang="en-US" dirty="0" smtClean="0"/>
              <a:t>dysentery </a:t>
            </a:r>
            <a:r>
              <a:rPr lang="en-US" dirty="0" smtClean="0"/>
              <a:t>syndrome; </a:t>
            </a:r>
            <a:r>
              <a:rPr lang="en-US" dirty="0"/>
              <a:t>characterized by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chronic </a:t>
            </a:r>
            <a:r>
              <a:rPr lang="en-US" dirty="0"/>
              <a:t>diarrhoea,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anaemia,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/>
              <a:t>growth </a:t>
            </a:r>
            <a:r>
              <a:rPr lang="en-US" dirty="0"/>
              <a:t>retardation. </a:t>
            </a:r>
            <a:endParaRPr lang="en-US" dirty="0" smtClean="0"/>
          </a:p>
          <a:p>
            <a:pPr algn="just"/>
            <a:r>
              <a:rPr lang="en-US" dirty="0" smtClean="0"/>
              <a:t>Mucus found </a:t>
            </a:r>
            <a:r>
              <a:rPr lang="en-US" dirty="0"/>
              <a:t>in </a:t>
            </a:r>
            <a:r>
              <a:rPr lang="en-US" dirty="0" smtClean="0"/>
              <a:t>stool; usually with </a:t>
            </a:r>
            <a:r>
              <a:rPr lang="en-US" dirty="0"/>
              <a:t>blood. </a:t>
            </a:r>
            <a:endParaRPr lang="en-US" dirty="0" smtClean="0"/>
          </a:p>
          <a:p>
            <a:pPr algn="just"/>
            <a:r>
              <a:rPr lang="en-US" dirty="0" smtClean="0"/>
              <a:t>Rectal </a:t>
            </a:r>
            <a:r>
              <a:rPr lang="en-US" dirty="0"/>
              <a:t>prolapse (descent) is a well-known </a:t>
            </a:r>
            <a:r>
              <a:rPr lang="en-US" dirty="0" smtClean="0"/>
              <a:t>symptom.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B22B-F755-4E6A-818E-903575216E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7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</p:spPr>
        <p:txBody>
          <a:bodyPr/>
          <a:lstStyle/>
          <a:p>
            <a:pPr algn="ctr"/>
            <a:r>
              <a:rPr lang="en-US" b="1" dirty="0" smtClean="0"/>
              <a:t>HUMAN INTESTINAL NEMATODES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9100"/>
            <a:ext cx="10515600" cy="50178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b="1" dirty="0"/>
              <a:t>Diagnosis: </a:t>
            </a:r>
            <a:endParaRPr lang="en-US" sz="3200" dirty="0"/>
          </a:p>
          <a:p>
            <a:pPr lvl="0" algn="just"/>
            <a:r>
              <a:rPr lang="en-US" sz="3200" dirty="0"/>
              <a:t>Direct </a:t>
            </a:r>
            <a:r>
              <a:rPr lang="en-US" sz="3200" dirty="0" err="1"/>
              <a:t>faecal</a:t>
            </a:r>
            <a:r>
              <a:rPr lang="en-US" sz="3200" dirty="0"/>
              <a:t> </a:t>
            </a:r>
            <a:r>
              <a:rPr lang="en-US" sz="3200" dirty="0" smtClean="0"/>
              <a:t>smear. </a:t>
            </a:r>
            <a:endParaRPr lang="en-US" sz="3200" dirty="0"/>
          </a:p>
          <a:p>
            <a:pPr lvl="0" algn="just"/>
            <a:r>
              <a:rPr lang="en-US" sz="3200" dirty="0"/>
              <a:t>Floatation </a:t>
            </a:r>
            <a:r>
              <a:rPr lang="en-US" sz="3200" dirty="0" smtClean="0"/>
              <a:t>techniques. </a:t>
            </a:r>
            <a:endParaRPr lang="en-US" sz="3200" dirty="0"/>
          </a:p>
          <a:p>
            <a:pPr lvl="0" algn="just"/>
            <a:r>
              <a:rPr lang="en-US" sz="3200" dirty="0"/>
              <a:t>Kato-Katz </a:t>
            </a:r>
            <a:r>
              <a:rPr lang="en-US" sz="3200" dirty="0" smtClean="0"/>
              <a:t>technique. </a:t>
            </a:r>
            <a:endParaRPr lang="en-US" sz="3200" dirty="0"/>
          </a:p>
          <a:p>
            <a:pPr lvl="0" algn="just"/>
            <a:r>
              <a:rPr lang="en-US" sz="3200" dirty="0" err="1"/>
              <a:t>Formol</a:t>
            </a:r>
            <a:r>
              <a:rPr lang="en-US" sz="3200" dirty="0"/>
              <a:t>-Ether concentration </a:t>
            </a:r>
            <a:r>
              <a:rPr lang="en-US" sz="3200" dirty="0" smtClean="0"/>
              <a:t>technique.</a:t>
            </a:r>
            <a:endParaRPr lang="en-US" sz="3200" dirty="0"/>
          </a:p>
          <a:p>
            <a:pPr marL="0" indent="0" algn="just">
              <a:buNone/>
            </a:pPr>
            <a:r>
              <a:rPr lang="en-US" sz="3200" b="1" dirty="0" smtClean="0"/>
              <a:t>Prevention </a:t>
            </a:r>
            <a:r>
              <a:rPr lang="en-US" sz="3200" b="1" dirty="0"/>
              <a:t>and </a:t>
            </a:r>
            <a:r>
              <a:rPr lang="en-US" sz="3200" b="1" dirty="0" smtClean="0"/>
              <a:t>control:</a:t>
            </a:r>
            <a:endParaRPr lang="en-US" sz="3200" dirty="0" smtClean="0"/>
          </a:p>
          <a:p>
            <a:pPr algn="just"/>
            <a:r>
              <a:rPr lang="en-US" sz="3200" dirty="0" smtClean="0"/>
              <a:t>Diagnosis &amp; </a:t>
            </a:r>
            <a:r>
              <a:rPr lang="en-US" sz="3200" dirty="0" err="1" smtClean="0"/>
              <a:t>antihelminthic</a:t>
            </a:r>
            <a:r>
              <a:rPr lang="en-US" sz="3200" dirty="0" smtClean="0"/>
              <a:t> treatment.</a:t>
            </a:r>
          </a:p>
          <a:p>
            <a:pPr algn="just"/>
            <a:r>
              <a:rPr lang="en-US" sz="3200" dirty="0" smtClean="0"/>
              <a:t>Personal hygiene; e.g. fruit &amp; vegetable washing, avoiding finger-nail nibbling, regular hand-washing.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B22B-F755-4E6A-818E-903575216E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9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pPr algn="ctr"/>
            <a:r>
              <a:rPr lang="en-US" b="1" dirty="0"/>
              <a:t>HUMAN INTESTINAL NEMATODES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403"/>
            <a:ext cx="10515600" cy="4837560"/>
          </a:xfrm>
        </p:spPr>
        <p:txBody>
          <a:bodyPr>
            <a:normAutofit/>
          </a:bodyPr>
          <a:lstStyle/>
          <a:p>
            <a:pPr algn="just"/>
            <a:r>
              <a:rPr lang="en-US" sz="4000" dirty="0"/>
              <a:t>Avoidance of indiscriminate </a:t>
            </a:r>
            <a:r>
              <a:rPr lang="en-US" sz="4000" dirty="0" err="1"/>
              <a:t>defaecation</a:t>
            </a:r>
            <a:r>
              <a:rPr lang="en-US" sz="4000" dirty="0"/>
              <a:t>.</a:t>
            </a:r>
          </a:p>
          <a:p>
            <a:pPr algn="just"/>
            <a:r>
              <a:rPr lang="en-US" sz="4000" dirty="0"/>
              <a:t>Provision of functional toilet facilities.</a:t>
            </a:r>
          </a:p>
          <a:p>
            <a:pPr algn="just"/>
            <a:r>
              <a:rPr lang="en-US" sz="4000" dirty="0"/>
              <a:t>Avoidance of walking barefooted.</a:t>
            </a:r>
          </a:p>
          <a:p>
            <a:pPr algn="just"/>
            <a:r>
              <a:rPr lang="en-US" sz="4000" dirty="0"/>
              <a:t>Protection of food &amp; water from contamination.</a:t>
            </a:r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5B22B-F755-4E6A-818E-903575216E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4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AF19126424984B835B0879F3D07501" ma:contentTypeVersion="2" ma:contentTypeDescription="Create a new document." ma:contentTypeScope="" ma:versionID="8d064024ac300f0b2844d06c53e06ec1">
  <xsd:schema xmlns:xsd="http://www.w3.org/2001/XMLSchema" xmlns:xs="http://www.w3.org/2001/XMLSchema" xmlns:p="http://schemas.microsoft.com/office/2006/metadata/properties" xmlns:ns2="ad51bee1-c949-4c26-8c45-b0ef59ee3b64" targetNamespace="http://schemas.microsoft.com/office/2006/metadata/properties" ma:root="true" ma:fieldsID="2ca01e678478908135dab1c6d1f30007" ns2:_="">
    <xsd:import namespace="ad51bee1-c949-4c26-8c45-b0ef59ee3b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1bee1-c949-4c26-8c45-b0ef59ee3b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AFE6F6-DA68-4698-BDAE-2E9DDECFC6A6}"/>
</file>

<file path=customXml/itemProps2.xml><?xml version="1.0" encoding="utf-8"?>
<ds:datastoreItem xmlns:ds="http://schemas.openxmlformats.org/officeDocument/2006/customXml" ds:itemID="{943F08E7-C669-4A8C-B17E-64CAE76A8FC0}"/>
</file>

<file path=customXml/itemProps3.xml><?xml version="1.0" encoding="utf-8"?>
<ds:datastoreItem xmlns:ds="http://schemas.openxmlformats.org/officeDocument/2006/customXml" ds:itemID="{43FB6AFD-F0A6-4252-95C8-2750DC729403}"/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904</Words>
  <Application>Microsoft Office PowerPoint</Application>
  <PresentationFormat>Widescreen</PresentationFormat>
  <Paragraphs>167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APPLIED PARASITOLOGY (APZ 401) LECTURE 3</vt:lpstr>
      <vt:lpstr>HUMAN INTESTINAL NEMATODES</vt:lpstr>
      <vt:lpstr>Global burden of intestinal nematode infections (World Health Organization, 2002)</vt:lpstr>
      <vt:lpstr>HUMAN INTESTINAL NEMATODES (contd.)</vt:lpstr>
      <vt:lpstr>HUMAN INTESTINAL NEMATODES (contd.)</vt:lpstr>
      <vt:lpstr>HUMAN INTESTINAL NEMATODES (contd.)</vt:lpstr>
      <vt:lpstr>HUMAN INTESTINAL NEMATODES (contd.)</vt:lpstr>
      <vt:lpstr>HUMAN INTESTINAL NEMATODES (contd.)</vt:lpstr>
      <vt:lpstr>HUMAN INTESTINAL NEMATODES (contd.)</vt:lpstr>
      <vt:lpstr>HUMAN INTESTINAL NEMATODES (contd.)</vt:lpstr>
      <vt:lpstr>Gutter with refuse</vt:lpstr>
      <vt:lpstr>A dump site</vt:lpstr>
      <vt:lpstr>CRYPTOSPORIDIOSIS</vt:lpstr>
      <vt:lpstr>CRYPTOSPORIDIOSIS (contd.)</vt:lpstr>
      <vt:lpstr>CRYPTOSPORIDIOSIS (contd.)</vt:lpstr>
      <vt:lpstr>CRYPTOSPORIDIOSIS (contd.)</vt:lpstr>
      <vt:lpstr>INSECT VECTORS OF PARASITIC DISEASES </vt:lpstr>
      <vt:lpstr>Chrysops (deer fly)</vt:lpstr>
      <vt:lpstr>INSECT VECTORS OF PARASITIC DISEASES (contd.) </vt:lpstr>
      <vt:lpstr>INSECT VECTORS OF PARASITIC DISEASES (contd.)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165</cp:revision>
  <dcterms:created xsi:type="dcterms:W3CDTF">2021-06-18T19:18:44Z</dcterms:created>
  <dcterms:modified xsi:type="dcterms:W3CDTF">2021-06-21T11:18:57Z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0x01010092AF19126424984B835B0879F3D07501</vt:lpwstr>
  </property>
</Properties>
</file>