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DC97-D2C8-46CA-8DF6-1D5CBBC6839D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172A4-8A73-45BC-AF46-A98AFBBF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F359-0CE6-45EA-9FBB-9CB59241EBD9}" type="datetime1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4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761-301A-4B78-A5AE-EACD9A0C3CA7}" type="datetime1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4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54C3-9391-44A2-890E-929C15477967}" type="datetime1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6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6484-5754-442F-A921-45881A025B15}" type="datetime1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4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0DF-D1F0-411D-9A6A-4224D0E42BD7}" type="datetime1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5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566D-9539-4A55-9047-EE2461D991BC}" type="datetime1">
              <a:rPr lang="en-US" smtClean="0"/>
              <a:t>22-Jun-21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DBDD-361A-4BE8-8A53-08628EE77201}" type="datetime1">
              <a:rPr lang="en-US" smtClean="0"/>
              <a:t>22-Jun-21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F79B-C484-4C8A-8C14-1E74C5BFBCD7}" type="datetime1">
              <a:rPr lang="en-US" smtClean="0"/>
              <a:t>22-Jun-21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DA84-DF2D-4C4B-96C3-60AED0DAC6D1}" type="datetime1">
              <a:rPr lang="en-US" smtClean="0"/>
              <a:t>22-Jun-21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0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C23-AE6E-47A2-A4DE-14659E055318}" type="datetime1">
              <a:rPr lang="en-US" smtClean="0"/>
              <a:t>22-Jun-21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2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9BEA-3FB0-470E-B721-80E27C437EC7}" type="datetime1">
              <a:rPr lang="en-US" smtClean="0"/>
              <a:t>22-Jun-21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B430-5011-4CC6-B54F-55ED9941C439}" type="datetime1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B808-A547-4F1F-98E6-D5F8AE10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478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APPLIED PARASITOLOGY (APZ 401) LECTURE </a:t>
            </a:r>
            <a:r>
              <a:rPr lang="en-US" sz="5400" b="1" dirty="0" smtClean="0"/>
              <a:t>4</a:t>
            </a:r>
            <a:endParaRPr lang="en-US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b="1" dirty="0" smtClean="0"/>
              <a:t>TRYPANOSOMIASIS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HUMAN AFRICAN TRYPANOSOMIASIS</a:t>
            </a:r>
          </a:p>
          <a:p>
            <a:pPr algn="just"/>
            <a:r>
              <a:rPr lang="en-US" dirty="0" smtClean="0"/>
              <a:t>Known as sleeping sickness; caused by </a:t>
            </a:r>
            <a:r>
              <a:rPr lang="en-US" i="1" dirty="0" err="1" smtClean="0"/>
              <a:t>Trypanosoma</a:t>
            </a:r>
            <a:r>
              <a:rPr lang="en-US" dirty="0" smtClean="0"/>
              <a:t> species.</a:t>
            </a:r>
          </a:p>
          <a:p>
            <a:pPr algn="just"/>
            <a:r>
              <a:rPr lang="en-US" dirty="0" smtClean="0"/>
              <a:t>Transmitted (mainly) by </a:t>
            </a:r>
            <a:r>
              <a:rPr lang="en-US" i="1" dirty="0" err="1" smtClean="0"/>
              <a:t>Glossina</a:t>
            </a:r>
            <a:r>
              <a:rPr lang="en-US" dirty="0" smtClean="0"/>
              <a:t> species.</a:t>
            </a:r>
          </a:p>
          <a:p>
            <a:pPr algn="just"/>
            <a:r>
              <a:rPr lang="en-US" dirty="0" smtClean="0"/>
              <a:t>The infection is </a:t>
            </a:r>
            <a:r>
              <a:rPr lang="en-US" b="1" dirty="0" smtClean="0"/>
              <a:t>zoonotic</a:t>
            </a:r>
            <a:r>
              <a:rPr lang="en-US" dirty="0" smtClean="0"/>
              <a:t>; infected animals (domestic &amp; wild) serve as reservoir hosts.</a:t>
            </a:r>
          </a:p>
          <a:p>
            <a:pPr algn="just"/>
            <a:r>
              <a:rPr lang="en-US" dirty="0" smtClean="0"/>
              <a:t> Humans at risk are rural dwellers who depend on: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agriculture,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fishing,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animal husbandry,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hunting.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2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pPr algn="ctr"/>
            <a:r>
              <a:rPr lang="en-US" b="1" dirty="0" smtClean="0"/>
              <a:t>TRYPANOSOMIASIS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2"/>
            <a:ext cx="10515600" cy="50274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/>
              <a:t>Forms of human African </a:t>
            </a:r>
            <a:r>
              <a:rPr lang="en-US" sz="3200" b="1" dirty="0" err="1" smtClean="0"/>
              <a:t>trypanosomiasis</a:t>
            </a:r>
            <a:r>
              <a:rPr lang="en-US" sz="3200" b="1" dirty="0" smtClean="0"/>
              <a:t>: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3200" i="1" dirty="0" err="1" smtClean="0"/>
              <a:t>Trypanosoma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brucei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gambiense</a:t>
            </a:r>
            <a:r>
              <a:rPr lang="en-US" sz="3200" dirty="0" smtClean="0"/>
              <a:t> – in 24 west &amp; central African countries; accounts for 95% of cases &amp; causes chronic infection.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3200" i="1" dirty="0" err="1" smtClean="0"/>
              <a:t>Trypanosoma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brucei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rhodensiense</a:t>
            </a:r>
            <a:r>
              <a:rPr lang="en-US" sz="3200" i="1" dirty="0" smtClean="0"/>
              <a:t> </a:t>
            </a:r>
            <a:r>
              <a:rPr lang="en-US" sz="3200" dirty="0" smtClean="0"/>
              <a:t>– in 13 countries in eastern &amp; southern Africa; accounts for about 5% of cases &amp; causes acute infection.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3200" dirty="0" smtClean="0"/>
              <a:t>Another form (American </a:t>
            </a:r>
            <a:r>
              <a:rPr lang="en-US" sz="3200" dirty="0" err="1" smtClean="0"/>
              <a:t>trypanosomiasis</a:t>
            </a:r>
            <a:r>
              <a:rPr lang="en-US" sz="3200" dirty="0" smtClean="0"/>
              <a:t> or Chagas disease) occurs mainly in Latin America. </a:t>
            </a:r>
            <a:r>
              <a:rPr lang="en-US" sz="3200" dirty="0" smtClean="0"/>
              <a:t> </a:t>
            </a: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9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pPr algn="ctr"/>
            <a:r>
              <a:rPr lang="en-US" b="1" dirty="0" smtClean="0"/>
              <a:t>TRYPANOSOMIASIS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 smtClean="0"/>
              <a:t>Infection: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3600" dirty="0" smtClean="0"/>
              <a:t>Mainly via </a:t>
            </a:r>
            <a:r>
              <a:rPr lang="en-US" sz="3600" dirty="0" err="1" smtClean="0"/>
              <a:t>tseste</a:t>
            </a:r>
            <a:r>
              <a:rPr lang="en-US" sz="3600" dirty="0" smtClean="0"/>
              <a:t> fly.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3600" dirty="0" err="1" smtClean="0"/>
              <a:t>Transplacental</a:t>
            </a:r>
            <a:r>
              <a:rPr lang="en-US" sz="3600" dirty="0" smtClean="0"/>
              <a:t> transmission.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3600" dirty="0" smtClean="0"/>
              <a:t>Mechanical transmission; via other </a:t>
            </a:r>
            <a:r>
              <a:rPr lang="en-US" sz="3600" dirty="0" err="1" smtClean="0"/>
              <a:t>haematophagous</a:t>
            </a:r>
            <a:r>
              <a:rPr lang="en-US" sz="3600" dirty="0" smtClean="0"/>
              <a:t> insects.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3600" dirty="0" smtClean="0"/>
              <a:t>Via contaminated needles in laboratories.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3600" dirty="0" smtClean="0"/>
              <a:t>Via coitus. 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pPr algn="ctr"/>
            <a:r>
              <a:rPr lang="en-US" b="1" dirty="0" smtClean="0"/>
              <a:t>TRYPANOSOMIASIS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8"/>
            <a:ext cx="10515600" cy="509274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smtClean="0"/>
              <a:t>Symptoms:</a:t>
            </a:r>
          </a:p>
          <a:p>
            <a:pPr algn="just"/>
            <a:r>
              <a:rPr lang="en-US" dirty="0" smtClean="0"/>
              <a:t>During 1st stage (</a:t>
            </a:r>
            <a:r>
              <a:rPr lang="en-US" dirty="0" err="1" smtClean="0"/>
              <a:t>haemo</a:t>
            </a:r>
            <a:r>
              <a:rPr lang="en-US" dirty="0" smtClean="0"/>
              <a:t>-lymphatic stage); fever, headaches, enlarged lymph nodes, joint pains &amp; itching.  </a:t>
            </a:r>
          </a:p>
          <a:p>
            <a:pPr algn="just"/>
            <a:r>
              <a:rPr lang="en-US" dirty="0" smtClean="0"/>
              <a:t>During 2nd stage (neurological or </a:t>
            </a:r>
            <a:r>
              <a:rPr lang="en-US" dirty="0" err="1" smtClean="0"/>
              <a:t>meningo</a:t>
            </a:r>
            <a:r>
              <a:rPr lang="en-US" dirty="0" smtClean="0"/>
              <a:t>-encephalic stage); e.g. changes of behaviour, confusion, sensory disturbances, poor coordination, disturbance of sleep cycle.</a:t>
            </a:r>
          </a:p>
          <a:p>
            <a:pPr marL="0" indent="0" algn="just">
              <a:buNone/>
            </a:pPr>
            <a:r>
              <a:rPr lang="en-US" b="1" dirty="0" smtClean="0"/>
              <a:t>Diagnosis:</a:t>
            </a:r>
            <a:endParaRPr lang="en-US" dirty="0" smtClean="0"/>
          </a:p>
          <a:p>
            <a:pPr algn="just"/>
            <a:r>
              <a:rPr lang="en-US" dirty="0" smtClean="0"/>
              <a:t>Serological tests (for </a:t>
            </a:r>
            <a:r>
              <a:rPr lang="en-US" i="1" dirty="0" smtClean="0"/>
              <a:t>T. b. </a:t>
            </a:r>
            <a:r>
              <a:rPr lang="en-US" i="1" dirty="0" err="1" smtClean="0"/>
              <a:t>gambiense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Clinical signs; especially swollen cervical lymph nodes.</a:t>
            </a:r>
          </a:p>
          <a:p>
            <a:pPr algn="just"/>
            <a:r>
              <a:rPr lang="en-US" dirty="0" smtClean="0"/>
              <a:t>Parasitological examination of body fluids.</a:t>
            </a:r>
          </a:p>
          <a:p>
            <a:pPr algn="just"/>
            <a:r>
              <a:rPr lang="en-US" dirty="0" smtClean="0"/>
              <a:t>Staging; involving clinical examination &amp; analysis of cerebrospinal fluid.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9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pPr algn="ctr"/>
            <a:r>
              <a:rPr lang="en-US" b="1" dirty="0" smtClean="0"/>
              <a:t>TRYPANOSOMIASIS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349"/>
            <a:ext cx="10515600" cy="48576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 smtClean="0"/>
              <a:t>Prevention &amp; Treatment:</a:t>
            </a:r>
            <a:endParaRPr lang="en-US" sz="4000" dirty="0" smtClean="0"/>
          </a:p>
          <a:p>
            <a:pPr marL="742950" indent="-742950" algn="just">
              <a:buFont typeface="+mj-lt"/>
              <a:buAutoNum type="arabicParenR"/>
            </a:pPr>
            <a:r>
              <a:rPr lang="en-US" sz="4000" dirty="0" smtClean="0"/>
              <a:t>Protection against the insect vector &amp; other blood-sucking insects.</a:t>
            </a:r>
          </a:p>
          <a:p>
            <a:pPr marL="742950" indent="-742950" algn="just">
              <a:buFont typeface="+mj-lt"/>
              <a:buAutoNum type="arabicParenR"/>
            </a:pPr>
            <a:r>
              <a:rPr lang="en-US" sz="4000" dirty="0" smtClean="0"/>
              <a:t>Protection &amp; treatment of animal reservoirs of infection. </a:t>
            </a:r>
          </a:p>
          <a:p>
            <a:pPr marL="742950" indent="-742950" algn="just">
              <a:buFont typeface="+mj-lt"/>
              <a:buAutoNum type="arabicParenR"/>
            </a:pPr>
            <a:r>
              <a:rPr lang="en-US" sz="4000" dirty="0" smtClean="0"/>
              <a:t>Treatment of infected humans; </a:t>
            </a:r>
            <a:r>
              <a:rPr lang="en-US" sz="4000" dirty="0" err="1" smtClean="0"/>
              <a:t>pentamidine</a:t>
            </a:r>
            <a:r>
              <a:rPr lang="en-US" sz="4000" dirty="0" smtClean="0"/>
              <a:t>, </a:t>
            </a:r>
            <a:r>
              <a:rPr lang="en-US" sz="4000" dirty="0" err="1" smtClean="0"/>
              <a:t>suramin</a:t>
            </a:r>
            <a:r>
              <a:rPr lang="en-US" sz="4000" dirty="0" smtClean="0"/>
              <a:t>, </a:t>
            </a:r>
            <a:r>
              <a:rPr lang="en-US" sz="4000" dirty="0" err="1" smtClean="0"/>
              <a:t>melarsoprol</a:t>
            </a:r>
            <a:r>
              <a:rPr lang="en-US" sz="4000" dirty="0" smtClean="0"/>
              <a:t>, </a:t>
            </a:r>
            <a:r>
              <a:rPr lang="en-US" sz="4000" dirty="0" err="1" smtClean="0"/>
              <a:t>eflornithine</a:t>
            </a:r>
            <a:r>
              <a:rPr lang="en-US" sz="4000" dirty="0" smtClean="0"/>
              <a:t>, </a:t>
            </a:r>
            <a:r>
              <a:rPr lang="en-US" sz="4000" dirty="0" err="1" smtClean="0"/>
              <a:t>nifurtimox</a:t>
            </a:r>
            <a:r>
              <a:rPr lang="en-US" sz="4000" dirty="0" smtClean="0"/>
              <a:t>, </a:t>
            </a:r>
            <a:r>
              <a:rPr lang="en-US" sz="4000" dirty="0" err="1" smtClean="0"/>
              <a:t>fexinidazole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B808-A547-4F1F-98E6-D5F8AE10CD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3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AF19126424984B835B0879F3D07501" ma:contentTypeVersion="2" ma:contentTypeDescription="Create a new document." ma:contentTypeScope="" ma:versionID="8d064024ac300f0b2844d06c53e06ec1">
  <xsd:schema xmlns:xsd="http://www.w3.org/2001/XMLSchema" xmlns:xs="http://www.w3.org/2001/XMLSchema" xmlns:p="http://schemas.microsoft.com/office/2006/metadata/properties" xmlns:ns2="ad51bee1-c949-4c26-8c45-b0ef59ee3b64" targetNamespace="http://schemas.microsoft.com/office/2006/metadata/properties" ma:root="true" ma:fieldsID="2ca01e678478908135dab1c6d1f30007" ns2:_="">
    <xsd:import namespace="ad51bee1-c949-4c26-8c45-b0ef59ee3b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1bee1-c949-4c26-8c45-b0ef59ee3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F4296E-930C-4096-8C5B-9FF2966FA153}"/>
</file>

<file path=customXml/itemProps2.xml><?xml version="1.0" encoding="utf-8"?>
<ds:datastoreItem xmlns:ds="http://schemas.openxmlformats.org/officeDocument/2006/customXml" ds:itemID="{EEFD42A7-C609-4052-9578-85B68AFBBCEE}"/>
</file>

<file path=customXml/itemProps3.xml><?xml version="1.0" encoding="utf-8"?>
<ds:datastoreItem xmlns:ds="http://schemas.openxmlformats.org/officeDocument/2006/customXml" ds:itemID="{93B73B42-595E-472B-AECF-4A7F2F9BDF68}"/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313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APPLIED PARASITOLOGY (APZ 401) LECTURE 4</vt:lpstr>
      <vt:lpstr>TRYPANOSOMIASIS</vt:lpstr>
      <vt:lpstr>TRYPANOSOMIASIS (contd.)</vt:lpstr>
      <vt:lpstr>TRYPANOSOMIASIS (contd.)</vt:lpstr>
      <vt:lpstr>TRYPANOSOMIASIS (contd.)</vt:lpstr>
      <vt:lpstr>TRYPANOSOMIASIS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PARASITOLOGY (APZ 401) LECTURE 4</dc:title>
  <dc:creator>DELL INSPIRON</dc:creator>
  <cp:lastModifiedBy>DELL INSPIRON</cp:lastModifiedBy>
  <cp:revision>78</cp:revision>
  <dcterms:created xsi:type="dcterms:W3CDTF">2021-06-22T18:55:27Z</dcterms:created>
  <dcterms:modified xsi:type="dcterms:W3CDTF">2021-06-22T20:16:11Z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0x01010092AF19126424984B835B0879F3D07501</vt:lpwstr>
  </property>
</Properties>
</file>