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Barlow Semi-Bold" charset="1" panose="00000700000000000000"/>
      <p:regular r:id="rId17"/>
    </p:embeddedFont>
    <p:embeddedFont>
      <p:font typeface="Barlow" charset="1" panose="00000500000000000000"/>
      <p:regular r:id="rId18"/>
    </p:embeddedFont>
    <p:embeddedFont>
      <p:font typeface="Barlow Bold" charset="1" panose="00000800000000000000"/>
      <p:regular r:id="rId19"/>
    </p:embeddedFont>
    <p:embeddedFont>
      <p:font typeface="Barlow Medium" charset="1" panose="00000600000000000000"/>
      <p:regular r:id="rId20"/>
    </p:embeddedFont>
    <p:embeddedFont>
      <p:font typeface="Garet" charset="1" panose="00000000000000000000"/>
      <p:regular r:id="rId21"/>
    </p:embeddedFont>
    <p:embeddedFont>
      <p:font typeface="Canva Sans" charset="1" panose="020B05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BB6BC"/>
        </a:solidFill>
      </p:bgPr>
    </p:bg>
    <p:spTree>
      <p:nvGrpSpPr>
        <p:cNvPr id="1" name=""/>
        <p:cNvGrpSpPr/>
        <p:nvPr/>
      </p:nvGrpSpPr>
      <p:grpSpPr>
        <a:xfrm>
          <a:off x="0" y="0"/>
          <a:ext cx="0" cy="0"/>
          <a:chOff x="0" y="0"/>
          <a:chExt cx="0" cy="0"/>
        </a:xfrm>
      </p:grpSpPr>
      <p:sp>
        <p:nvSpPr>
          <p:cNvPr name="Freeform 2" id="2"/>
          <p:cNvSpPr/>
          <p:nvPr/>
        </p:nvSpPr>
        <p:spPr>
          <a:xfrm flipH="false" flipV="false" rot="0">
            <a:off x="0" y="-552450"/>
            <a:ext cx="9601200" cy="11544300"/>
          </a:xfrm>
          <a:custGeom>
            <a:avLst/>
            <a:gdLst/>
            <a:ahLst/>
            <a:cxnLst/>
            <a:rect r="r" b="b" t="t" l="l"/>
            <a:pathLst>
              <a:path h="11544300" w="9601200">
                <a:moveTo>
                  <a:pt x="0" y="0"/>
                </a:moveTo>
                <a:lnTo>
                  <a:pt x="9601200" y="0"/>
                </a:lnTo>
                <a:lnTo>
                  <a:pt x="9601200" y="11544300"/>
                </a:lnTo>
                <a:lnTo>
                  <a:pt x="0" y="11544300"/>
                </a:lnTo>
                <a:lnTo>
                  <a:pt x="0" y="0"/>
                </a:lnTo>
                <a:close/>
              </a:path>
            </a:pathLst>
          </a:custGeom>
          <a:blipFill>
            <a:blip r:embed="rId2">
              <a:extLst>
                <a:ext uri="{96DAC541-7B7A-43D3-8B79-37D633B846F1}">
                  <asvg:svgBlip xmlns:asvg="http://schemas.microsoft.com/office/drawing/2016/SVG/main" r:embed="rId3"/>
                </a:ext>
              </a:extLst>
            </a:blip>
            <a:stretch>
              <a:fillRect l="-35381" t="-2505" r="0" b="-10089"/>
            </a:stretch>
          </a:blipFill>
        </p:spPr>
      </p:sp>
      <p:sp>
        <p:nvSpPr>
          <p:cNvPr name="Freeform 3" id="3"/>
          <p:cNvSpPr/>
          <p:nvPr/>
        </p:nvSpPr>
        <p:spPr>
          <a:xfrm flipH="false" flipV="false" rot="0">
            <a:off x="303663" y="143884"/>
            <a:ext cx="1837509" cy="1837509"/>
          </a:xfrm>
          <a:custGeom>
            <a:avLst/>
            <a:gdLst/>
            <a:ahLst/>
            <a:cxnLst/>
            <a:rect r="r" b="b" t="t" l="l"/>
            <a:pathLst>
              <a:path h="1837509" w="1837509">
                <a:moveTo>
                  <a:pt x="0" y="0"/>
                </a:moveTo>
                <a:lnTo>
                  <a:pt x="1837510" y="0"/>
                </a:lnTo>
                <a:lnTo>
                  <a:pt x="1837510" y="1837510"/>
                </a:lnTo>
                <a:lnTo>
                  <a:pt x="0" y="1837510"/>
                </a:lnTo>
                <a:lnTo>
                  <a:pt x="0" y="0"/>
                </a:lnTo>
                <a:close/>
              </a:path>
            </a:pathLst>
          </a:custGeom>
          <a:blipFill>
            <a:blip r:embed="rId4"/>
            <a:stretch>
              <a:fillRect l="0" t="0" r="0" b="0"/>
            </a:stretch>
          </a:blipFill>
        </p:spPr>
      </p:sp>
      <p:sp>
        <p:nvSpPr>
          <p:cNvPr name="Freeform 4" id="4"/>
          <p:cNvSpPr/>
          <p:nvPr/>
        </p:nvSpPr>
        <p:spPr>
          <a:xfrm flipH="false" flipV="false" rot="0">
            <a:off x="10123989" y="2298453"/>
            <a:ext cx="8164011" cy="5690094"/>
          </a:xfrm>
          <a:custGeom>
            <a:avLst/>
            <a:gdLst/>
            <a:ahLst/>
            <a:cxnLst/>
            <a:rect r="r" b="b" t="t" l="l"/>
            <a:pathLst>
              <a:path h="5690094" w="8164011">
                <a:moveTo>
                  <a:pt x="0" y="0"/>
                </a:moveTo>
                <a:lnTo>
                  <a:pt x="8164011" y="0"/>
                </a:lnTo>
                <a:lnTo>
                  <a:pt x="8164011" y="5690094"/>
                </a:lnTo>
                <a:lnTo>
                  <a:pt x="0" y="5690094"/>
                </a:lnTo>
                <a:lnTo>
                  <a:pt x="0" y="0"/>
                </a:lnTo>
                <a:close/>
              </a:path>
            </a:pathLst>
          </a:custGeom>
          <a:blipFill>
            <a:blip r:embed="rId5"/>
            <a:stretch>
              <a:fillRect l="0" t="-21738" r="0" b="-21738"/>
            </a:stretch>
          </a:blipFill>
        </p:spPr>
      </p:sp>
      <p:sp>
        <p:nvSpPr>
          <p:cNvPr name="TextBox 5" id="5"/>
          <p:cNvSpPr txBox="true"/>
          <p:nvPr/>
        </p:nvSpPr>
        <p:spPr>
          <a:xfrm rot="0">
            <a:off x="1028700" y="3660775"/>
            <a:ext cx="6994911" cy="3098801"/>
          </a:xfrm>
          <a:prstGeom prst="rect">
            <a:avLst/>
          </a:prstGeom>
        </p:spPr>
        <p:txBody>
          <a:bodyPr anchor="t" rtlCol="false" tIns="0" lIns="0" bIns="0" rIns="0">
            <a:spAutoFit/>
          </a:bodyPr>
          <a:lstStyle/>
          <a:p>
            <a:pPr algn="l">
              <a:lnSpc>
                <a:spcPts val="8000"/>
              </a:lnSpc>
            </a:pPr>
            <a:r>
              <a:rPr lang="en-US" sz="8000">
                <a:solidFill>
                  <a:srgbClr val="000000"/>
                </a:solidFill>
                <a:latin typeface="Barlow Semi-Bold"/>
                <a:ea typeface="Barlow Semi-Bold"/>
                <a:cs typeface="Barlow Semi-Bold"/>
                <a:sym typeface="Barlow Semi-Bold"/>
              </a:rPr>
              <a:t>Donation Management System</a:t>
            </a:r>
          </a:p>
        </p:txBody>
      </p:sp>
      <p:sp>
        <p:nvSpPr>
          <p:cNvPr name="TextBox 6" id="6"/>
          <p:cNvSpPr txBox="true"/>
          <p:nvPr/>
        </p:nvSpPr>
        <p:spPr>
          <a:xfrm rot="0">
            <a:off x="629257" y="9576600"/>
            <a:ext cx="798886" cy="347980"/>
          </a:xfrm>
          <a:prstGeom prst="rect">
            <a:avLst/>
          </a:prstGeom>
        </p:spPr>
        <p:txBody>
          <a:bodyPr anchor="t" rtlCol="false" tIns="0" lIns="0" bIns="0" rIns="0">
            <a:spAutoFit/>
          </a:bodyPr>
          <a:lstStyle/>
          <a:p>
            <a:pPr algn="l">
              <a:lnSpc>
                <a:spcPts val="2749"/>
              </a:lnSpc>
            </a:pPr>
            <a:r>
              <a:rPr lang="en-US" sz="2199">
                <a:solidFill>
                  <a:srgbClr val="90113E"/>
                </a:solidFill>
                <a:latin typeface="Barlow Semi-Bold"/>
                <a:ea typeface="Barlow Semi-Bold"/>
                <a:cs typeface="Barlow Semi-Bold"/>
                <a:sym typeface="Barlow Semi-Bold"/>
              </a:rPr>
              <a:t>01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44000" y="0"/>
            <a:ext cx="9341197" cy="10287000"/>
            <a:chOff x="0" y="0"/>
            <a:chExt cx="12454930" cy="13716000"/>
          </a:xfrm>
        </p:grpSpPr>
        <p:sp>
          <p:nvSpPr>
            <p:cNvPr name="AutoShape 3" id="3"/>
            <p:cNvSpPr/>
            <p:nvPr/>
          </p:nvSpPr>
          <p:spPr>
            <a:xfrm>
              <a:off x="0" y="0"/>
              <a:ext cx="12454930" cy="13716000"/>
            </a:xfrm>
            <a:prstGeom prst="rect">
              <a:avLst/>
            </a:prstGeom>
            <a:solidFill>
              <a:srgbClr val="0BB6BC"/>
            </a:solidFill>
          </p:spPr>
        </p:sp>
      </p:grpSp>
      <p:sp>
        <p:nvSpPr>
          <p:cNvPr name="Freeform 4" id="4"/>
          <p:cNvSpPr/>
          <p:nvPr/>
        </p:nvSpPr>
        <p:spPr>
          <a:xfrm flipH="false" flipV="false" rot="0">
            <a:off x="1028700" y="2583708"/>
            <a:ext cx="6200420" cy="6200420"/>
          </a:xfrm>
          <a:custGeom>
            <a:avLst/>
            <a:gdLst/>
            <a:ahLst/>
            <a:cxnLst/>
            <a:rect r="r" b="b" t="t" l="l"/>
            <a:pathLst>
              <a:path h="6200420" w="6200420">
                <a:moveTo>
                  <a:pt x="0" y="0"/>
                </a:moveTo>
                <a:lnTo>
                  <a:pt x="6200420" y="0"/>
                </a:lnTo>
                <a:lnTo>
                  <a:pt x="6200420" y="6200420"/>
                </a:lnTo>
                <a:lnTo>
                  <a:pt x="0" y="62004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88351" y="588203"/>
            <a:ext cx="12764972" cy="1064534"/>
          </a:xfrm>
          <a:prstGeom prst="rect">
            <a:avLst/>
          </a:prstGeom>
        </p:spPr>
        <p:txBody>
          <a:bodyPr anchor="t" rtlCol="false" tIns="0" lIns="0" bIns="0" rIns="0">
            <a:spAutoFit/>
          </a:bodyPr>
          <a:lstStyle/>
          <a:p>
            <a:pPr algn="l" marL="0" indent="0" lvl="0">
              <a:lnSpc>
                <a:spcPts val="8420"/>
              </a:lnSpc>
            </a:pPr>
            <a:r>
              <a:rPr lang="en-US" sz="7017">
                <a:solidFill>
                  <a:srgbClr val="0BB6BC"/>
                </a:solidFill>
                <a:latin typeface="Barlow Semi-Bold"/>
                <a:ea typeface="Barlow Semi-Bold"/>
                <a:cs typeface="Barlow Semi-Bold"/>
                <a:sym typeface="Barlow Semi-Bold"/>
              </a:rPr>
              <a:t>Data analysis insights</a:t>
            </a:r>
          </a:p>
        </p:txBody>
      </p:sp>
      <p:sp>
        <p:nvSpPr>
          <p:cNvPr name="TextBox 6" id="6"/>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a:solidFill>
                  <a:srgbClr val="000000"/>
                </a:solidFill>
                <a:latin typeface="Barlow Semi-Bold"/>
                <a:ea typeface="Barlow Semi-Bold"/>
                <a:cs typeface="Barlow Semi-Bold"/>
                <a:sym typeface="Barlow Semi-Bold"/>
              </a:rPr>
              <a:t>23</a:t>
            </a:r>
          </a:p>
        </p:txBody>
      </p:sp>
      <p:sp>
        <p:nvSpPr>
          <p:cNvPr name="TextBox 7" id="7"/>
          <p:cNvSpPr txBox="true"/>
          <p:nvPr/>
        </p:nvSpPr>
        <p:spPr>
          <a:xfrm rot="0">
            <a:off x="9448567" y="-1066898"/>
            <a:ext cx="7810733" cy="16698994"/>
          </a:xfrm>
          <a:prstGeom prst="rect">
            <a:avLst/>
          </a:prstGeom>
        </p:spPr>
        <p:txBody>
          <a:bodyPr anchor="t" rtlCol="false" tIns="0" lIns="0" bIns="0" rIns="0">
            <a:spAutoFit/>
          </a:bodyPr>
          <a:lstStyle/>
          <a:p>
            <a:pPr algn="ctr">
              <a:lnSpc>
                <a:spcPts val="4184"/>
              </a:lnSpc>
            </a:pPr>
          </a:p>
          <a:p>
            <a:pPr algn="ctr">
              <a:lnSpc>
                <a:spcPts val="4184"/>
              </a:lnSpc>
            </a:pPr>
          </a:p>
          <a:p>
            <a:pPr algn="ctr">
              <a:lnSpc>
                <a:spcPts val="4184"/>
              </a:lnSpc>
            </a:pPr>
          </a:p>
          <a:p>
            <a:pPr algn="ctr" marL="645255" indent="-322627" lvl="1">
              <a:lnSpc>
                <a:spcPts val="4184"/>
              </a:lnSpc>
              <a:buAutoNum type="arabicPeriod" startAt="1"/>
            </a:pPr>
            <a:r>
              <a:rPr lang="en-US" sz="2988" spc="14">
                <a:solidFill>
                  <a:srgbClr val="000000"/>
                </a:solidFill>
                <a:latin typeface="Canva Sans"/>
                <a:ea typeface="Canva Sans"/>
                <a:cs typeface="Canva Sans"/>
                <a:sym typeface="Canva Sans"/>
              </a:rPr>
              <a:t>Our system provides detailed analysis of donor engagement patterns, including frequency and recency of donations</a:t>
            </a:r>
          </a:p>
          <a:p>
            <a:pPr algn="ctr">
              <a:lnSpc>
                <a:spcPts val="4184"/>
              </a:lnSpc>
            </a:pPr>
          </a:p>
          <a:p>
            <a:pPr algn="ctr">
              <a:lnSpc>
                <a:spcPts val="4184"/>
              </a:lnSpc>
            </a:pPr>
            <a:r>
              <a:rPr lang="en-US" sz="2988" spc="14">
                <a:solidFill>
                  <a:srgbClr val="000000"/>
                </a:solidFill>
                <a:latin typeface="Canva Sans"/>
                <a:ea typeface="Canva Sans"/>
                <a:cs typeface="Canva Sans"/>
                <a:sym typeface="Canva Sans"/>
              </a:rPr>
              <a:t>2. The system offers comprehensive insights into the effectiveness of various fundraising campaigns. </a:t>
            </a:r>
          </a:p>
          <a:p>
            <a:pPr algn="ctr">
              <a:lnSpc>
                <a:spcPts val="4184"/>
              </a:lnSpc>
            </a:pPr>
          </a:p>
          <a:p>
            <a:pPr algn="ctr">
              <a:lnSpc>
                <a:spcPts val="4184"/>
              </a:lnSpc>
            </a:pPr>
            <a:r>
              <a:rPr lang="en-US" sz="2988" spc="14">
                <a:solidFill>
                  <a:srgbClr val="000000"/>
                </a:solidFill>
                <a:latin typeface="Canva Sans"/>
                <a:ea typeface="Canva Sans"/>
                <a:cs typeface="Canva Sans"/>
                <a:sym typeface="Canva Sans"/>
              </a:rPr>
              <a:t>3. Through advanced analytics, users can monitor donation trends over time and predict future giving patterns.</a:t>
            </a:r>
          </a:p>
          <a:p>
            <a:pPr algn="ctr">
              <a:lnSpc>
                <a:spcPts val="4184"/>
              </a:lnSpc>
            </a:pPr>
          </a:p>
          <a:p>
            <a:pPr algn="ctr">
              <a:lnSpc>
                <a:spcPts val="4184"/>
              </a:lnSpc>
            </a:pPr>
            <a:r>
              <a:rPr lang="en-US" sz="2988" spc="14">
                <a:solidFill>
                  <a:srgbClr val="000000"/>
                </a:solidFill>
                <a:latin typeface="Canva Sans"/>
                <a:ea typeface="Canva Sans"/>
                <a:cs typeface="Canva Sans"/>
                <a:sym typeface="Canva Sans"/>
              </a:rPr>
              <a:t>4.The platform generates in-depth financial reports and compliance documents, offering transparency and accountability. </a:t>
            </a:r>
          </a:p>
          <a:p>
            <a:pPr algn="ctr">
              <a:lnSpc>
                <a:spcPts val="4184"/>
              </a:lnSpc>
            </a:pPr>
          </a:p>
          <a:p>
            <a:pPr algn="ctr">
              <a:lnSpc>
                <a:spcPts val="4184"/>
              </a:lnSpc>
            </a:pPr>
          </a:p>
          <a:p>
            <a:pPr algn="ctr">
              <a:lnSpc>
                <a:spcPts val="4184"/>
              </a:lnSpc>
            </a:pPr>
          </a:p>
          <a:p>
            <a:pPr algn="ctr">
              <a:lnSpc>
                <a:spcPts val="4184"/>
              </a:lnSpc>
            </a:pPr>
          </a:p>
          <a:p>
            <a:pPr algn="ctr">
              <a:lnSpc>
                <a:spcPts val="4184"/>
              </a:lnSpc>
            </a:pPr>
          </a:p>
          <a:p>
            <a:pPr algn="ctr">
              <a:lnSpc>
                <a:spcPts val="4184"/>
              </a:lnSpc>
            </a:pPr>
          </a:p>
          <a:p>
            <a:pPr algn="ctr">
              <a:lnSpc>
                <a:spcPts val="4184"/>
              </a:lnSpc>
            </a:pPr>
          </a:p>
          <a:p>
            <a:pPr algn="ctr">
              <a:lnSpc>
                <a:spcPts val="4184"/>
              </a:lnSpc>
            </a:pPr>
          </a:p>
          <a:p>
            <a:pPr algn="ctr">
              <a:lnSpc>
                <a:spcPts val="4184"/>
              </a:lnSpc>
            </a:pPr>
          </a:p>
          <a:p>
            <a:pPr algn="ctr">
              <a:lnSpc>
                <a:spcPts val="4184"/>
              </a:lnSpc>
            </a:pPr>
          </a:p>
          <a:p>
            <a:pPr algn="ctr">
              <a:lnSpc>
                <a:spcPts val="8231"/>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634" y="-84320"/>
            <a:ext cx="10455640" cy="10455640"/>
          </a:xfrm>
          <a:custGeom>
            <a:avLst/>
            <a:gdLst/>
            <a:ahLst/>
            <a:cxnLst/>
            <a:rect r="r" b="b" t="t" l="l"/>
            <a:pathLst>
              <a:path h="10455640" w="10455640">
                <a:moveTo>
                  <a:pt x="0" y="0"/>
                </a:moveTo>
                <a:lnTo>
                  <a:pt x="10455640" y="0"/>
                </a:lnTo>
                <a:lnTo>
                  <a:pt x="10455640" y="10455640"/>
                </a:lnTo>
                <a:lnTo>
                  <a:pt x="0" y="104556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044460" y="3615931"/>
            <a:ext cx="10199079" cy="3055138"/>
            <a:chOff x="0" y="0"/>
            <a:chExt cx="13598772" cy="4073517"/>
          </a:xfrm>
        </p:grpSpPr>
        <p:sp>
          <p:nvSpPr>
            <p:cNvPr name="TextBox 4" id="4"/>
            <p:cNvSpPr txBox="true"/>
            <p:nvPr/>
          </p:nvSpPr>
          <p:spPr>
            <a:xfrm rot="0">
              <a:off x="0" y="285750"/>
              <a:ext cx="13598772" cy="2762250"/>
            </a:xfrm>
            <a:prstGeom prst="rect">
              <a:avLst/>
            </a:prstGeom>
          </p:spPr>
          <p:txBody>
            <a:bodyPr anchor="t" rtlCol="false" tIns="0" lIns="0" bIns="0" rIns="0">
              <a:spAutoFit/>
            </a:bodyPr>
            <a:lstStyle/>
            <a:p>
              <a:pPr algn="ctr">
                <a:lnSpc>
                  <a:spcPts val="15000"/>
                </a:lnSpc>
              </a:pPr>
              <a:r>
                <a:rPr lang="en-US" sz="15000">
                  <a:solidFill>
                    <a:srgbClr val="0BB6BC"/>
                  </a:solidFill>
                  <a:latin typeface="Barlow Semi-Bold"/>
                  <a:ea typeface="Barlow Semi-Bold"/>
                  <a:cs typeface="Barlow Semi-Bold"/>
                  <a:sym typeface="Barlow Semi-Bold"/>
                </a:rPr>
                <a:t>Thank you!</a:t>
              </a:r>
            </a:p>
          </p:txBody>
        </p:sp>
        <p:sp>
          <p:nvSpPr>
            <p:cNvPr name="TextBox 5" id="5"/>
            <p:cNvSpPr txBox="true"/>
            <p:nvPr/>
          </p:nvSpPr>
          <p:spPr>
            <a:xfrm rot="0">
              <a:off x="0" y="3365915"/>
              <a:ext cx="13219076" cy="707602"/>
            </a:xfrm>
            <a:prstGeom prst="rect">
              <a:avLst/>
            </a:prstGeom>
          </p:spPr>
          <p:txBody>
            <a:bodyPr anchor="t" rtlCol="false" tIns="0" lIns="0" bIns="0" rIns="0">
              <a:spAutoFit/>
            </a:bodyPr>
            <a:lstStyle/>
            <a:p>
              <a:pPr algn="ctr">
                <a:lnSpc>
                  <a:spcPts val="4479"/>
                </a:lnSpc>
              </a:pPr>
              <a:r>
                <a:rPr lang="en-US" sz="3199">
                  <a:solidFill>
                    <a:srgbClr val="000000"/>
                  </a:solidFill>
                  <a:latin typeface="Barlow Medium"/>
                  <a:ea typeface="Barlow Medium"/>
                  <a:cs typeface="Barlow Medium"/>
                  <a:sym typeface="Barlow Medium"/>
                </a:rPr>
                <a:t>amoskesegloria@gmail.com</a:t>
              </a:r>
            </a:p>
          </p:txBody>
        </p:sp>
      </p:grpSp>
      <p:sp>
        <p:nvSpPr>
          <p:cNvPr name="Freeform 6" id="6"/>
          <p:cNvSpPr/>
          <p:nvPr/>
        </p:nvSpPr>
        <p:spPr>
          <a:xfrm flipH="false" flipV="false" rot="0">
            <a:off x="14892730" y="1028700"/>
            <a:ext cx="2793363" cy="1396681"/>
          </a:xfrm>
          <a:custGeom>
            <a:avLst/>
            <a:gdLst/>
            <a:ahLst/>
            <a:cxnLst/>
            <a:rect r="r" b="b" t="t" l="l"/>
            <a:pathLst>
              <a:path h="1396681" w="2793363">
                <a:moveTo>
                  <a:pt x="0" y="0"/>
                </a:moveTo>
                <a:lnTo>
                  <a:pt x="2793363" y="0"/>
                </a:lnTo>
                <a:lnTo>
                  <a:pt x="2793363" y="1396681"/>
                </a:lnTo>
                <a:lnTo>
                  <a:pt x="0" y="13966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2825260" y="6798102"/>
            <a:ext cx="2438400" cy="2438400"/>
          </a:xfrm>
          <a:custGeom>
            <a:avLst/>
            <a:gdLst/>
            <a:ahLst/>
            <a:cxnLst/>
            <a:rect r="r" b="b" t="t" l="l"/>
            <a:pathLst>
              <a:path h="2438400" w="2438400">
                <a:moveTo>
                  <a:pt x="2438400" y="0"/>
                </a:moveTo>
                <a:lnTo>
                  <a:pt x="0" y="0"/>
                </a:lnTo>
                <a:lnTo>
                  <a:pt x="0" y="2438400"/>
                </a:lnTo>
                <a:lnTo>
                  <a:pt x="2438400" y="2438400"/>
                </a:lnTo>
                <a:lnTo>
                  <a:pt x="24384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29257" y="893789"/>
            <a:ext cx="1079292" cy="269823"/>
          </a:xfrm>
          <a:custGeom>
            <a:avLst/>
            <a:gdLst/>
            <a:ahLst/>
            <a:cxnLst/>
            <a:rect r="r" b="b" t="t" l="l"/>
            <a:pathLst>
              <a:path h="269823" w="1079292">
                <a:moveTo>
                  <a:pt x="0" y="0"/>
                </a:moveTo>
                <a:lnTo>
                  <a:pt x="1079292" y="0"/>
                </a:lnTo>
                <a:lnTo>
                  <a:pt x="1079292" y="269822"/>
                </a:lnTo>
                <a:lnTo>
                  <a:pt x="0" y="2698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a:solidFill>
                  <a:srgbClr val="000000"/>
                </a:solidFill>
                <a:latin typeface="Barlow Semi-Bold"/>
                <a:ea typeface="Barlow Semi-Bold"/>
                <a:cs typeface="Barlow Semi-Bold"/>
                <a:sym typeface="Barlow Semi-Bold"/>
              </a:rPr>
              <a:t>17</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7329" y="1924595"/>
            <a:ext cx="1079292" cy="269823"/>
          </a:xfrm>
          <a:custGeom>
            <a:avLst/>
            <a:gdLst/>
            <a:ahLst/>
            <a:cxnLst/>
            <a:rect r="r" b="b" t="t" l="l"/>
            <a:pathLst>
              <a:path h="269823" w="1079292">
                <a:moveTo>
                  <a:pt x="0" y="0"/>
                </a:moveTo>
                <a:lnTo>
                  <a:pt x="1079292" y="0"/>
                </a:lnTo>
                <a:lnTo>
                  <a:pt x="1079292" y="269822"/>
                </a:lnTo>
                <a:lnTo>
                  <a:pt x="0" y="2698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786892" y="1163611"/>
            <a:ext cx="8501108" cy="6974468"/>
          </a:xfrm>
          <a:custGeom>
            <a:avLst/>
            <a:gdLst/>
            <a:ahLst/>
            <a:cxnLst/>
            <a:rect r="r" b="b" t="t" l="l"/>
            <a:pathLst>
              <a:path h="6974468" w="8501108">
                <a:moveTo>
                  <a:pt x="0" y="0"/>
                </a:moveTo>
                <a:lnTo>
                  <a:pt x="8501108" y="0"/>
                </a:lnTo>
                <a:lnTo>
                  <a:pt x="8501108" y="6974469"/>
                </a:lnTo>
                <a:lnTo>
                  <a:pt x="0" y="6974469"/>
                </a:lnTo>
                <a:lnTo>
                  <a:pt x="0" y="0"/>
                </a:lnTo>
                <a:close/>
              </a:path>
            </a:pathLst>
          </a:custGeom>
          <a:blipFill>
            <a:blip r:embed="rId4"/>
            <a:stretch>
              <a:fillRect l="-20339" t="0" r="-25512" b="0"/>
            </a:stretch>
          </a:blipFill>
        </p:spPr>
      </p:sp>
      <p:sp>
        <p:nvSpPr>
          <p:cNvPr name="TextBox 4" id="4"/>
          <p:cNvSpPr txBox="true"/>
          <p:nvPr/>
        </p:nvSpPr>
        <p:spPr>
          <a:xfrm rot="0">
            <a:off x="217329" y="414338"/>
            <a:ext cx="9101761" cy="1228725"/>
          </a:xfrm>
          <a:prstGeom prst="rect">
            <a:avLst/>
          </a:prstGeom>
        </p:spPr>
        <p:txBody>
          <a:bodyPr anchor="t" rtlCol="false" tIns="0" lIns="0" bIns="0" rIns="0">
            <a:spAutoFit/>
          </a:bodyPr>
          <a:lstStyle/>
          <a:p>
            <a:pPr algn="l" marL="0" indent="0" lvl="0">
              <a:lnSpc>
                <a:spcPts val="9720"/>
              </a:lnSpc>
            </a:pPr>
            <a:r>
              <a:rPr lang="en-US" sz="8100">
                <a:solidFill>
                  <a:srgbClr val="0BB6BC"/>
                </a:solidFill>
                <a:latin typeface="Barlow Semi-Bold"/>
                <a:ea typeface="Barlow Semi-Bold"/>
                <a:cs typeface="Barlow Semi-Bold"/>
                <a:sym typeface="Barlow Semi-Bold"/>
              </a:rPr>
              <a:t>The Problem</a:t>
            </a:r>
          </a:p>
        </p:txBody>
      </p:sp>
      <p:sp>
        <p:nvSpPr>
          <p:cNvPr name="TextBox 5" id="5"/>
          <p:cNvSpPr txBox="true"/>
          <p:nvPr/>
        </p:nvSpPr>
        <p:spPr>
          <a:xfrm rot="0">
            <a:off x="217329" y="2409274"/>
            <a:ext cx="9101761" cy="7291071"/>
          </a:xfrm>
          <a:prstGeom prst="rect">
            <a:avLst/>
          </a:prstGeom>
        </p:spPr>
        <p:txBody>
          <a:bodyPr anchor="t" rtlCol="false" tIns="0" lIns="0" bIns="0" rIns="0">
            <a:spAutoFit/>
          </a:bodyPr>
          <a:lstStyle/>
          <a:p>
            <a:pPr algn="l">
              <a:lnSpc>
                <a:spcPts val="4479"/>
              </a:lnSpc>
            </a:pPr>
          </a:p>
          <a:p>
            <a:pPr algn="l">
              <a:lnSpc>
                <a:spcPts val="4479"/>
              </a:lnSpc>
            </a:pPr>
            <a:r>
              <a:rPr lang="en-US" sz="3199">
                <a:solidFill>
                  <a:srgbClr val="000000"/>
                </a:solidFill>
                <a:latin typeface="Barlow"/>
                <a:ea typeface="Barlow"/>
                <a:cs typeface="Barlow"/>
                <a:sym typeface="Barlow"/>
              </a:rPr>
              <a:t>Managing donations effectively poses several challenges for non-profits and charities. Inefficient record-keeping and data fragmentation lead to errors and inconsistent information. Difficulties in tracking donor details impact personalized engagement, while generating accurate reports and ensuring compliance can be cumbersome. The administrative burden of manual processes is time-consuming, and growing organizations struggle with scalability issues as data and complexity increase.</a:t>
            </a:r>
          </a:p>
          <a:p>
            <a:pPr algn="l">
              <a:lnSpc>
                <a:spcPts val="4479"/>
              </a:lnSpc>
            </a:pPr>
          </a:p>
        </p:txBody>
      </p:sp>
      <p:sp>
        <p:nvSpPr>
          <p:cNvPr name="TextBox 6" id="6"/>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a:solidFill>
                  <a:srgbClr val="90113E"/>
                </a:solidFill>
                <a:latin typeface="Barlow Semi-Bold"/>
                <a:ea typeface="Barlow Semi-Bold"/>
                <a:cs typeface="Barlow Semi-Bold"/>
                <a:sym typeface="Barlow Semi-Bold"/>
              </a:rPr>
              <a:t>10</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8444798"/>
            <a:ext cx="1059192" cy="1059192"/>
            <a:chOff x="0" y="0"/>
            <a:chExt cx="1412257" cy="1412257"/>
          </a:xfrm>
        </p:grpSpPr>
        <p:grpSp>
          <p:nvGrpSpPr>
            <p:cNvPr name="Group 3" id="3"/>
            <p:cNvGrpSpPr/>
            <p:nvPr/>
          </p:nvGrpSpPr>
          <p:grpSpPr>
            <a:xfrm rot="0">
              <a:off x="0" y="0"/>
              <a:ext cx="1412257" cy="1412257"/>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0113E"/>
              </a:solidFill>
            </p:spPr>
          </p:sp>
        </p:grpSp>
        <p:sp>
          <p:nvSpPr>
            <p:cNvPr name="Freeform 5" id="5"/>
            <p:cNvSpPr/>
            <p:nvPr/>
          </p:nvSpPr>
          <p:spPr>
            <a:xfrm flipH="false" flipV="false" rot="0">
              <a:off x="474293" y="543843"/>
              <a:ext cx="463671" cy="324570"/>
            </a:xfrm>
            <a:custGeom>
              <a:avLst/>
              <a:gdLst/>
              <a:ahLst/>
              <a:cxnLst/>
              <a:rect r="r" b="b" t="t" l="l"/>
              <a:pathLst>
                <a:path h="324570" w="463671">
                  <a:moveTo>
                    <a:pt x="0" y="0"/>
                  </a:moveTo>
                  <a:lnTo>
                    <a:pt x="463671" y="0"/>
                  </a:lnTo>
                  <a:lnTo>
                    <a:pt x="463671" y="324570"/>
                  </a:lnTo>
                  <a:lnTo>
                    <a:pt x="0" y="324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6" id="6"/>
          <p:cNvSpPr txBox="true"/>
          <p:nvPr/>
        </p:nvSpPr>
        <p:spPr>
          <a:xfrm rot="0">
            <a:off x="2087892" y="247650"/>
            <a:ext cx="13280238" cy="4895850"/>
          </a:xfrm>
          <a:prstGeom prst="rect">
            <a:avLst/>
          </a:prstGeom>
        </p:spPr>
        <p:txBody>
          <a:bodyPr anchor="t" rtlCol="false" tIns="0" lIns="0" bIns="0" rIns="0">
            <a:spAutoFit/>
          </a:bodyPr>
          <a:lstStyle/>
          <a:p>
            <a:pPr algn="l" marL="1727205" indent="-863603" lvl="1">
              <a:lnSpc>
                <a:spcPts val="9600"/>
              </a:lnSpc>
              <a:buFont typeface="Arial"/>
              <a:buChar char="•"/>
            </a:pPr>
            <a:r>
              <a:rPr lang="en-US" sz="8000">
                <a:solidFill>
                  <a:srgbClr val="0BB6BC"/>
                </a:solidFill>
                <a:latin typeface="Barlow Bold"/>
                <a:ea typeface="Barlow Bold"/>
                <a:cs typeface="Barlow Bold"/>
                <a:sym typeface="Barlow Bold"/>
              </a:rPr>
              <a:t>Project overview and SDG alignment.</a:t>
            </a:r>
          </a:p>
          <a:p>
            <a:pPr algn="l">
              <a:lnSpc>
                <a:spcPts val="9600"/>
              </a:lnSpc>
            </a:pPr>
          </a:p>
          <a:p>
            <a:pPr algn="l" marL="0" indent="0" lvl="0">
              <a:lnSpc>
                <a:spcPts val="9600"/>
              </a:lnSpc>
            </a:pPr>
            <a:r>
              <a:rPr lang="en-US" sz="8000" u="none">
                <a:solidFill>
                  <a:srgbClr val="0BB6BC"/>
                </a:solidFill>
                <a:latin typeface="Barlow Bold"/>
                <a:ea typeface="Barlow Bold"/>
                <a:cs typeface="Barlow Bold"/>
                <a:sym typeface="Barlow Bold"/>
              </a:rPr>
              <a:t> </a:t>
            </a:r>
          </a:p>
        </p:txBody>
      </p:sp>
      <p:sp>
        <p:nvSpPr>
          <p:cNvPr name="TextBox 7" id="7"/>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a:solidFill>
                  <a:srgbClr val="90113E"/>
                </a:solidFill>
                <a:latin typeface="Barlow Semi-Bold"/>
                <a:ea typeface="Barlow Semi-Bold"/>
                <a:cs typeface="Barlow Semi-Bold"/>
                <a:sym typeface="Barlow Semi-Bold"/>
              </a:rPr>
              <a:t>06</a:t>
            </a:r>
          </a:p>
        </p:txBody>
      </p:sp>
      <p:sp>
        <p:nvSpPr>
          <p:cNvPr name="TextBox 8" id="8"/>
          <p:cNvSpPr txBox="true"/>
          <p:nvPr/>
        </p:nvSpPr>
        <p:spPr>
          <a:xfrm rot="0">
            <a:off x="643702" y="2705100"/>
            <a:ext cx="17000595" cy="7194955"/>
          </a:xfrm>
          <a:prstGeom prst="rect">
            <a:avLst/>
          </a:prstGeom>
        </p:spPr>
        <p:txBody>
          <a:bodyPr anchor="t" rtlCol="false" tIns="0" lIns="0" bIns="0" rIns="0">
            <a:spAutoFit/>
          </a:bodyPr>
          <a:lstStyle/>
          <a:p>
            <a:pPr algn="l" marL="0" indent="0" lvl="0">
              <a:lnSpc>
                <a:spcPts val="5665"/>
              </a:lnSpc>
            </a:pPr>
            <a:r>
              <a:rPr lang="en-US" sz="4721">
                <a:solidFill>
                  <a:srgbClr val="000000"/>
                </a:solidFill>
                <a:latin typeface="Barlow"/>
                <a:ea typeface="Barlow"/>
                <a:cs typeface="Barlow"/>
                <a:sym typeface="Barlow"/>
              </a:rPr>
              <a:t>The Donation Management System streamlines donation processes for non-profits by automating record-keeping and reporting, improving accuracy, and offering actionable insights. This efficiency enables organizations to better allocate resources and focus on supporting communities, directly aligning with SDG 1: No Poverty and SDG 10: Reduced Inequalities. By enhancing operational productivity, it also contributes to SDG 8: Decent Work and Economic Growth, and fosters collaboration through improved data management, supporting SDG 17: Partnerships for the Goals.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552224"/>
            <a:ext cx="11631149" cy="7116232"/>
          </a:xfrm>
          <a:custGeom>
            <a:avLst/>
            <a:gdLst/>
            <a:ahLst/>
            <a:cxnLst/>
            <a:rect r="r" b="b" t="t" l="l"/>
            <a:pathLst>
              <a:path h="7116232" w="11631149">
                <a:moveTo>
                  <a:pt x="0" y="0"/>
                </a:moveTo>
                <a:lnTo>
                  <a:pt x="11631149" y="0"/>
                </a:lnTo>
                <a:lnTo>
                  <a:pt x="11631149" y="7116232"/>
                </a:lnTo>
                <a:lnTo>
                  <a:pt x="0" y="7116232"/>
                </a:lnTo>
                <a:lnTo>
                  <a:pt x="0" y="0"/>
                </a:lnTo>
                <a:close/>
              </a:path>
            </a:pathLst>
          </a:custGeom>
          <a:blipFill>
            <a:blip r:embed="rId2"/>
            <a:stretch>
              <a:fillRect l="0" t="0" r="-1970" b="0"/>
            </a:stretch>
          </a:blipFill>
        </p:spPr>
      </p:sp>
      <p:sp>
        <p:nvSpPr>
          <p:cNvPr name="TextBox 3" id="3"/>
          <p:cNvSpPr txBox="true"/>
          <p:nvPr/>
        </p:nvSpPr>
        <p:spPr>
          <a:xfrm rot="0">
            <a:off x="1260520" y="418624"/>
            <a:ext cx="14922864" cy="1228725"/>
          </a:xfrm>
          <a:prstGeom prst="rect">
            <a:avLst/>
          </a:prstGeom>
        </p:spPr>
        <p:txBody>
          <a:bodyPr anchor="t" rtlCol="false" tIns="0" lIns="0" bIns="0" rIns="0">
            <a:spAutoFit/>
          </a:bodyPr>
          <a:lstStyle/>
          <a:p>
            <a:pPr algn="l" marL="0" indent="0" lvl="0">
              <a:lnSpc>
                <a:spcPts val="9720"/>
              </a:lnSpc>
              <a:spcBef>
                <a:spcPct val="0"/>
              </a:spcBef>
            </a:pPr>
            <a:r>
              <a:rPr lang="en-US" sz="8100">
                <a:solidFill>
                  <a:srgbClr val="0BB6BC"/>
                </a:solidFill>
                <a:latin typeface="Barlow Bold"/>
                <a:ea typeface="Barlow Bold"/>
                <a:cs typeface="Barlow Bold"/>
                <a:sym typeface="Barlow Bold"/>
              </a:rPr>
              <a:t>Donation Management System</a:t>
            </a:r>
          </a:p>
        </p:txBody>
      </p:sp>
      <p:sp>
        <p:nvSpPr>
          <p:cNvPr name="TextBox 4" id="4"/>
          <p:cNvSpPr txBox="true"/>
          <p:nvPr/>
        </p:nvSpPr>
        <p:spPr>
          <a:xfrm rot="0">
            <a:off x="12073223" y="3757906"/>
            <a:ext cx="5968881" cy="477520"/>
          </a:xfrm>
          <a:prstGeom prst="rect">
            <a:avLst/>
          </a:prstGeom>
        </p:spPr>
        <p:txBody>
          <a:bodyPr anchor="t" rtlCol="false" tIns="0" lIns="0" bIns="0" rIns="0">
            <a:spAutoFit/>
          </a:bodyPr>
          <a:lstStyle/>
          <a:p>
            <a:pPr algn="l" marL="0" indent="0" lvl="0">
              <a:lnSpc>
                <a:spcPts val="3769"/>
              </a:lnSpc>
              <a:spcBef>
                <a:spcPct val="0"/>
              </a:spcBef>
            </a:pPr>
            <a:r>
              <a:rPr lang="en-US" sz="2899">
                <a:solidFill>
                  <a:srgbClr val="000000"/>
                </a:solidFill>
                <a:latin typeface="Barlow"/>
                <a:ea typeface="Barlow"/>
                <a:cs typeface="Barlow"/>
                <a:sym typeface="Barlow"/>
              </a:rPr>
              <a:t>##Improved Accuracy</a:t>
            </a:r>
          </a:p>
        </p:txBody>
      </p:sp>
      <p:sp>
        <p:nvSpPr>
          <p:cNvPr name="TextBox 5" id="5"/>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a:solidFill>
                  <a:srgbClr val="000000"/>
                </a:solidFill>
                <a:latin typeface="Barlow"/>
                <a:ea typeface="Barlow"/>
                <a:cs typeface="Barlow"/>
                <a:sym typeface="Barlow"/>
              </a:rPr>
              <a:t>04</a:t>
            </a:r>
          </a:p>
        </p:txBody>
      </p:sp>
      <p:sp>
        <p:nvSpPr>
          <p:cNvPr name="TextBox 6" id="6"/>
          <p:cNvSpPr txBox="true"/>
          <p:nvPr/>
        </p:nvSpPr>
        <p:spPr>
          <a:xfrm rot="0">
            <a:off x="12073223" y="5105400"/>
            <a:ext cx="5968881" cy="477520"/>
          </a:xfrm>
          <a:prstGeom prst="rect">
            <a:avLst/>
          </a:prstGeom>
        </p:spPr>
        <p:txBody>
          <a:bodyPr anchor="t" rtlCol="false" tIns="0" lIns="0" bIns="0" rIns="0">
            <a:spAutoFit/>
          </a:bodyPr>
          <a:lstStyle/>
          <a:p>
            <a:pPr algn="l" marL="0" indent="0" lvl="0">
              <a:lnSpc>
                <a:spcPts val="3769"/>
              </a:lnSpc>
              <a:spcBef>
                <a:spcPct val="0"/>
              </a:spcBef>
            </a:pPr>
            <a:r>
              <a:rPr lang="en-US" sz="2899">
                <a:solidFill>
                  <a:srgbClr val="000000"/>
                </a:solidFill>
                <a:latin typeface="Barlow"/>
                <a:ea typeface="Barlow"/>
                <a:cs typeface="Barlow"/>
                <a:sym typeface="Barlow"/>
              </a:rPr>
              <a:t>##  Better Donor Engagement</a:t>
            </a:r>
          </a:p>
        </p:txBody>
      </p:sp>
      <p:sp>
        <p:nvSpPr>
          <p:cNvPr name="TextBox 7" id="7"/>
          <p:cNvSpPr txBox="true"/>
          <p:nvPr/>
        </p:nvSpPr>
        <p:spPr>
          <a:xfrm rot="0">
            <a:off x="12073223" y="6611899"/>
            <a:ext cx="5968881" cy="477520"/>
          </a:xfrm>
          <a:prstGeom prst="rect">
            <a:avLst/>
          </a:prstGeom>
        </p:spPr>
        <p:txBody>
          <a:bodyPr anchor="t" rtlCol="false" tIns="0" lIns="0" bIns="0" rIns="0">
            <a:spAutoFit/>
          </a:bodyPr>
          <a:lstStyle/>
          <a:p>
            <a:pPr algn="l" marL="0" indent="0" lvl="0">
              <a:lnSpc>
                <a:spcPts val="3769"/>
              </a:lnSpc>
              <a:spcBef>
                <a:spcPct val="0"/>
              </a:spcBef>
            </a:pPr>
            <a:r>
              <a:rPr lang="en-US" sz="2899">
                <a:solidFill>
                  <a:srgbClr val="000000"/>
                </a:solidFill>
                <a:latin typeface="Barlow"/>
                <a:ea typeface="Barlow"/>
                <a:cs typeface="Barlow"/>
                <a:sym typeface="Barlow"/>
              </a:rPr>
              <a:t>##  Optimized Fundraising Strategies</a:t>
            </a:r>
          </a:p>
        </p:txBody>
      </p:sp>
      <p:sp>
        <p:nvSpPr>
          <p:cNvPr name="TextBox 8" id="8"/>
          <p:cNvSpPr txBox="true"/>
          <p:nvPr/>
        </p:nvSpPr>
        <p:spPr>
          <a:xfrm rot="0">
            <a:off x="11880362" y="8118119"/>
            <a:ext cx="5968881" cy="477520"/>
          </a:xfrm>
          <a:prstGeom prst="rect">
            <a:avLst/>
          </a:prstGeom>
        </p:spPr>
        <p:txBody>
          <a:bodyPr anchor="t" rtlCol="false" tIns="0" lIns="0" bIns="0" rIns="0">
            <a:spAutoFit/>
          </a:bodyPr>
          <a:lstStyle/>
          <a:p>
            <a:pPr algn="l" marL="0" indent="0" lvl="0">
              <a:lnSpc>
                <a:spcPts val="3769"/>
              </a:lnSpc>
              <a:spcBef>
                <a:spcPct val="0"/>
              </a:spcBef>
            </a:pPr>
            <a:r>
              <a:rPr lang="en-US" sz="2899">
                <a:solidFill>
                  <a:srgbClr val="000000"/>
                </a:solidFill>
                <a:latin typeface="Barlow"/>
                <a:ea typeface="Barlow"/>
                <a:cs typeface="Barlow"/>
                <a:sym typeface="Barlow"/>
              </a:rPr>
              <a:t>##  Effective Reporting and Analytics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7FA"/>
        </a:solidFill>
      </p:bgPr>
    </p:bg>
    <p:spTree>
      <p:nvGrpSpPr>
        <p:cNvPr id="1" name=""/>
        <p:cNvGrpSpPr/>
        <p:nvPr/>
      </p:nvGrpSpPr>
      <p:grpSpPr>
        <a:xfrm>
          <a:off x="0" y="0"/>
          <a:ext cx="0" cy="0"/>
          <a:chOff x="0" y="0"/>
          <a:chExt cx="0" cy="0"/>
        </a:xfrm>
      </p:grpSpPr>
      <p:grpSp>
        <p:nvGrpSpPr>
          <p:cNvPr name="Group 2" id="2"/>
          <p:cNvGrpSpPr/>
          <p:nvPr/>
        </p:nvGrpSpPr>
        <p:grpSpPr>
          <a:xfrm rot="0">
            <a:off x="6100057" y="1596726"/>
            <a:ext cx="9082750" cy="1898690"/>
            <a:chOff x="0" y="0"/>
            <a:chExt cx="12110334" cy="2531587"/>
          </a:xfrm>
        </p:grpSpPr>
        <p:sp>
          <p:nvSpPr>
            <p:cNvPr name="TextBox 3" id="3"/>
            <p:cNvSpPr txBox="true"/>
            <p:nvPr/>
          </p:nvSpPr>
          <p:spPr>
            <a:xfrm rot="0">
              <a:off x="0" y="0"/>
              <a:ext cx="12110334" cy="1638300"/>
            </a:xfrm>
            <a:prstGeom prst="rect">
              <a:avLst/>
            </a:prstGeom>
          </p:spPr>
          <p:txBody>
            <a:bodyPr anchor="t" rtlCol="false" tIns="0" lIns="0" bIns="0" rIns="0">
              <a:spAutoFit/>
            </a:bodyPr>
            <a:lstStyle/>
            <a:p>
              <a:pPr algn="l" marL="0" indent="0" lvl="0">
                <a:lnSpc>
                  <a:spcPts val="9720"/>
                </a:lnSpc>
              </a:pPr>
              <a:r>
                <a:rPr lang="en-US" sz="8100">
                  <a:solidFill>
                    <a:srgbClr val="000000"/>
                  </a:solidFill>
                  <a:latin typeface="Barlow Semi-Bold"/>
                  <a:ea typeface="Barlow Semi-Bold"/>
                  <a:cs typeface="Barlow Semi-Bold"/>
                  <a:sym typeface="Barlow Semi-Bold"/>
                </a:rPr>
                <a:t>Age 13-60</a:t>
              </a:r>
            </a:p>
          </p:txBody>
        </p:sp>
        <p:sp>
          <p:nvSpPr>
            <p:cNvPr name="TextBox 4" id="4"/>
            <p:cNvSpPr txBox="true"/>
            <p:nvPr/>
          </p:nvSpPr>
          <p:spPr>
            <a:xfrm rot="0">
              <a:off x="0" y="1823985"/>
              <a:ext cx="12110334" cy="707602"/>
            </a:xfrm>
            <a:prstGeom prst="rect">
              <a:avLst/>
            </a:prstGeom>
          </p:spPr>
          <p:txBody>
            <a:bodyPr anchor="t" rtlCol="false" tIns="0" lIns="0" bIns="0" rIns="0">
              <a:spAutoFit/>
            </a:bodyPr>
            <a:lstStyle/>
            <a:p>
              <a:pPr algn="l">
                <a:lnSpc>
                  <a:spcPts val="4479"/>
                </a:lnSpc>
              </a:pPr>
              <a:r>
                <a:rPr lang="en-US" sz="3199">
                  <a:solidFill>
                    <a:srgbClr val="000000"/>
                  </a:solidFill>
                  <a:latin typeface="Barlow Medium"/>
                  <a:ea typeface="Barlow Medium"/>
                  <a:cs typeface="Barlow Medium"/>
                  <a:sym typeface="Barlow Medium"/>
                </a:rPr>
                <a:t>Young Adults (13-60) </a:t>
              </a:r>
            </a:p>
          </p:txBody>
        </p:sp>
      </p:grpSp>
      <p:grpSp>
        <p:nvGrpSpPr>
          <p:cNvPr name="Group 5" id="5"/>
          <p:cNvGrpSpPr/>
          <p:nvPr/>
        </p:nvGrpSpPr>
        <p:grpSpPr>
          <a:xfrm rot="0">
            <a:off x="6100057" y="4720014"/>
            <a:ext cx="9082750" cy="1898690"/>
            <a:chOff x="0" y="0"/>
            <a:chExt cx="12110334" cy="2531587"/>
          </a:xfrm>
        </p:grpSpPr>
        <p:sp>
          <p:nvSpPr>
            <p:cNvPr name="TextBox 6" id="6"/>
            <p:cNvSpPr txBox="true"/>
            <p:nvPr/>
          </p:nvSpPr>
          <p:spPr>
            <a:xfrm rot="0">
              <a:off x="0" y="0"/>
              <a:ext cx="12110334" cy="1638300"/>
            </a:xfrm>
            <a:prstGeom prst="rect">
              <a:avLst/>
            </a:prstGeom>
          </p:spPr>
          <p:txBody>
            <a:bodyPr anchor="t" rtlCol="false" tIns="0" lIns="0" bIns="0" rIns="0">
              <a:spAutoFit/>
            </a:bodyPr>
            <a:lstStyle/>
            <a:p>
              <a:pPr algn="l" marL="0" indent="0" lvl="0">
                <a:lnSpc>
                  <a:spcPts val="9720"/>
                </a:lnSpc>
              </a:pPr>
              <a:r>
                <a:rPr lang="en-US" sz="8100" u="none">
                  <a:solidFill>
                    <a:srgbClr val="000000"/>
                  </a:solidFill>
                  <a:latin typeface="Barlow Semi-Bold"/>
                  <a:ea typeface="Barlow Semi-Bold"/>
                  <a:cs typeface="Barlow Semi-Bold"/>
                  <a:sym typeface="Barlow Semi-Bold"/>
                </a:rPr>
                <a:t>95%</a:t>
              </a:r>
            </a:p>
          </p:txBody>
        </p:sp>
        <p:sp>
          <p:nvSpPr>
            <p:cNvPr name="TextBox 7" id="7"/>
            <p:cNvSpPr txBox="true"/>
            <p:nvPr/>
          </p:nvSpPr>
          <p:spPr>
            <a:xfrm rot="0">
              <a:off x="0" y="1823985"/>
              <a:ext cx="12110334" cy="707602"/>
            </a:xfrm>
            <a:prstGeom prst="rect">
              <a:avLst/>
            </a:prstGeom>
          </p:spPr>
          <p:txBody>
            <a:bodyPr anchor="t" rtlCol="false" tIns="0" lIns="0" bIns="0" rIns="0">
              <a:spAutoFit/>
            </a:bodyPr>
            <a:lstStyle/>
            <a:p>
              <a:pPr algn="l">
                <a:lnSpc>
                  <a:spcPts val="4479"/>
                </a:lnSpc>
              </a:pPr>
              <a:r>
                <a:rPr lang="en-US" sz="3199">
                  <a:solidFill>
                    <a:srgbClr val="000000"/>
                  </a:solidFill>
                  <a:latin typeface="Barlow Medium"/>
                  <a:ea typeface="Barlow Medium"/>
                  <a:cs typeface="Barlow Medium"/>
                  <a:sym typeface="Barlow Medium"/>
                </a:rPr>
                <a:t>Online Users</a:t>
              </a:r>
              <a:r>
                <a:rPr lang="en-US" sz="3199">
                  <a:solidFill>
                    <a:srgbClr val="000000"/>
                  </a:solidFill>
                  <a:latin typeface="Barlow Medium"/>
                  <a:ea typeface="Barlow Medium"/>
                  <a:cs typeface="Barlow Medium"/>
                  <a:sym typeface="Barlow Medium"/>
                </a:rPr>
                <a:t>.</a:t>
              </a:r>
            </a:p>
          </p:txBody>
        </p:sp>
      </p:grpSp>
      <p:grpSp>
        <p:nvGrpSpPr>
          <p:cNvPr name="Group 8" id="8"/>
          <p:cNvGrpSpPr/>
          <p:nvPr/>
        </p:nvGrpSpPr>
        <p:grpSpPr>
          <a:xfrm rot="0">
            <a:off x="6100057" y="7337777"/>
            <a:ext cx="9082750" cy="1898690"/>
            <a:chOff x="0" y="0"/>
            <a:chExt cx="12110334" cy="2531587"/>
          </a:xfrm>
        </p:grpSpPr>
        <p:sp>
          <p:nvSpPr>
            <p:cNvPr name="TextBox 9" id="9"/>
            <p:cNvSpPr txBox="true"/>
            <p:nvPr/>
          </p:nvSpPr>
          <p:spPr>
            <a:xfrm rot="0">
              <a:off x="0" y="0"/>
              <a:ext cx="12110334" cy="1638300"/>
            </a:xfrm>
            <a:prstGeom prst="rect">
              <a:avLst/>
            </a:prstGeom>
          </p:spPr>
          <p:txBody>
            <a:bodyPr anchor="t" rtlCol="false" tIns="0" lIns="0" bIns="0" rIns="0">
              <a:spAutoFit/>
            </a:bodyPr>
            <a:lstStyle/>
            <a:p>
              <a:pPr algn="l" marL="0" indent="0" lvl="0">
                <a:lnSpc>
                  <a:spcPts val="9720"/>
                </a:lnSpc>
              </a:pPr>
              <a:r>
                <a:rPr lang="en-US" sz="8100" u="none">
                  <a:solidFill>
                    <a:srgbClr val="000000"/>
                  </a:solidFill>
                  <a:latin typeface="Barlow Semi-Bold"/>
                  <a:ea typeface="Barlow Semi-Bold"/>
                  <a:cs typeface="Barlow Semi-Bold"/>
                  <a:sym typeface="Barlow Semi-Bold"/>
                </a:rPr>
                <a:t>123 million</a:t>
              </a:r>
            </a:p>
          </p:txBody>
        </p:sp>
        <p:sp>
          <p:nvSpPr>
            <p:cNvPr name="TextBox 10" id="10"/>
            <p:cNvSpPr txBox="true"/>
            <p:nvPr/>
          </p:nvSpPr>
          <p:spPr>
            <a:xfrm rot="0">
              <a:off x="0" y="1823985"/>
              <a:ext cx="12110334" cy="707602"/>
            </a:xfrm>
            <a:prstGeom prst="rect">
              <a:avLst/>
            </a:prstGeom>
          </p:spPr>
          <p:txBody>
            <a:bodyPr anchor="t" rtlCol="false" tIns="0" lIns="0" bIns="0" rIns="0">
              <a:spAutoFit/>
            </a:bodyPr>
            <a:lstStyle/>
            <a:p>
              <a:pPr algn="l">
                <a:lnSpc>
                  <a:spcPts val="4479"/>
                </a:lnSpc>
              </a:pPr>
              <a:r>
                <a:rPr lang="en-US" sz="3199">
                  <a:solidFill>
                    <a:srgbClr val="000000"/>
                  </a:solidFill>
                  <a:latin typeface="Barlow Medium"/>
                  <a:ea typeface="Barlow Medium"/>
                  <a:cs typeface="Barlow Medium"/>
                  <a:sym typeface="Barlow Medium"/>
                </a:rPr>
                <a:t>global online buyers and sellers</a:t>
              </a:r>
            </a:p>
          </p:txBody>
        </p:sp>
      </p:grpSp>
      <p:pic>
        <p:nvPicPr>
          <p:cNvPr name="Picture 11" id="11"/>
          <p:cNvPicPr>
            <a:picLocks noChangeAspect="true"/>
          </p:cNvPicPr>
          <p:nvPr/>
        </p:nvPicPr>
        <p:blipFill>
          <a:blip r:embed="rId2"/>
          <a:stretch>
            <a:fillRect/>
          </a:stretch>
        </p:blipFill>
        <p:spPr>
          <a:xfrm rot="0">
            <a:off x="674552" y="4493818"/>
            <a:ext cx="4249772" cy="2479033"/>
          </a:xfrm>
          <a:prstGeom prst="rect">
            <a:avLst/>
          </a:prstGeom>
        </p:spPr>
      </p:pic>
      <p:pic>
        <p:nvPicPr>
          <p:cNvPr name="Picture 12" id="12"/>
          <p:cNvPicPr>
            <a:picLocks noChangeAspect="true"/>
          </p:cNvPicPr>
          <p:nvPr/>
        </p:nvPicPr>
        <p:blipFill>
          <a:blip r:embed="rId3"/>
          <a:stretch>
            <a:fillRect/>
          </a:stretch>
        </p:blipFill>
        <p:spPr>
          <a:xfrm rot="0">
            <a:off x="674552" y="7932974"/>
            <a:ext cx="4249772" cy="1345761"/>
          </a:xfrm>
          <a:prstGeom prst="rect">
            <a:avLst/>
          </a:prstGeom>
        </p:spPr>
      </p:pic>
      <p:pic>
        <p:nvPicPr>
          <p:cNvPr name="Picture 13" id="13"/>
          <p:cNvPicPr>
            <a:picLocks noChangeAspect="true"/>
          </p:cNvPicPr>
          <p:nvPr/>
        </p:nvPicPr>
        <p:blipFill>
          <a:blip r:embed="rId4"/>
          <a:stretch>
            <a:fillRect/>
          </a:stretch>
        </p:blipFill>
        <p:spPr>
          <a:xfrm rot="0">
            <a:off x="674552" y="1930507"/>
            <a:ext cx="4249772" cy="1919056"/>
          </a:xfrm>
          <a:prstGeom prst="rect">
            <a:avLst/>
          </a:prstGeom>
        </p:spPr>
      </p:pic>
      <p:sp>
        <p:nvSpPr>
          <p:cNvPr name="TextBox 14" id="14"/>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a:solidFill>
                  <a:srgbClr val="90113E"/>
                </a:solidFill>
                <a:latin typeface="Barlow Semi-Bold"/>
                <a:ea typeface="Barlow Semi-Bold"/>
                <a:cs typeface="Barlow Semi-Bold"/>
                <a:sym typeface="Barlow Semi-Bold"/>
              </a:rPr>
              <a:t>14</a:t>
            </a:r>
          </a:p>
        </p:txBody>
      </p:sp>
      <p:sp>
        <p:nvSpPr>
          <p:cNvPr name="TextBox 15" id="15"/>
          <p:cNvSpPr txBox="true"/>
          <p:nvPr/>
        </p:nvSpPr>
        <p:spPr>
          <a:xfrm rot="0">
            <a:off x="1558682" y="0"/>
            <a:ext cx="9082750" cy="1228725"/>
          </a:xfrm>
          <a:prstGeom prst="rect">
            <a:avLst/>
          </a:prstGeom>
        </p:spPr>
        <p:txBody>
          <a:bodyPr anchor="t" rtlCol="false" tIns="0" lIns="0" bIns="0" rIns="0">
            <a:spAutoFit/>
          </a:bodyPr>
          <a:lstStyle/>
          <a:p>
            <a:pPr algn="l" marL="0" indent="0" lvl="0">
              <a:lnSpc>
                <a:spcPts val="9720"/>
              </a:lnSpc>
            </a:pPr>
            <a:r>
              <a:rPr lang="en-US" sz="8100">
                <a:solidFill>
                  <a:srgbClr val="0BB6BC"/>
                </a:solidFill>
                <a:latin typeface="Barlow Semi-Bold"/>
                <a:ea typeface="Barlow Semi-Bold"/>
                <a:cs typeface="Barlow Semi-Bold"/>
                <a:sym typeface="Barlow Semi-Bold"/>
              </a:rPr>
              <a:t>Target Market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8781052" y="1109577"/>
            <a:ext cx="8904202" cy="8270391"/>
          </a:xfrm>
          <a:prstGeom prst="rect">
            <a:avLst/>
          </a:prstGeom>
        </p:spPr>
      </p:pic>
      <p:sp>
        <p:nvSpPr>
          <p:cNvPr name="TextBox 3" id="3"/>
          <p:cNvSpPr txBox="true"/>
          <p:nvPr/>
        </p:nvSpPr>
        <p:spPr>
          <a:xfrm rot="0">
            <a:off x="1200629" y="3777431"/>
            <a:ext cx="7372995" cy="3318510"/>
          </a:xfrm>
          <a:prstGeom prst="rect">
            <a:avLst/>
          </a:prstGeom>
        </p:spPr>
        <p:txBody>
          <a:bodyPr anchor="t" rtlCol="false" tIns="0" lIns="0" bIns="0" rIns="0">
            <a:spAutoFit/>
          </a:bodyPr>
          <a:lstStyle/>
          <a:p>
            <a:pPr algn="l">
              <a:lnSpc>
                <a:spcPts val="4499"/>
              </a:lnSpc>
            </a:pPr>
            <a:r>
              <a:rPr lang="en-US" sz="2999">
                <a:solidFill>
                  <a:srgbClr val="000000"/>
                </a:solidFill>
                <a:latin typeface="Barlow"/>
                <a:ea typeface="Barlow"/>
                <a:cs typeface="Barlow"/>
                <a:sym typeface="Barlow"/>
              </a:rPr>
              <a:t>The online market is characterized by its expansive reach, catering to a diverse demographic spectrum spanning various age groups, income levels, and geographic locations.</a:t>
            </a:r>
          </a:p>
          <a:p>
            <a:pPr algn="l">
              <a:lnSpc>
                <a:spcPts val="4199"/>
              </a:lnSpc>
            </a:pPr>
          </a:p>
        </p:txBody>
      </p:sp>
      <p:sp>
        <p:nvSpPr>
          <p:cNvPr name="TextBox 4" id="4"/>
          <p:cNvSpPr txBox="true"/>
          <p:nvPr/>
        </p:nvSpPr>
        <p:spPr>
          <a:xfrm rot="0">
            <a:off x="1438758" y="1028700"/>
            <a:ext cx="6896736" cy="1228725"/>
          </a:xfrm>
          <a:prstGeom prst="rect">
            <a:avLst/>
          </a:prstGeom>
        </p:spPr>
        <p:txBody>
          <a:bodyPr anchor="t" rtlCol="false" tIns="0" lIns="0" bIns="0" rIns="0">
            <a:spAutoFit/>
          </a:bodyPr>
          <a:lstStyle/>
          <a:p>
            <a:pPr algn="l" marL="0" indent="0" lvl="0">
              <a:lnSpc>
                <a:spcPts val="9720"/>
              </a:lnSpc>
              <a:spcBef>
                <a:spcPct val="0"/>
              </a:spcBef>
            </a:pPr>
            <a:r>
              <a:rPr lang="en-US" sz="8100">
                <a:solidFill>
                  <a:srgbClr val="0BB6BC"/>
                </a:solidFill>
                <a:latin typeface="Barlow Bold"/>
                <a:ea typeface="Barlow Bold"/>
                <a:cs typeface="Barlow Bold"/>
                <a:sym typeface="Barlow Bold"/>
              </a:rPr>
              <a:t>Market Size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703359" y="3971075"/>
            <a:ext cx="14881282" cy="602142"/>
          </a:xfrm>
          <a:prstGeom prst="rect">
            <a:avLst/>
          </a:prstGeom>
          <a:solidFill>
            <a:srgbClr val="90113E">
              <a:alpha val="1961"/>
            </a:srgbClr>
          </a:solidFill>
        </p:spPr>
      </p:sp>
      <p:sp>
        <p:nvSpPr>
          <p:cNvPr name="AutoShape 3" id="3"/>
          <p:cNvSpPr/>
          <p:nvPr/>
        </p:nvSpPr>
        <p:spPr>
          <a:xfrm rot="0">
            <a:off x="1703359" y="5158824"/>
            <a:ext cx="14881282" cy="602142"/>
          </a:xfrm>
          <a:prstGeom prst="rect">
            <a:avLst/>
          </a:prstGeom>
          <a:solidFill>
            <a:srgbClr val="90113E">
              <a:alpha val="1961"/>
            </a:srgbClr>
          </a:solidFill>
        </p:spPr>
      </p:sp>
      <p:sp>
        <p:nvSpPr>
          <p:cNvPr name="AutoShape 4" id="4"/>
          <p:cNvSpPr/>
          <p:nvPr/>
        </p:nvSpPr>
        <p:spPr>
          <a:xfrm rot="0">
            <a:off x="1703359" y="6346573"/>
            <a:ext cx="14881282" cy="602142"/>
          </a:xfrm>
          <a:prstGeom prst="rect">
            <a:avLst/>
          </a:prstGeom>
          <a:solidFill>
            <a:srgbClr val="90113E">
              <a:alpha val="1961"/>
            </a:srgbClr>
          </a:solidFill>
        </p:spPr>
      </p:sp>
      <p:sp>
        <p:nvSpPr>
          <p:cNvPr name="AutoShape 5" id="5"/>
          <p:cNvSpPr/>
          <p:nvPr/>
        </p:nvSpPr>
        <p:spPr>
          <a:xfrm rot="0">
            <a:off x="1703359" y="7534322"/>
            <a:ext cx="14881282" cy="602142"/>
          </a:xfrm>
          <a:prstGeom prst="rect">
            <a:avLst/>
          </a:prstGeom>
          <a:solidFill>
            <a:srgbClr val="90113E">
              <a:alpha val="1961"/>
            </a:srgbClr>
          </a:solidFill>
        </p:spPr>
      </p:sp>
      <p:sp>
        <p:nvSpPr>
          <p:cNvPr name="AutoShape 6" id="6"/>
          <p:cNvSpPr/>
          <p:nvPr/>
        </p:nvSpPr>
        <p:spPr>
          <a:xfrm rot="0">
            <a:off x="-602092" y="8998522"/>
            <a:ext cx="18890092" cy="2585870"/>
          </a:xfrm>
          <a:prstGeom prst="rect">
            <a:avLst/>
          </a:prstGeom>
          <a:solidFill>
            <a:srgbClr val="90113E"/>
          </a:solidFill>
        </p:spPr>
      </p:sp>
      <p:sp>
        <p:nvSpPr>
          <p:cNvPr name="Freeform 7" id="7"/>
          <p:cNvSpPr/>
          <p:nvPr/>
        </p:nvSpPr>
        <p:spPr>
          <a:xfrm flipH="false" flipV="false" rot="0">
            <a:off x="0" y="1982093"/>
            <a:ext cx="7448018" cy="5632954"/>
          </a:xfrm>
          <a:custGeom>
            <a:avLst/>
            <a:gdLst/>
            <a:ahLst/>
            <a:cxnLst/>
            <a:rect r="r" b="b" t="t" l="l"/>
            <a:pathLst>
              <a:path h="5632954" w="7448018">
                <a:moveTo>
                  <a:pt x="0" y="0"/>
                </a:moveTo>
                <a:lnTo>
                  <a:pt x="7448018" y="0"/>
                </a:lnTo>
                <a:lnTo>
                  <a:pt x="7448018" y="5632955"/>
                </a:lnTo>
                <a:lnTo>
                  <a:pt x="0" y="5632955"/>
                </a:lnTo>
                <a:lnTo>
                  <a:pt x="0" y="0"/>
                </a:lnTo>
                <a:close/>
              </a:path>
            </a:pathLst>
          </a:custGeom>
          <a:blipFill>
            <a:blip r:embed="rId2"/>
            <a:stretch>
              <a:fillRect l="0" t="0" r="0" b="0"/>
            </a:stretch>
          </a:blipFill>
        </p:spPr>
      </p:sp>
      <p:sp>
        <p:nvSpPr>
          <p:cNvPr name="TextBox 8" id="8"/>
          <p:cNvSpPr txBox="true"/>
          <p:nvPr/>
        </p:nvSpPr>
        <p:spPr>
          <a:xfrm rot="0">
            <a:off x="9375704" y="2314995"/>
            <a:ext cx="8473539" cy="488315"/>
          </a:xfrm>
          <a:prstGeom prst="rect">
            <a:avLst/>
          </a:prstGeom>
        </p:spPr>
        <p:txBody>
          <a:bodyPr anchor="t" rtlCol="false" tIns="0" lIns="0" bIns="0" rIns="0">
            <a:spAutoFit/>
          </a:bodyPr>
          <a:lstStyle/>
          <a:p>
            <a:pPr algn="just" marL="0" indent="0" lvl="0">
              <a:lnSpc>
                <a:spcPts val="4059"/>
              </a:lnSpc>
              <a:spcBef>
                <a:spcPct val="0"/>
              </a:spcBef>
            </a:pPr>
            <a:r>
              <a:rPr lang="en-US" sz="2899">
                <a:solidFill>
                  <a:srgbClr val="000000"/>
                </a:solidFill>
                <a:latin typeface="Garet"/>
                <a:ea typeface="Garet"/>
                <a:cs typeface="Garet"/>
                <a:sym typeface="Garet"/>
              </a:rPr>
              <a:t>Bloomerang</a:t>
            </a:r>
          </a:p>
        </p:txBody>
      </p:sp>
      <p:sp>
        <p:nvSpPr>
          <p:cNvPr name="TextBox 9" id="9"/>
          <p:cNvSpPr txBox="true"/>
          <p:nvPr/>
        </p:nvSpPr>
        <p:spPr>
          <a:xfrm rot="0">
            <a:off x="7834102" y="286170"/>
            <a:ext cx="8750539" cy="1238250"/>
          </a:xfrm>
          <a:prstGeom prst="rect">
            <a:avLst/>
          </a:prstGeom>
        </p:spPr>
        <p:txBody>
          <a:bodyPr anchor="t" rtlCol="false" tIns="0" lIns="0" bIns="0" rIns="0">
            <a:spAutoFit/>
          </a:bodyPr>
          <a:lstStyle/>
          <a:p>
            <a:pPr algn="ctr" marL="0" indent="0" lvl="0">
              <a:lnSpc>
                <a:spcPts val="9719"/>
              </a:lnSpc>
            </a:pPr>
            <a:r>
              <a:rPr lang="en-US" sz="8099">
                <a:solidFill>
                  <a:srgbClr val="0BB6BC"/>
                </a:solidFill>
                <a:latin typeface="Barlow Bold"/>
                <a:ea typeface="Barlow Bold"/>
                <a:cs typeface="Barlow Bold"/>
                <a:sym typeface="Barlow Bold"/>
              </a:rPr>
              <a:t>Competitors</a:t>
            </a:r>
          </a:p>
        </p:txBody>
      </p:sp>
      <p:sp>
        <p:nvSpPr>
          <p:cNvPr name="TextBox 10" id="10"/>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a:solidFill>
                  <a:srgbClr val="000000"/>
                </a:solidFill>
                <a:latin typeface="Barlow Semi-Bold"/>
                <a:ea typeface="Barlow Semi-Bold"/>
                <a:cs typeface="Barlow Semi-Bold"/>
                <a:sym typeface="Barlow Semi-Bold"/>
              </a:rPr>
              <a:t>23</a:t>
            </a:r>
          </a:p>
        </p:txBody>
      </p:sp>
      <p:sp>
        <p:nvSpPr>
          <p:cNvPr name="TextBox 11" id="11"/>
          <p:cNvSpPr txBox="true"/>
          <p:nvPr/>
        </p:nvSpPr>
        <p:spPr>
          <a:xfrm rot="0">
            <a:off x="9375704" y="3622460"/>
            <a:ext cx="8473539" cy="488315"/>
          </a:xfrm>
          <a:prstGeom prst="rect">
            <a:avLst/>
          </a:prstGeom>
        </p:spPr>
        <p:txBody>
          <a:bodyPr anchor="t" rtlCol="false" tIns="0" lIns="0" bIns="0" rIns="0">
            <a:spAutoFit/>
          </a:bodyPr>
          <a:lstStyle/>
          <a:p>
            <a:pPr algn="just" marL="0" indent="0" lvl="0">
              <a:lnSpc>
                <a:spcPts val="4059"/>
              </a:lnSpc>
              <a:spcBef>
                <a:spcPct val="0"/>
              </a:spcBef>
            </a:pPr>
            <a:r>
              <a:rPr lang="en-US" sz="2899">
                <a:solidFill>
                  <a:srgbClr val="000000"/>
                </a:solidFill>
                <a:latin typeface="Garet"/>
                <a:ea typeface="Garet"/>
                <a:cs typeface="Garet"/>
                <a:sym typeface="Garet"/>
              </a:rPr>
              <a:t>DonorPerfect</a:t>
            </a:r>
          </a:p>
        </p:txBody>
      </p:sp>
      <p:sp>
        <p:nvSpPr>
          <p:cNvPr name="TextBox 12" id="12"/>
          <p:cNvSpPr txBox="true"/>
          <p:nvPr/>
        </p:nvSpPr>
        <p:spPr>
          <a:xfrm rot="0">
            <a:off x="9375704" y="4875530"/>
            <a:ext cx="8473539" cy="488315"/>
          </a:xfrm>
          <a:prstGeom prst="rect">
            <a:avLst/>
          </a:prstGeom>
        </p:spPr>
        <p:txBody>
          <a:bodyPr anchor="t" rtlCol="false" tIns="0" lIns="0" bIns="0" rIns="0">
            <a:spAutoFit/>
          </a:bodyPr>
          <a:lstStyle/>
          <a:p>
            <a:pPr algn="just" marL="0" indent="0" lvl="0">
              <a:lnSpc>
                <a:spcPts val="4059"/>
              </a:lnSpc>
              <a:spcBef>
                <a:spcPct val="0"/>
              </a:spcBef>
            </a:pPr>
            <a:r>
              <a:rPr lang="en-US" sz="2899">
                <a:solidFill>
                  <a:srgbClr val="000000"/>
                </a:solidFill>
                <a:latin typeface="Garet"/>
                <a:ea typeface="Garet"/>
                <a:cs typeface="Garet"/>
                <a:sym typeface="Garet"/>
              </a:rPr>
              <a:t>NeonCRM</a:t>
            </a:r>
          </a:p>
        </p:txBody>
      </p:sp>
      <p:sp>
        <p:nvSpPr>
          <p:cNvPr name="TextBox 13" id="13"/>
          <p:cNvSpPr txBox="true"/>
          <p:nvPr/>
        </p:nvSpPr>
        <p:spPr>
          <a:xfrm rot="0">
            <a:off x="9375704" y="6065767"/>
            <a:ext cx="8473539" cy="488315"/>
          </a:xfrm>
          <a:prstGeom prst="rect">
            <a:avLst/>
          </a:prstGeom>
        </p:spPr>
        <p:txBody>
          <a:bodyPr anchor="t" rtlCol="false" tIns="0" lIns="0" bIns="0" rIns="0">
            <a:spAutoFit/>
          </a:bodyPr>
          <a:lstStyle/>
          <a:p>
            <a:pPr algn="just" marL="0" indent="0" lvl="0">
              <a:lnSpc>
                <a:spcPts val="4059"/>
              </a:lnSpc>
              <a:spcBef>
                <a:spcPct val="0"/>
              </a:spcBef>
            </a:pPr>
            <a:r>
              <a:rPr lang="en-US" sz="2899">
                <a:solidFill>
                  <a:srgbClr val="000000"/>
                </a:solidFill>
                <a:latin typeface="Garet"/>
                <a:ea typeface="Garet"/>
                <a:cs typeface="Garet"/>
                <a:sym typeface="Garet"/>
              </a:rPr>
              <a:t>GiveWP</a:t>
            </a:r>
          </a:p>
        </p:txBody>
      </p:sp>
      <p:sp>
        <p:nvSpPr>
          <p:cNvPr name="TextBox 14" id="14"/>
          <p:cNvSpPr txBox="true"/>
          <p:nvPr/>
        </p:nvSpPr>
        <p:spPr>
          <a:xfrm rot="0">
            <a:off x="9375704" y="7347078"/>
            <a:ext cx="8473539" cy="488315"/>
          </a:xfrm>
          <a:prstGeom prst="rect">
            <a:avLst/>
          </a:prstGeom>
        </p:spPr>
        <p:txBody>
          <a:bodyPr anchor="t" rtlCol="false" tIns="0" lIns="0" bIns="0" rIns="0">
            <a:spAutoFit/>
          </a:bodyPr>
          <a:lstStyle/>
          <a:p>
            <a:pPr algn="just" marL="0" indent="0" lvl="0">
              <a:lnSpc>
                <a:spcPts val="4059"/>
              </a:lnSpc>
              <a:spcBef>
                <a:spcPct val="0"/>
              </a:spcBef>
            </a:pPr>
            <a:r>
              <a:rPr lang="en-US" sz="2899">
                <a:solidFill>
                  <a:srgbClr val="000000"/>
                </a:solidFill>
                <a:latin typeface="Garet"/>
                <a:ea typeface="Garet"/>
                <a:cs typeface="Garet"/>
                <a:sym typeface="Garet"/>
              </a:rPr>
              <a:t>Classy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105725" y="1028700"/>
            <a:ext cx="13944632" cy="1228725"/>
          </a:xfrm>
          <a:prstGeom prst="rect">
            <a:avLst/>
          </a:prstGeom>
        </p:spPr>
        <p:txBody>
          <a:bodyPr anchor="t" rtlCol="false" tIns="0" lIns="0" bIns="0" rIns="0">
            <a:spAutoFit/>
          </a:bodyPr>
          <a:lstStyle/>
          <a:p>
            <a:pPr algn="l" marL="0" indent="0" lvl="0">
              <a:lnSpc>
                <a:spcPts val="9720"/>
              </a:lnSpc>
            </a:pPr>
            <a:r>
              <a:rPr lang="en-US" sz="8100">
                <a:solidFill>
                  <a:srgbClr val="0BB6BC"/>
                </a:solidFill>
                <a:latin typeface="Barlow Bold"/>
                <a:ea typeface="Barlow Bold"/>
                <a:cs typeface="Barlow Bold"/>
                <a:sym typeface="Barlow Bold"/>
              </a:rPr>
              <a:t>Competitive Advantage</a:t>
            </a:r>
          </a:p>
        </p:txBody>
      </p:sp>
      <p:sp>
        <p:nvSpPr>
          <p:cNvPr name="TextBox 3" id="3"/>
          <p:cNvSpPr txBox="true"/>
          <p:nvPr/>
        </p:nvSpPr>
        <p:spPr>
          <a:xfrm rot="0">
            <a:off x="3105725" y="2466982"/>
            <a:ext cx="12322393" cy="547371"/>
          </a:xfrm>
          <a:prstGeom prst="rect">
            <a:avLst/>
          </a:prstGeom>
        </p:spPr>
        <p:txBody>
          <a:bodyPr anchor="t" rtlCol="false" tIns="0" lIns="0" bIns="0" rIns="0">
            <a:spAutoFit/>
          </a:bodyPr>
          <a:lstStyle/>
          <a:p>
            <a:pPr algn="l">
              <a:lnSpc>
                <a:spcPts val="4479"/>
              </a:lnSpc>
            </a:pPr>
            <a:r>
              <a:rPr lang="en-US" sz="3199">
                <a:solidFill>
                  <a:srgbClr val="90113E"/>
                </a:solidFill>
                <a:latin typeface="Barlow Medium"/>
                <a:ea typeface="Barlow Medium"/>
                <a:cs typeface="Barlow Medium"/>
                <a:sym typeface="Barlow Medium"/>
              </a:rPr>
              <a:t>Enhanced Data Integration and Centralization</a:t>
            </a:r>
          </a:p>
        </p:txBody>
      </p:sp>
      <p:sp>
        <p:nvSpPr>
          <p:cNvPr name="AutoShape 4" id="4"/>
          <p:cNvSpPr/>
          <p:nvPr/>
        </p:nvSpPr>
        <p:spPr>
          <a:xfrm rot="0">
            <a:off x="0" y="0"/>
            <a:ext cx="1902317" cy="10287000"/>
          </a:xfrm>
          <a:prstGeom prst="rect">
            <a:avLst/>
          </a:prstGeom>
          <a:solidFill>
            <a:srgbClr val="90113E"/>
          </a:solidFill>
        </p:spPr>
      </p:sp>
      <p:sp>
        <p:nvSpPr>
          <p:cNvPr name="Freeform 5" id="5"/>
          <p:cNvSpPr/>
          <p:nvPr/>
        </p:nvSpPr>
        <p:spPr>
          <a:xfrm flipH="false" flipV="false" rot="0">
            <a:off x="-1902317" y="-84320"/>
            <a:ext cx="3804634" cy="10455640"/>
          </a:xfrm>
          <a:custGeom>
            <a:avLst/>
            <a:gdLst/>
            <a:ahLst/>
            <a:cxnLst/>
            <a:rect r="r" b="b" t="t" l="l"/>
            <a:pathLst>
              <a:path h="10455640" w="3804634">
                <a:moveTo>
                  <a:pt x="0" y="0"/>
                </a:moveTo>
                <a:lnTo>
                  <a:pt x="3804634" y="0"/>
                </a:lnTo>
                <a:lnTo>
                  <a:pt x="3804634" y="10455640"/>
                </a:lnTo>
                <a:lnTo>
                  <a:pt x="0" y="10455640"/>
                </a:lnTo>
                <a:lnTo>
                  <a:pt x="0" y="0"/>
                </a:lnTo>
                <a:close/>
              </a:path>
            </a:pathLst>
          </a:custGeom>
          <a:blipFill>
            <a:blip r:embed="rId2">
              <a:extLst>
                <a:ext uri="{96DAC541-7B7A-43D3-8B79-37D633B846F1}">
                  <asvg:svgBlip xmlns:asvg="http://schemas.microsoft.com/office/drawing/2016/SVG/main" r:embed="rId3"/>
                </a:ext>
              </a:extLst>
            </a:blip>
            <a:stretch>
              <a:fillRect l="0" t="0" r="-174813" b="0"/>
            </a:stretch>
          </a:blipFill>
        </p:spPr>
      </p:sp>
      <p:sp>
        <p:nvSpPr>
          <p:cNvPr name="TextBox 6" id="6"/>
          <p:cNvSpPr txBox="true"/>
          <p:nvPr/>
        </p:nvSpPr>
        <p:spPr>
          <a:xfrm rot="0">
            <a:off x="2982803" y="3906292"/>
            <a:ext cx="12322393" cy="547371"/>
          </a:xfrm>
          <a:prstGeom prst="rect">
            <a:avLst/>
          </a:prstGeom>
        </p:spPr>
        <p:txBody>
          <a:bodyPr anchor="t" rtlCol="false" tIns="0" lIns="0" bIns="0" rIns="0">
            <a:spAutoFit/>
          </a:bodyPr>
          <a:lstStyle/>
          <a:p>
            <a:pPr algn="l">
              <a:lnSpc>
                <a:spcPts val="4479"/>
              </a:lnSpc>
            </a:pPr>
            <a:r>
              <a:rPr lang="en-US" sz="3199">
                <a:solidFill>
                  <a:srgbClr val="90113E"/>
                </a:solidFill>
                <a:latin typeface="Barlow"/>
                <a:ea typeface="Barlow"/>
                <a:cs typeface="Barlow"/>
                <a:sym typeface="Barlow"/>
              </a:rPr>
              <a:t>Advanced Analytics and Reporting</a:t>
            </a:r>
          </a:p>
        </p:txBody>
      </p:sp>
      <p:sp>
        <p:nvSpPr>
          <p:cNvPr name="TextBox 7" id="7"/>
          <p:cNvSpPr txBox="true"/>
          <p:nvPr/>
        </p:nvSpPr>
        <p:spPr>
          <a:xfrm rot="0">
            <a:off x="3105725" y="5855300"/>
            <a:ext cx="12322393" cy="547371"/>
          </a:xfrm>
          <a:prstGeom prst="rect">
            <a:avLst/>
          </a:prstGeom>
        </p:spPr>
        <p:txBody>
          <a:bodyPr anchor="t" rtlCol="false" tIns="0" lIns="0" bIns="0" rIns="0">
            <a:spAutoFit/>
          </a:bodyPr>
          <a:lstStyle/>
          <a:p>
            <a:pPr algn="l">
              <a:lnSpc>
                <a:spcPts val="4479"/>
              </a:lnSpc>
            </a:pPr>
            <a:r>
              <a:rPr lang="en-US" sz="3199">
                <a:solidFill>
                  <a:srgbClr val="90113E"/>
                </a:solidFill>
                <a:latin typeface="Barlow"/>
                <a:ea typeface="Barlow"/>
                <a:cs typeface="Barlow"/>
                <a:sym typeface="Barlow"/>
              </a:rPr>
              <a:t>Scalable and Customizable Solutions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703359" y="3971075"/>
            <a:ext cx="14881282" cy="602142"/>
          </a:xfrm>
          <a:prstGeom prst="rect">
            <a:avLst/>
          </a:prstGeom>
          <a:solidFill>
            <a:srgbClr val="90113E">
              <a:alpha val="1961"/>
            </a:srgbClr>
          </a:solidFill>
        </p:spPr>
      </p:sp>
      <p:sp>
        <p:nvSpPr>
          <p:cNvPr name="AutoShape 3" id="3"/>
          <p:cNvSpPr/>
          <p:nvPr/>
        </p:nvSpPr>
        <p:spPr>
          <a:xfrm rot="0">
            <a:off x="1703359" y="5158824"/>
            <a:ext cx="14881282" cy="602142"/>
          </a:xfrm>
          <a:prstGeom prst="rect">
            <a:avLst/>
          </a:prstGeom>
          <a:solidFill>
            <a:srgbClr val="90113E">
              <a:alpha val="1961"/>
            </a:srgbClr>
          </a:solidFill>
        </p:spPr>
      </p:sp>
      <p:sp>
        <p:nvSpPr>
          <p:cNvPr name="AutoShape 4" id="4"/>
          <p:cNvSpPr/>
          <p:nvPr/>
        </p:nvSpPr>
        <p:spPr>
          <a:xfrm rot="0">
            <a:off x="1703359" y="6346573"/>
            <a:ext cx="14881282" cy="602142"/>
          </a:xfrm>
          <a:prstGeom prst="rect">
            <a:avLst/>
          </a:prstGeom>
          <a:solidFill>
            <a:srgbClr val="90113E">
              <a:alpha val="1961"/>
            </a:srgbClr>
          </a:solidFill>
        </p:spPr>
      </p:sp>
      <p:sp>
        <p:nvSpPr>
          <p:cNvPr name="AutoShape 5" id="5"/>
          <p:cNvSpPr/>
          <p:nvPr/>
        </p:nvSpPr>
        <p:spPr>
          <a:xfrm rot="0">
            <a:off x="1703359" y="7534322"/>
            <a:ext cx="14881282" cy="602142"/>
          </a:xfrm>
          <a:prstGeom prst="rect">
            <a:avLst/>
          </a:prstGeom>
          <a:solidFill>
            <a:srgbClr val="90113E">
              <a:alpha val="1961"/>
            </a:srgbClr>
          </a:solidFill>
        </p:spPr>
      </p:sp>
      <p:sp>
        <p:nvSpPr>
          <p:cNvPr name="AutoShape 6" id="6"/>
          <p:cNvSpPr/>
          <p:nvPr/>
        </p:nvSpPr>
        <p:spPr>
          <a:xfrm rot="0">
            <a:off x="1703359" y="3357575"/>
            <a:ext cx="14881282" cy="0"/>
          </a:xfrm>
          <a:prstGeom prst="line">
            <a:avLst/>
          </a:prstGeom>
          <a:ln cap="flat" w="19050">
            <a:solidFill>
              <a:srgbClr val="90113E"/>
            </a:solidFill>
            <a:prstDash val="solid"/>
            <a:headEnd type="none" len="sm" w="sm"/>
            <a:tailEnd type="none" len="sm" w="sm"/>
          </a:ln>
        </p:spPr>
      </p:sp>
      <p:sp>
        <p:nvSpPr>
          <p:cNvPr name="AutoShape 7" id="7"/>
          <p:cNvSpPr/>
          <p:nvPr/>
        </p:nvSpPr>
        <p:spPr>
          <a:xfrm rot="0">
            <a:off x="1703359" y="8136464"/>
            <a:ext cx="14881282" cy="0"/>
          </a:xfrm>
          <a:prstGeom prst="line">
            <a:avLst/>
          </a:prstGeom>
          <a:ln cap="flat" w="19050">
            <a:solidFill>
              <a:srgbClr val="90113E"/>
            </a:solidFill>
            <a:prstDash val="solid"/>
            <a:headEnd type="none" len="sm" w="sm"/>
            <a:tailEnd type="none" len="sm" w="sm"/>
          </a:ln>
        </p:spPr>
      </p:sp>
      <p:sp>
        <p:nvSpPr>
          <p:cNvPr name="AutoShape 8" id="8"/>
          <p:cNvSpPr/>
          <p:nvPr/>
        </p:nvSpPr>
        <p:spPr>
          <a:xfrm rot="0">
            <a:off x="8659450" y="2473365"/>
            <a:ext cx="1972472" cy="894023"/>
          </a:xfrm>
          <a:prstGeom prst="rect">
            <a:avLst/>
          </a:prstGeom>
          <a:solidFill>
            <a:srgbClr val="FFFFFF"/>
          </a:solidFill>
        </p:spPr>
      </p:sp>
      <p:sp>
        <p:nvSpPr>
          <p:cNvPr name="AutoShape 9" id="9"/>
          <p:cNvSpPr/>
          <p:nvPr/>
        </p:nvSpPr>
        <p:spPr>
          <a:xfrm rot="0">
            <a:off x="6673531" y="2473365"/>
            <a:ext cx="1972472" cy="894023"/>
          </a:xfrm>
          <a:prstGeom prst="rect">
            <a:avLst/>
          </a:prstGeom>
          <a:solidFill>
            <a:srgbClr val="FFFFFF"/>
          </a:solidFill>
        </p:spPr>
      </p:sp>
      <p:sp>
        <p:nvSpPr>
          <p:cNvPr name="TextBox 10" id="10"/>
          <p:cNvSpPr txBox="true"/>
          <p:nvPr/>
        </p:nvSpPr>
        <p:spPr>
          <a:xfrm rot="0">
            <a:off x="6913736" y="2694518"/>
            <a:ext cx="1524842" cy="391529"/>
          </a:xfrm>
          <a:prstGeom prst="rect">
            <a:avLst/>
          </a:prstGeom>
        </p:spPr>
        <p:txBody>
          <a:bodyPr anchor="t" rtlCol="false" tIns="0" lIns="0" bIns="0" rIns="0">
            <a:spAutoFit/>
          </a:bodyPr>
          <a:lstStyle/>
          <a:p>
            <a:pPr algn="ctr" marL="0" indent="0" lvl="0">
              <a:lnSpc>
                <a:spcPts val="3220"/>
              </a:lnSpc>
              <a:spcBef>
                <a:spcPct val="0"/>
              </a:spcBef>
            </a:pPr>
            <a:r>
              <a:rPr lang="en-US" sz="2300" u="none">
                <a:solidFill>
                  <a:srgbClr val="90113E"/>
                </a:solidFill>
                <a:latin typeface="Barlow"/>
                <a:ea typeface="Barlow"/>
                <a:cs typeface="Barlow"/>
                <a:sym typeface="Barlow"/>
              </a:rPr>
              <a:t>Month 1</a:t>
            </a:r>
          </a:p>
        </p:txBody>
      </p:sp>
      <p:sp>
        <p:nvSpPr>
          <p:cNvPr name="TextBox 11" id="11"/>
          <p:cNvSpPr txBox="true"/>
          <p:nvPr/>
        </p:nvSpPr>
        <p:spPr>
          <a:xfrm rot="0">
            <a:off x="9075969" y="2694518"/>
            <a:ext cx="1316017" cy="391529"/>
          </a:xfrm>
          <a:prstGeom prst="rect">
            <a:avLst/>
          </a:prstGeom>
        </p:spPr>
        <p:txBody>
          <a:bodyPr anchor="t" rtlCol="false" tIns="0" lIns="0" bIns="0" rIns="0">
            <a:spAutoFit/>
          </a:bodyPr>
          <a:lstStyle/>
          <a:p>
            <a:pPr algn="ctr" marL="0" indent="0" lvl="0">
              <a:lnSpc>
                <a:spcPts val="3220"/>
              </a:lnSpc>
              <a:spcBef>
                <a:spcPct val="0"/>
              </a:spcBef>
            </a:pPr>
            <a:r>
              <a:rPr lang="en-US" sz="2300" u="none">
                <a:solidFill>
                  <a:srgbClr val="90113E"/>
                </a:solidFill>
                <a:latin typeface="Barlow"/>
                <a:ea typeface="Barlow"/>
                <a:cs typeface="Barlow"/>
                <a:sym typeface="Barlow"/>
              </a:rPr>
              <a:t>Month 2</a:t>
            </a:r>
          </a:p>
        </p:txBody>
      </p:sp>
      <p:sp>
        <p:nvSpPr>
          <p:cNvPr name="AutoShape 12" id="12"/>
          <p:cNvSpPr/>
          <p:nvPr/>
        </p:nvSpPr>
        <p:spPr>
          <a:xfrm rot="0">
            <a:off x="10645368" y="2473365"/>
            <a:ext cx="1972472" cy="894023"/>
          </a:xfrm>
          <a:prstGeom prst="rect">
            <a:avLst/>
          </a:prstGeom>
          <a:solidFill>
            <a:srgbClr val="FFFFFF"/>
          </a:solidFill>
        </p:spPr>
      </p:sp>
      <p:sp>
        <p:nvSpPr>
          <p:cNvPr name="TextBox 13" id="13"/>
          <p:cNvSpPr txBox="true"/>
          <p:nvPr/>
        </p:nvSpPr>
        <p:spPr>
          <a:xfrm rot="0">
            <a:off x="11029376" y="2694518"/>
            <a:ext cx="1316017" cy="391529"/>
          </a:xfrm>
          <a:prstGeom prst="rect">
            <a:avLst/>
          </a:prstGeom>
        </p:spPr>
        <p:txBody>
          <a:bodyPr anchor="t" rtlCol="false" tIns="0" lIns="0" bIns="0" rIns="0">
            <a:spAutoFit/>
          </a:bodyPr>
          <a:lstStyle/>
          <a:p>
            <a:pPr algn="ctr" marL="0" indent="0" lvl="0">
              <a:lnSpc>
                <a:spcPts val="3220"/>
              </a:lnSpc>
              <a:spcBef>
                <a:spcPct val="0"/>
              </a:spcBef>
            </a:pPr>
            <a:r>
              <a:rPr lang="en-US" sz="2300" u="none">
                <a:solidFill>
                  <a:srgbClr val="90113E"/>
                </a:solidFill>
                <a:latin typeface="Barlow"/>
                <a:ea typeface="Barlow"/>
                <a:cs typeface="Barlow"/>
                <a:sym typeface="Barlow"/>
              </a:rPr>
              <a:t>Month 3</a:t>
            </a:r>
          </a:p>
        </p:txBody>
      </p:sp>
      <p:sp>
        <p:nvSpPr>
          <p:cNvPr name="AutoShape 14" id="14"/>
          <p:cNvSpPr/>
          <p:nvPr/>
        </p:nvSpPr>
        <p:spPr>
          <a:xfrm rot="0">
            <a:off x="12631287" y="2473365"/>
            <a:ext cx="1972472" cy="894023"/>
          </a:xfrm>
          <a:prstGeom prst="rect">
            <a:avLst/>
          </a:prstGeom>
          <a:solidFill>
            <a:srgbClr val="FFFFFF"/>
          </a:solidFill>
        </p:spPr>
      </p:sp>
      <p:sp>
        <p:nvSpPr>
          <p:cNvPr name="AutoShape 15" id="15"/>
          <p:cNvSpPr/>
          <p:nvPr/>
        </p:nvSpPr>
        <p:spPr>
          <a:xfrm rot="0">
            <a:off x="14612169" y="2467083"/>
            <a:ext cx="1972472" cy="894023"/>
          </a:xfrm>
          <a:prstGeom prst="rect">
            <a:avLst/>
          </a:prstGeom>
          <a:solidFill>
            <a:srgbClr val="FFFFFF"/>
          </a:solidFill>
        </p:spPr>
      </p:sp>
      <p:sp>
        <p:nvSpPr>
          <p:cNvPr name="TextBox 16" id="16"/>
          <p:cNvSpPr txBox="true"/>
          <p:nvPr/>
        </p:nvSpPr>
        <p:spPr>
          <a:xfrm rot="0">
            <a:off x="12982784" y="2694518"/>
            <a:ext cx="1316017" cy="391529"/>
          </a:xfrm>
          <a:prstGeom prst="rect">
            <a:avLst/>
          </a:prstGeom>
        </p:spPr>
        <p:txBody>
          <a:bodyPr anchor="t" rtlCol="false" tIns="0" lIns="0" bIns="0" rIns="0">
            <a:spAutoFit/>
          </a:bodyPr>
          <a:lstStyle/>
          <a:p>
            <a:pPr algn="ctr" marL="0" indent="0" lvl="0">
              <a:lnSpc>
                <a:spcPts val="3220"/>
              </a:lnSpc>
              <a:spcBef>
                <a:spcPct val="0"/>
              </a:spcBef>
            </a:pPr>
            <a:r>
              <a:rPr lang="en-US" sz="2300" u="none">
                <a:solidFill>
                  <a:srgbClr val="90113E"/>
                </a:solidFill>
                <a:latin typeface="Barlow"/>
                <a:ea typeface="Barlow"/>
                <a:cs typeface="Barlow"/>
                <a:sym typeface="Barlow"/>
              </a:rPr>
              <a:t>Month 4</a:t>
            </a:r>
          </a:p>
        </p:txBody>
      </p:sp>
      <p:sp>
        <p:nvSpPr>
          <p:cNvPr name="TextBox 17" id="17"/>
          <p:cNvSpPr txBox="true"/>
          <p:nvPr/>
        </p:nvSpPr>
        <p:spPr>
          <a:xfrm rot="0">
            <a:off x="14936191" y="2694518"/>
            <a:ext cx="1316017" cy="391529"/>
          </a:xfrm>
          <a:prstGeom prst="rect">
            <a:avLst/>
          </a:prstGeom>
        </p:spPr>
        <p:txBody>
          <a:bodyPr anchor="t" rtlCol="false" tIns="0" lIns="0" bIns="0" rIns="0">
            <a:spAutoFit/>
          </a:bodyPr>
          <a:lstStyle/>
          <a:p>
            <a:pPr algn="ctr" marL="0" indent="0" lvl="0">
              <a:lnSpc>
                <a:spcPts val="3220"/>
              </a:lnSpc>
              <a:spcBef>
                <a:spcPct val="0"/>
              </a:spcBef>
            </a:pPr>
            <a:r>
              <a:rPr lang="en-US" sz="2300" u="none">
                <a:solidFill>
                  <a:srgbClr val="90113E"/>
                </a:solidFill>
                <a:latin typeface="Barlow"/>
                <a:ea typeface="Barlow"/>
                <a:cs typeface="Barlow"/>
                <a:sym typeface="Barlow"/>
              </a:rPr>
              <a:t>Month 5</a:t>
            </a:r>
          </a:p>
        </p:txBody>
      </p:sp>
      <p:sp>
        <p:nvSpPr>
          <p:cNvPr name="TextBox 18" id="18"/>
          <p:cNvSpPr txBox="true"/>
          <p:nvPr/>
        </p:nvSpPr>
        <p:spPr>
          <a:xfrm rot="0">
            <a:off x="2068802" y="2696086"/>
            <a:ext cx="4370690" cy="389255"/>
          </a:xfrm>
          <a:prstGeom prst="rect">
            <a:avLst/>
          </a:prstGeom>
        </p:spPr>
        <p:txBody>
          <a:bodyPr anchor="t" rtlCol="false" tIns="0" lIns="0" bIns="0" rIns="0">
            <a:spAutoFit/>
          </a:bodyPr>
          <a:lstStyle/>
          <a:p>
            <a:pPr algn="just" marL="0" indent="0" lvl="0">
              <a:lnSpc>
                <a:spcPts val="3220"/>
              </a:lnSpc>
              <a:spcBef>
                <a:spcPct val="0"/>
              </a:spcBef>
            </a:pPr>
            <a:r>
              <a:rPr lang="en-US" sz="2300" u="none">
                <a:solidFill>
                  <a:srgbClr val="90113E"/>
                </a:solidFill>
                <a:latin typeface="Barlow"/>
                <a:ea typeface="Barlow"/>
                <a:cs typeface="Barlow"/>
                <a:sym typeface="Barlow"/>
              </a:rPr>
              <a:t>Tasks</a:t>
            </a:r>
          </a:p>
        </p:txBody>
      </p:sp>
      <p:sp>
        <p:nvSpPr>
          <p:cNvPr name="TextBox 19" id="19"/>
          <p:cNvSpPr txBox="true"/>
          <p:nvPr/>
        </p:nvSpPr>
        <p:spPr>
          <a:xfrm rot="0">
            <a:off x="1997743" y="3419744"/>
            <a:ext cx="4441750" cy="397179"/>
          </a:xfrm>
          <a:prstGeom prst="rect">
            <a:avLst/>
          </a:prstGeom>
        </p:spPr>
        <p:txBody>
          <a:bodyPr anchor="t" rtlCol="false" tIns="0" lIns="0" bIns="0" rIns="0">
            <a:spAutoFit/>
          </a:bodyPr>
          <a:lstStyle/>
          <a:p>
            <a:pPr algn="just" marL="0" indent="0" lvl="0">
              <a:lnSpc>
                <a:spcPts val="3220"/>
              </a:lnSpc>
              <a:spcBef>
                <a:spcPct val="0"/>
              </a:spcBef>
            </a:pPr>
            <a:r>
              <a:rPr lang="en-US" sz="2300">
                <a:solidFill>
                  <a:srgbClr val="90113E"/>
                </a:solidFill>
                <a:latin typeface="Barlow"/>
                <a:ea typeface="Barlow"/>
                <a:cs typeface="Barlow"/>
                <a:sym typeface="Barlow"/>
              </a:rPr>
              <a:t>Define Target Audience</a:t>
            </a:r>
          </a:p>
        </p:txBody>
      </p:sp>
      <p:sp>
        <p:nvSpPr>
          <p:cNvPr name="TextBox 20" id="20"/>
          <p:cNvSpPr txBox="true"/>
          <p:nvPr/>
        </p:nvSpPr>
        <p:spPr>
          <a:xfrm rot="0">
            <a:off x="1997743" y="4022985"/>
            <a:ext cx="4441750" cy="397179"/>
          </a:xfrm>
          <a:prstGeom prst="rect">
            <a:avLst/>
          </a:prstGeom>
        </p:spPr>
        <p:txBody>
          <a:bodyPr anchor="t" rtlCol="false" tIns="0" lIns="0" bIns="0" rIns="0">
            <a:spAutoFit/>
          </a:bodyPr>
          <a:lstStyle/>
          <a:p>
            <a:pPr algn="just" marL="0" indent="0" lvl="0">
              <a:lnSpc>
                <a:spcPts val="3220"/>
              </a:lnSpc>
              <a:spcBef>
                <a:spcPct val="0"/>
              </a:spcBef>
            </a:pPr>
            <a:r>
              <a:rPr lang="en-US" sz="2300">
                <a:solidFill>
                  <a:srgbClr val="90113E"/>
                </a:solidFill>
                <a:latin typeface="Barlow"/>
                <a:ea typeface="Barlow"/>
                <a:cs typeface="Barlow"/>
                <a:sym typeface="Barlow"/>
              </a:rPr>
              <a:t>Value proposition creation</a:t>
            </a:r>
          </a:p>
        </p:txBody>
      </p:sp>
      <p:sp>
        <p:nvSpPr>
          <p:cNvPr name="TextBox 21" id="21"/>
          <p:cNvSpPr txBox="true"/>
          <p:nvPr/>
        </p:nvSpPr>
        <p:spPr>
          <a:xfrm rot="0">
            <a:off x="1997743" y="4626226"/>
            <a:ext cx="4441750" cy="397179"/>
          </a:xfrm>
          <a:prstGeom prst="rect">
            <a:avLst/>
          </a:prstGeom>
        </p:spPr>
        <p:txBody>
          <a:bodyPr anchor="t" rtlCol="false" tIns="0" lIns="0" bIns="0" rIns="0">
            <a:spAutoFit/>
          </a:bodyPr>
          <a:lstStyle/>
          <a:p>
            <a:pPr algn="just" marL="0" indent="0" lvl="0">
              <a:lnSpc>
                <a:spcPts val="3220"/>
              </a:lnSpc>
              <a:spcBef>
                <a:spcPct val="0"/>
              </a:spcBef>
            </a:pPr>
            <a:r>
              <a:rPr lang="en-US" sz="2300" u="none">
                <a:solidFill>
                  <a:srgbClr val="90113E"/>
                </a:solidFill>
                <a:latin typeface="Barlow"/>
                <a:ea typeface="Barlow"/>
                <a:cs typeface="Barlow"/>
                <a:sym typeface="Barlow"/>
              </a:rPr>
              <a:t>Write your task here</a:t>
            </a:r>
          </a:p>
        </p:txBody>
      </p:sp>
      <p:sp>
        <p:nvSpPr>
          <p:cNvPr name="TextBox 22" id="22"/>
          <p:cNvSpPr txBox="true"/>
          <p:nvPr/>
        </p:nvSpPr>
        <p:spPr>
          <a:xfrm rot="0">
            <a:off x="1997743" y="5229466"/>
            <a:ext cx="4441750" cy="397179"/>
          </a:xfrm>
          <a:prstGeom prst="rect">
            <a:avLst/>
          </a:prstGeom>
        </p:spPr>
        <p:txBody>
          <a:bodyPr anchor="t" rtlCol="false" tIns="0" lIns="0" bIns="0" rIns="0">
            <a:spAutoFit/>
          </a:bodyPr>
          <a:lstStyle/>
          <a:p>
            <a:pPr algn="just" marL="0" indent="0" lvl="0">
              <a:lnSpc>
                <a:spcPts val="3220"/>
              </a:lnSpc>
              <a:spcBef>
                <a:spcPct val="0"/>
              </a:spcBef>
            </a:pPr>
            <a:r>
              <a:rPr lang="en-US" sz="2300">
                <a:solidFill>
                  <a:srgbClr val="90113E"/>
                </a:solidFill>
                <a:latin typeface="Barlow"/>
                <a:ea typeface="Barlow"/>
                <a:cs typeface="Barlow"/>
                <a:sym typeface="Barlow"/>
              </a:rPr>
              <a:t>Optimize Market Platform</a:t>
            </a:r>
          </a:p>
        </p:txBody>
      </p:sp>
      <p:sp>
        <p:nvSpPr>
          <p:cNvPr name="TextBox 23" id="23"/>
          <p:cNvSpPr txBox="true"/>
          <p:nvPr/>
        </p:nvSpPr>
        <p:spPr>
          <a:xfrm rot="0">
            <a:off x="1997743" y="5832707"/>
            <a:ext cx="4441750" cy="397179"/>
          </a:xfrm>
          <a:prstGeom prst="rect">
            <a:avLst/>
          </a:prstGeom>
        </p:spPr>
        <p:txBody>
          <a:bodyPr anchor="t" rtlCol="false" tIns="0" lIns="0" bIns="0" rIns="0">
            <a:spAutoFit/>
          </a:bodyPr>
          <a:lstStyle/>
          <a:p>
            <a:pPr algn="just" marL="0" indent="0" lvl="0">
              <a:lnSpc>
                <a:spcPts val="3220"/>
              </a:lnSpc>
              <a:spcBef>
                <a:spcPct val="0"/>
              </a:spcBef>
            </a:pPr>
            <a:r>
              <a:rPr lang="en-US" sz="2300">
                <a:solidFill>
                  <a:srgbClr val="90113E"/>
                </a:solidFill>
                <a:latin typeface="Barlow"/>
                <a:ea typeface="Barlow"/>
                <a:cs typeface="Barlow"/>
                <a:sym typeface="Barlow"/>
              </a:rPr>
              <a:t>Content Marketing </a:t>
            </a:r>
          </a:p>
        </p:txBody>
      </p:sp>
      <p:sp>
        <p:nvSpPr>
          <p:cNvPr name="TextBox 24" id="24"/>
          <p:cNvSpPr txBox="true"/>
          <p:nvPr/>
        </p:nvSpPr>
        <p:spPr>
          <a:xfrm rot="0">
            <a:off x="1997743" y="6435948"/>
            <a:ext cx="4441750" cy="397179"/>
          </a:xfrm>
          <a:prstGeom prst="rect">
            <a:avLst/>
          </a:prstGeom>
        </p:spPr>
        <p:txBody>
          <a:bodyPr anchor="t" rtlCol="false" tIns="0" lIns="0" bIns="0" rIns="0">
            <a:spAutoFit/>
          </a:bodyPr>
          <a:lstStyle/>
          <a:p>
            <a:pPr algn="just" marL="0" indent="0" lvl="0">
              <a:lnSpc>
                <a:spcPts val="3220"/>
              </a:lnSpc>
              <a:spcBef>
                <a:spcPct val="0"/>
              </a:spcBef>
            </a:pPr>
            <a:r>
              <a:rPr lang="en-US" sz="2300">
                <a:solidFill>
                  <a:srgbClr val="90113E"/>
                </a:solidFill>
                <a:latin typeface="Barlow"/>
                <a:ea typeface="Barlow"/>
                <a:cs typeface="Barlow"/>
                <a:sym typeface="Barlow"/>
              </a:rPr>
              <a:t>SEO (Search Engine Optimization)</a:t>
            </a:r>
          </a:p>
        </p:txBody>
      </p:sp>
      <p:sp>
        <p:nvSpPr>
          <p:cNvPr name="TextBox 25" id="25"/>
          <p:cNvSpPr txBox="true"/>
          <p:nvPr/>
        </p:nvSpPr>
        <p:spPr>
          <a:xfrm rot="0">
            <a:off x="1997743" y="7039189"/>
            <a:ext cx="4441750" cy="397179"/>
          </a:xfrm>
          <a:prstGeom prst="rect">
            <a:avLst/>
          </a:prstGeom>
        </p:spPr>
        <p:txBody>
          <a:bodyPr anchor="t" rtlCol="false" tIns="0" lIns="0" bIns="0" rIns="0">
            <a:spAutoFit/>
          </a:bodyPr>
          <a:lstStyle/>
          <a:p>
            <a:pPr algn="just" marL="0" indent="0" lvl="0">
              <a:lnSpc>
                <a:spcPts val="3220"/>
              </a:lnSpc>
              <a:spcBef>
                <a:spcPct val="0"/>
              </a:spcBef>
            </a:pPr>
            <a:r>
              <a:rPr lang="en-US" sz="2300">
                <a:solidFill>
                  <a:srgbClr val="90113E"/>
                </a:solidFill>
                <a:latin typeface="Barlow"/>
                <a:ea typeface="Barlow"/>
                <a:cs typeface="Barlow"/>
                <a:sym typeface="Barlow"/>
              </a:rPr>
              <a:t>Active Marketing</a:t>
            </a:r>
          </a:p>
        </p:txBody>
      </p:sp>
      <p:sp>
        <p:nvSpPr>
          <p:cNvPr name="TextBox 26" id="26"/>
          <p:cNvSpPr txBox="true"/>
          <p:nvPr/>
        </p:nvSpPr>
        <p:spPr>
          <a:xfrm rot="0">
            <a:off x="1997743" y="7642429"/>
            <a:ext cx="4441750" cy="397179"/>
          </a:xfrm>
          <a:prstGeom prst="rect">
            <a:avLst/>
          </a:prstGeom>
        </p:spPr>
        <p:txBody>
          <a:bodyPr anchor="t" rtlCol="false" tIns="0" lIns="0" bIns="0" rIns="0">
            <a:spAutoFit/>
          </a:bodyPr>
          <a:lstStyle/>
          <a:p>
            <a:pPr algn="just" marL="0" indent="0" lvl="0">
              <a:lnSpc>
                <a:spcPts val="3220"/>
              </a:lnSpc>
              <a:spcBef>
                <a:spcPct val="0"/>
              </a:spcBef>
            </a:pPr>
            <a:r>
              <a:rPr lang="en-US" sz="2300">
                <a:solidFill>
                  <a:srgbClr val="90113E"/>
                </a:solidFill>
                <a:latin typeface="Barlow"/>
                <a:ea typeface="Barlow"/>
                <a:cs typeface="Barlow"/>
                <a:sym typeface="Barlow"/>
              </a:rPr>
              <a:t>Analytics and Iteration</a:t>
            </a:r>
          </a:p>
        </p:txBody>
      </p:sp>
      <p:sp>
        <p:nvSpPr>
          <p:cNvPr name="AutoShape 27" id="27"/>
          <p:cNvSpPr/>
          <p:nvPr/>
        </p:nvSpPr>
        <p:spPr>
          <a:xfrm rot="0">
            <a:off x="6673184" y="3424302"/>
            <a:ext cx="1972820" cy="0"/>
          </a:xfrm>
          <a:prstGeom prst="line">
            <a:avLst/>
          </a:prstGeom>
          <a:ln cap="flat" w="485775">
            <a:solidFill>
              <a:srgbClr val="90113E"/>
            </a:solidFill>
            <a:prstDash val="solid"/>
            <a:headEnd type="none" len="sm" w="sm"/>
            <a:tailEnd type="none" len="sm" w="sm"/>
          </a:ln>
        </p:spPr>
      </p:sp>
      <p:sp>
        <p:nvSpPr>
          <p:cNvPr name="AutoShape 28" id="28"/>
          <p:cNvSpPr/>
          <p:nvPr/>
        </p:nvSpPr>
        <p:spPr>
          <a:xfrm rot="0">
            <a:off x="7659594" y="4027543"/>
            <a:ext cx="2972328" cy="0"/>
          </a:xfrm>
          <a:prstGeom prst="line">
            <a:avLst/>
          </a:prstGeom>
          <a:ln cap="flat" w="485775">
            <a:solidFill>
              <a:srgbClr val="0BB6BC"/>
            </a:solidFill>
            <a:prstDash val="solid"/>
            <a:headEnd type="none" len="sm" w="sm"/>
            <a:tailEnd type="none" len="sm" w="sm"/>
          </a:ln>
        </p:spPr>
      </p:sp>
      <p:sp>
        <p:nvSpPr>
          <p:cNvPr name="AutoShape 29" id="29"/>
          <p:cNvSpPr/>
          <p:nvPr/>
        </p:nvSpPr>
        <p:spPr>
          <a:xfrm rot="0">
            <a:off x="7659594" y="4603308"/>
            <a:ext cx="2012985" cy="0"/>
          </a:xfrm>
          <a:prstGeom prst="line">
            <a:avLst/>
          </a:prstGeom>
          <a:ln cap="flat" w="485775">
            <a:solidFill>
              <a:srgbClr val="FF66C4"/>
            </a:solidFill>
            <a:prstDash val="solid"/>
            <a:headEnd type="none" len="sm" w="sm"/>
            <a:tailEnd type="none" len="sm" w="sm"/>
          </a:ln>
        </p:spPr>
      </p:sp>
      <p:sp>
        <p:nvSpPr>
          <p:cNvPr name="AutoShape 30" id="30"/>
          <p:cNvSpPr/>
          <p:nvPr/>
        </p:nvSpPr>
        <p:spPr>
          <a:xfrm rot="0">
            <a:off x="12631287" y="6402324"/>
            <a:ext cx="2962913" cy="0"/>
          </a:xfrm>
          <a:prstGeom prst="line">
            <a:avLst/>
          </a:prstGeom>
          <a:ln cap="flat" w="485775">
            <a:solidFill>
              <a:srgbClr val="083169"/>
            </a:solidFill>
            <a:prstDash val="solid"/>
            <a:headEnd type="none" len="sm" w="sm"/>
            <a:tailEnd type="none" len="sm" w="sm"/>
          </a:ln>
        </p:spPr>
      </p:sp>
      <p:sp>
        <p:nvSpPr>
          <p:cNvPr name="AutoShape 31" id="31"/>
          <p:cNvSpPr/>
          <p:nvPr/>
        </p:nvSpPr>
        <p:spPr>
          <a:xfrm rot="0">
            <a:off x="14603759" y="6996645"/>
            <a:ext cx="1980882" cy="0"/>
          </a:xfrm>
          <a:prstGeom prst="line">
            <a:avLst/>
          </a:prstGeom>
          <a:ln cap="flat" w="485775">
            <a:solidFill>
              <a:srgbClr val="CF6E38"/>
            </a:solidFill>
            <a:prstDash val="solid"/>
            <a:headEnd type="none" len="sm" w="sm"/>
            <a:tailEnd type="none" len="sm" w="sm"/>
          </a:ln>
        </p:spPr>
      </p:sp>
      <p:sp>
        <p:nvSpPr>
          <p:cNvPr name="AutoShape 32" id="32"/>
          <p:cNvSpPr/>
          <p:nvPr/>
        </p:nvSpPr>
        <p:spPr>
          <a:xfrm rot="0">
            <a:off x="15598405" y="7590073"/>
            <a:ext cx="986236" cy="0"/>
          </a:xfrm>
          <a:prstGeom prst="line">
            <a:avLst/>
          </a:prstGeom>
          <a:ln cap="flat" w="485775">
            <a:solidFill>
              <a:srgbClr val="FF5757"/>
            </a:solidFill>
            <a:prstDash val="solid"/>
            <a:headEnd type="none" len="sm" w="sm"/>
            <a:tailEnd type="none" len="sm" w="sm"/>
          </a:ln>
        </p:spPr>
      </p:sp>
      <p:sp>
        <p:nvSpPr>
          <p:cNvPr name="AutoShape 33" id="33"/>
          <p:cNvSpPr/>
          <p:nvPr/>
        </p:nvSpPr>
        <p:spPr>
          <a:xfrm rot="0">
            <a:off x="10645368" y="5214576"/>
            <a:ext cx="3966801" cy="0"/>
          </a:xfrm>
          <a:prstGeom prst="line">
            <a:avLst/>
          </a:prstGeom>
          <a:ln cap="flat" w="485775">
            <a:solidFill>
              <a:srgbClr val="FFDE59"/>
            </a:solidFill>
            <a:prstDash val="solid"/>
            <a:headEnd type="none" len="sm" w="sm"/>
            <a:tailEnd type="none" len="sm" w="sm"/>
          </a:ln>
        </p:spPr>
      </p:sp>
      <p:sp>
        <p:nvSpPr>
          <p:cNvPr name="AutoShape 34" id="34"/>
          <p:cNvSpPr/>
          <p:nvPr/>
        </p:nvSpPr>
        <p:spPr>
          <a:xfrm rot="0">
            <a:off x="9672578" y="5809789"/>
            <a:ext cx="3944944" cy="0"/>
          </a:xfrm>
          <a:prstGeom prst="line">
            <a:avLst/>
          </a:prstGeom>
          <a:ln cap="flat" w="485775">
            <a:solidFill>
              <a:srgbClr val="00BF63"/>
            </a:solidFill>
            <a:prstDash val="solid"/>
            <a:headEnd type="none" len="sm" w="sm"/>
            <a:tailEnd type="none" len="sm" w="sm"/>
          </a:ln>
        </p:spPr>
      </p:sp>
      <p:sp>
        <p:nvSpPr>
          <p:cNvPr name="TextBox 35" id="35"/>
          <p:cNvSpPr txBox="true"/>
          <p:nvPr/>
        </p:nvSpPr>
        <p:spPr>
          <a:xfrm rot="0">
            <a:off x="1279096" y="562083"/>
            <a:ext cx="14733814" cy="1238250"/>
          </a:xfrm>
          <a:prstGeom prst="rect">
            <a:avLst/>
          </a:prstGeom>
        </p:spPr>
        <p:txBody>
          <a:bodyPr anchor="t" rtlCol="false" tIns="0" lIns="0" bIns="0" rIns="0">
            <a:spAutoFit/>
          </a:bodyPr>
          <a:lstStyle/>
          <a:p>
            <a:pPr algn="l" marL="0" indent="0" lvl="0">
              <a:lnSpc>
                <a:spcPts val="9719"/>
              </a:lnSpc>
            </a:pPr>
            <a:r>
              <a:rPr lang="en-US" sz="8099">
                <a:solidFill>
                  <a:srgbClr val="0BB6BC"/>
                </a:solidFill>
                <a:latin typeface="Barlow Semi-Bold"/>
                <a:ea typeface="Barlow Semi-Bold"/>
                <a:cs typeface="Barlow Semi-Bold"/>
                <a:sym typeface="Barlow Semi-Bold"/>
              </a:rPr>
              <a:t>Project Traction</a:t>
            </a:r>
          </a:p>
        </p:txBody>
      </p:sp>
      <p:sp>
        <p:nvSpPr>
          <p:cNvPr name="AutoShape 36" id="36"/>
          <p:cNvSpPr/>
          <p:nvPr/>
        </p:nvSpPr>
        <p:spPr>
          <a:xfrm rot="0">
            <a:off x="-602092" y="8998522"/>
            <a:ext cx="18890092" cy="2585870"/>
          </a:xfrm>
          <a:prstGeom prst="rect">
            <a:avLst/>
          </a:prstGeom>
          <a:solidFill>
            <a:srgbClr val="90113E"/>
          </a:solidFill>
        </p:spPr>
      </p:sp>
      <p:sp>
        <p:nvSpPr>
          <p:cNvPr name="TextBox 37" id="37"/>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a:solidFill>
                  <a:srgbClr val="000000"/>
                </a:solidFill>
                <a:latin typeface="Barlow Semi-Bold"/>
                <a:ea typeface="Barlow Semi-Bold"/>
                <a:cs typeface="Barlow Semi-Bold"/>
                <a:sym typeface="Barlow Semi-Bold"/>
              </a:rPr>
              <a:t>23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DAGO_WqB2NE</dc:identifier>
  <dcterms:modified xsi:type="dcterms:W3CDTF">2011-08-01T06:04:30Z</dcterms:modified>
  <cp:revision>1</cp:revision>
  <dc:title>Copy of Copy of PLP Standard Pitch Deck Template</dc:title>
</cp:coreProperties>
</file>