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Public Sans Bold" charset="1" panose="00000000000000000000"/>
      <p:regular r:id="rId22"/>
    </p:embeddedFont>
    <p:embeddedFont>
      <p:font typeface="Playfair Display" charset="1" panose="00000500000000000000"/>
      <p:regular r:id="rId23"/>
    </p:embeddedFont>
    <p:embeddedFont>
      <p:font typeface="Public Sans" charset="1" panose="00000000000000000000"/>
      <p:regular r:id="rId24"/>
    </p:embeddedFont>
    <p:embeddedFont>
      <p:font typeface="Playfair Display Bold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AIR QUALITY MONITORING SYSTEM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Pitch Deck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407" y="8479155"/>
            <a:ext cx="7862435" cy="86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CHERYL RACHAEL MAKOKHA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08</a:t>
            </a: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September, 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25575" y="8630746"/>
            <a:ext cx="2147595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MODULE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ANALYSIS INSIGHTS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531053" y="1028700"/>
            <a:ext cx="7965318" cy="5063759"/>
            <a:chOff x="0" y="0"/>
            <a:chExt cx="2422726" cy="15401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22726" cy="1540190"/>
            </a:xfrm>
            <a:custGeom>
              <a:avLst/>
              <a:gdLst/>
              <a:ahLst/>
              <a:cxnLst/>
              <a:rect r="r" b="b" t="t" l="l"/>
              <a:pathLst>
                <a:path h="1540190" w="2422726">
                  <a:moveTo>
                    <a:pt x="0" y="0"/>
                  </a:moveTo>
                  <a:lnTo>
                    <a:pt x="2422726" y="0"/>
                  </a:lnTo>
                  <a:lnTo>
                    <a:pt x="2422726" y="1540190"/>
                  </a:lnTo>
                  <a:lnTo>
                    <a:pt x="0" y="1540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422726" cy="1568764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22879" y="1402038"/>
            <a:ext cx="7314593" cy="4317083"/>
            <a:chOff x="0" y="0"/>
            <a:chExt cx="9752790" cy="5756111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4"/>
            <a:srcRect l="0" t="794" r="0" b="794"/>
            <a:stretch>
              <a:fillRect/>
            </a:stretch>
          </p:blipFill>
          <p:spPr>
            <a:xfrm flipH="false" flipV="false">
              <a:off x="0" y="0"/>
              <a:ext cx="9752790" cy="5756111"/>
            </a:xfrm>
            <a:prstGeom prst="rect">
              <a:avLst/>
            </a:prstGeom>
          </p:spPr>
        </p:pic>
      </p:grpSp>
      <p:sp>
        <p:nvSpPr>
          <p:cNvPr name="TextBox 10" id="10"/>
          <p:cNvSpPr txBox="true"/>
          <p:nvPr/>
        </p:nvSpPr>
        <p:spPr>
          <a:xfrm rot="0">
            <a:off x="14362549" y="8630746"/>
            <a:ext cx="231062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MODULE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689" y="2236590"/>
            <a:ext cx="7877184" cy="7690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15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Measurement Counts</a:t>
            </a:r>
          </a:p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 spc="1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measurement counts for all four pollutants are relatively balanced, with no single pollutant dominating the measurement efforts entirely.</a:t>
            </a:r>
          </a:p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b="true" sz="2799" spc="1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Pollutant 1</a:t>
            </a:r>
            <a:r>
              <a:rPr lang="en-US" sz="2799" spc="1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has the highest count, indicating that it might be the most prevalent or prioritized pollutant for monitoring.</a:t>
            </a:r>
          </a:p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b="true" sz="2799" spc="1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Pollutants 2, 3, and 4</a:t>
            </a:r>
            <a:r>
              <a:rPr lang="en-US" sz="2799" spc="1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have similar measurement counts, with </a:t>
            </a:r>
            <a:r>
              <a:rPr lang="en-US" b="true" sz="2799" spc="1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Pollutant 4</a:t>
            </a:r>
            <a:r>
              <a:rPr lang="en-US" sz="2799" spc="1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being monitored slightly more than </a:t>
            </a:r>
            <a:r>
              <a:rPr lang="en-US" b="true" sz="2799" spc="1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Pollutants 2 and 3.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57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ANALYSIS INSIGHTS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531053" y="1028700"/>
            <a:ext cx="7965318" cy="5063759"/>
            <a:chOff x="0" y="0"/>
            <a:chExt cx="2422726" cy="15401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22726" cy="1540190"/>
            </a:xfrm>
            <a:custGeom>
              <a:avLst/>
              <a:gdLst/>
              <a:ahLst/>
              <a:cxnLst/>
              <a:rect r="r" b="b" t="t" l="l"/>
              <a:pathLst>
                <a:path h="1540190" w="2422726">
                  <a:moveTo>
                    <a:pt x="0" y="0"/>
                  </a:moveTo>
                  <a:lnTo>
                    <a:pt x="2422726" y="0"/>
                  </a:lnTo>
                  <a:lnTo>
                    <a:pt x="2422726" y="1540190"/>
                  </a:lnTo>
                  <a:lnTo>
                    <a:pt x="0" y="1540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422726" cy="1568764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31365" y="1402038"/>
            <a:ext cx="7506106" cy="4317083"/>
            <a:chOff x="0" y="0"/>
            <a:chExt cx="10008142" cy="5756111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4"/>
            <a:srcRect l="990" t="0" r="990" b="0"/>
            <a:stretch>
              <a:fillRect/>
            </a:stretch>
          </p:blipFill>
          <p:spPr>
            <a:xfrm flipH="false" flipV="false">
              <a:off x="0" y="0"/>
              <a:ext cx="10008142" cy="5756111"/>
            </a:xfrm>
            <a:prstGeom prst="rect">
              <a:avLst/>
            </a:prstGeom>
          </p:spPr>
        </p:pic>
      </p:grpSp>
      <p:sp>
        <p:nvSpPr>
          <p:cNvPr name="TextBox 10" id="10"/>
          <p:cNvSpPr txBox="true"/>
          <p:nvPr/>
        </p:nvSpPr>
        <p:spPr>
          <a:xfrm rot="0">
            <a:off x="14362549" y="8630746"/>
            <a:ext cx="231062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MODULE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689" y="2236590"/>
            <a:ext cx="7877184" cy="9671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15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Maximum Pollutant Levels</a:t>
            </a:r>
          </a:p>
          <a:p>
            <a:pPr algn="l" marL="601504" indent="-300752" lvl="1">
              <a:lnSpc>
                <a:spcPts val="3900"/>
              </a:lnSpc>
              <a:buFont typeface="Arial"/>
              <a:buChar char="•"/>
            </a:pPr>
            <a:r>
              <a:rPr lang="en-US" b="true" sz="2786" spc="13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Pollutant 4</a:t>
            </a:r>
            <a:r>
              <a:rPr lang="en-US" sz="2786" spc="1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has the highest maximum average value among all pollutants, suggesting an increasing trend that needs attention.</a:t>
            </a:r>
          </a:p>
          <a:p>
            <a:pPr algn="l" marL="601504" indent="-300752" lvl="1">
              <a:lnSpc>
                <a:spcPts val="3900"/>
              </a:lnSpc>
              <a:buFont typeface="Arial"/>
              <a:buChar char="•"/>
            </a:pPr>
            <a:r>
              <a:rPr lang="en-US" b="true" sz="2786" spc="13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Pollutant 1 </a:t>
            </a:r>
            <a:r>
              <a:rPr lang="en-US" sz="2786" spc="1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also reaches high levels but with more fluctuations, implying sporadic high emissions or measurements.</a:t>
            </a:r>
          </a:p>
          <a:p>
            <a:pPr algn="l" marL="601504" indent="-300752" lvl="1">
              <a:lnSpc>
                <a:spcPts val="3900"/>
              </a:lnSpc>
              <a:buFont typeface="Arial"/>
              <a:buChar char="•"/>
            </a:pPr>
            <a:r>
              <a:rPr lang="en-US" b="true" sz="2786" spc="13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Pollutants 2 and 3</a:t>
            </a:r>
            <a:r>
              <a:rPr lang="en-US" sz="2786" spc="1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have lower and more stable average values, with Pollutant 2 being the most stable.</a:t>
            </a:r>
          </a:p>
          <a:p>
            <a:pPr algn="l" marL="601504" indent="-300752" lvl="1">
              <a:lnSpc>
                <a:spcPts val="3900"/>
              </a:lnSpc>
              <a:buFont typeface="Arial"/>
              <a:buChar char="•"/>
            </a:pPr>
            <a:r>
              <a:rPr lang="en-US" sz="2786" spc="1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period from September to November sees a general increase in pollutant levels for most pollutants, indicating potential seasonal factors influencing the concentration levels.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57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28245" y="205524"/>
            <a:ext cx="8831510" cy="1060571"/>
            <a:chOff x="0" y="0"/>
            <a:chExt cx="2325994" cy="279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5994" cy="279327"/>
            </a:xfrm>
            <a:custGeom>
              <a:avLst/>
              <a:gdLst/>
              <a:ahLst/>
              <a:cxnLst/>
              <a:rect r="r" b="b" t="t" l="l"/>
              <a:pathLst>
                <a:path h="279327" w="2325994">
                  <a:moveTo>
                    <a:pt x="44708" y="0"/>
                  </a:moveTo>
                  <a:lnTo>
                    <a:pt x="2281287" y="0"/>
                  </a:lnTo>
                  <a:cubicBezTo>
                    <a:pt x="2305978" y="0"/>
                    <a:pt x="2325994" y="20016"/>
                    <a:pt x="2325994" y="44708"/>
                  </a:cubicBezTo>
                  <a:lnTo>
                    <a:pt x="2325994" y="234619"/>
                  </a:lnTo>
                  <a:cubicBezTo>
                    <a:pt x="2325994" y="259311"/>
                    <a:pt x="2305978" y="279327"/>
                    <a:pt x="2281287" y="279327"/>
                  </a:cubicBezTo>
                  <a:lnTo>
                    <a:pt x="44708" y="279327"/>
                  </a:lnTo>
                  <a:cubicBezTo>
                    <a:pt x="20016" y="279327"/>
                    <a:pt x="0" y="259311"/>
                    <a:pt x="0" y="234619"/>
                  </a:cubicBezTo>
                  <a:lnTo>
                    <a:pt x="0" y="44708"/>
                  </a:lnTo>
                  <a:cubicBezTo>
                    <a:pt x="0" y="20016"/>
                    <a:pt x="20016" y="0"/>
                    <a:pt x="44708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325994" cy="3555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49"/>
                </a:lnSpc>
              </a:pPr>
              <a:r>
                <a:rPr lang="en-US" b="true" sz="2699">
                  <a:solidFill>
                    <a:srgbClr val="EFEEE7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Air Quality Monitoring Dashboard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944901"/>
            <a:ext cx="4472898" cy="5439629"/>
          </a:xfrm>
          <a:custGeom>
            <a:avLst/>
            <a:gdLst/>
            <a:ahLst/>
            <a:cxnLst/>
            <a:rect r="r" b="b" t="t" l="l"/>
            <a:pathLst>
              <a:path h="5439629" w="4472898">
                <a:moveTo>
                  <a:pt x="0" y="0"/>
                </a:moveTo>
                <a:lnTo>
                  <a:pt x="4472898" y="0"/>
                </a:lnTo>
                <a:lnTo>
                  <a:pt x="4472898" y="5439629"/>
                </a:lnTo>
                <a:lnTo>
                  <a:pt x="0" y="543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4" t="0" r="-86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28245" y="1729785"/>
            <a:ext cx="5929807" cy="3727925"/>
          </a:xfrm>
          <a:custGeom>
            <a:avLst/>
            <a:gdLst/>
            <a:ahLst/>
            <a:cxnLst/>
            <a:rect r="r" b="b" t="t" l="l"/>
            <a:pathLst>
              <a:path h="3727925" w="5929807">
                <a:moveTo>
                  <a:pt x="0" y="0"/>
                </a:moveTo>
                <a:lnTo>
                  <a:pt x="5929807" y="0"/>
                </a:lnTo>
                <a:lnTo>
                  <a:pt x="5929807" y="3727925"/>
                </a:lnTo>
                <a:lnTo>
                  <a:pt x="0" y="37279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61" t="0" r="-306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28245" y="5897788"/>
            <a:ext cx="5929807" cy="3968830"/>
          </a:xfrm>
          <a:custGeom>
            <a:avLst/>
            <a:gdLst/>
            <a:ahLst/>
            <a:cxnLst/>
            <a:rect r="r" b="b" t="t" l="l"/>
            <a:pathLst>
              <a:path h="3968830" w="5929807">
                <a:moveTo>
                  <a:pt x="0" y="0"/>
                </a:moveTo>
                <a:lnTo>
                  <a:pt x="5929807" y="0"/>
                </a:lnTo>
                <a:lnTo>
                  <a:pt x="5929807" y="3968830"/>
                </a:lnTo>
                <a:lnTo>
                  <a:pt x="0" y="39688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915227" y="6339153"/>
            <a:ext cx="6843396" cy="3527465"/>
            <a:chOff x="0" y="0"/>
            <a:chExt cx="1802376" cy="9290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02376" cy="929044"/>
            </a:xfrm>
            <a:custGeom>
              <a:avLst/>
              <a:gdLst/>
              <a:ahLst/>
              <a:cxnLst/>
              <a:rect r="r" b="b" t="t" l="l"/>
              <a:pathLst>
                <a:path h="929044" w="1802376">
                  <a:moveTo>
                    <a:pt x="0" y="0"/>
                  </a:moveTo>
                  <a:lnTo>
                    <a:pt x="1802376" y="0"/>
                  </a:lnTo>
                  <a:lnTo>
                    <a:pt x="1802376" y="929044"/>
                  </a:lnTo>
                  <a:lnTo>
                    <a:pt x="0" y="929044"/>
                  </a:ln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1802376" cy="1005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10915227" y="6339153"/>
          <a:ext cx="6083025" cy="3256584"/>
        </p:xfrm>
        <a:graphic>
          <a:graphicData uri="http://schemas.openxmlformats.org/drawingml/2006/table">
            <a:tbl>
              <a:tblPr/>
              <a:tblGrid>
                <a:gridCol w="1492826"/>
                <a:gridCol w="1032457"/>
                <a:gridCol w="1032457"/>
                <a:gridCol w="1032457"/>
                <a:gridCol w="1492826"/>
              </a:tblGrid>
              <a:tr h="8288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 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4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36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TOTAL MEASUREMENTS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18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12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12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12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2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AVERAGE POLLUTANT MEASUREMENTS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64.1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63.8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64.45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66.57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2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HIGHEST POLLUTANT MEASUREMENTS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99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99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89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98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8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LOWEST POLLUTANT MEASUREMENTS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28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22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EFEEE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45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1985086" y="5457710"/>
          <a:ext cx="4219575" cy="1079540"/>
        </p:xfrm>
        <a:graphic>
          <a:graphicData uri="http://schemas.openxmlformats.org/drawingml/2006/table">
            <a:tbl>
              <a:tblPr/>
              <a:tblGrid>
                <a:gridCol w="527447"/>
                <a:gridCol w="527447"/>
                <a:gridCol w="527447"/>
                <a:gridCol w="527447"/>
                <a:gridCol w="527447"/>
                <a:gridCol w="527447"/>
                <a:gridCol w="527447"/>
                <a:gridCol w="527447"/>
              </a:tblGrid>
              <a:tr h="555309">
                <a:tc rowSpan="2" gridSpan="8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METRICS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METRICS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METRICS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METRICS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METRICS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METRICS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METRICS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METRICS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true" gridSpan="8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METRICS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METRICS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METRICS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METRICS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METRICS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METRICS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METRICS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METRICS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3" id="13"/>
          <p:cNvSpPr/>
          <p:nvPr/>
        </p:nvSpPr>
        <p:spPr>
          <a:xfrm flipH="false" flipV="false" rot="0">
            <a:off x="10915227" y="1729785"/>
            <a:ext cx="6843396" cy="3413715"/>
          </a:xfrm>
          <a:custGeom>
            <a:avLst/>
            <a:gdLst/>
            <a:ahLst/>
            <a:cxnLst/>
            <a:rect r="r" b="b" t="t" l="l"/>
            <a:pathLst>
              <a:path h="3413715" w="6843396">
                <a:moveTo>
                  <a:pt x="0" y="0"/>
                </a:moveTo>
                <a:lnTo>
                  <a:pt x="6843396" y="0"/>
                </a:lnTo>
                <a:lnTo>
                  <a:pt x="6843396" y="3413715"/>
                </a:lnTo>
                <a:lnTo>
                  <a:pt x="0" y="34137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935" r="0" b="-3935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PROJECT DELIVERY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362549" y="8630746"/>
            <a:ext cx="231062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MODULE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407" y="2162495"/>
            <a:ext cx="16242893" cy="622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45"/>
              </a:lnSpc>
            </a:pPr>
            <a:r>
              <a:rPr lang="en-US" b="true" sz="4650" spc="23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Timeline:</a:t>
            </a:r>
          </a:p>
          <a:p>
            <a:pPr algn="just" marL="895996" indent="-447998" lvl="1">
              <a:lnSpc>
                <a:spcPts val="5395"/>
              </a:lnSpc>
              <a:buFont typeface="Arial"/>
              <a:buChar char="•"/>
            </a:pPr>
            <a:r>
              <a:rPr lang="en-US" sz="4150" spc="2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</a:t>
            </a:r>
            <a:r>
              <a:rPr lang="en-US" sz="4150" spc="2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Collection: Weeks 1</a:t>
            </a:r>
          </a:p>
          <a:p>
            <a:pPr algn="just" marL="895996" indent="-447998" lvl="1">
              <a:lnSpc>
                <a:spcPts val="5395"/>
              </a:lnSpc>
              <a:buFont typeface="Arial"/>
              <a:buChar char="•"/>
            </a:pPr>
            <a:r>
              <a:rPr lang="en-US" sz="4150" spc="2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Setup: Weeks 2-3</a:t>
            </a:r>
          </a:p>
          <a:p>
            <a:pPr algn="just" marL="895996" indent="-447998" lvl="1">
              <a:lnSpc>
                <a:spcPts val="5395"/>
              </a:lnSpc>
              <a:buFont typeface="Arial"/>
              <a:buChar char="•"/>
            </a:pPr>
            <a:r>
              <a:rPr lang="en-US" sz="4150" spc="2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 Analysis: Weeks 4</a:t>
            </a:r>
          </a:p>
          <a:p>
            <a:pPr algn="just" marL="895996" indent="-447998" lvl="1">
              <a:lnSpc>
                <a:spcPts val="5395"/>
              </a:lnSpc>
              <a:buFont typeface="Arial"/>
              <a:buChar char="•"/>
            </a:pPr>
            <a:r>
              <a:rPr lang="en-US" sz="4150" spc="2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Dashboard Development: Weeks 5</a:t>
            </a:r>
          </a:p>
          <a:p>
            <a:pPr algn="just">
              <a:lnSpc>
                <a:spcPts val="6045"/>
              </a:lnSpc>
            </a:pPr>
            <a:r>
              <a:rPr lang="en-US" b="true" sz="4650" spc="23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N</a:t>
            </a:r>
            <a:r>
              <a:rPr lang="en-US" b="true" sz="4650" spc="23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ext Steps:</a:t>
            </a:r>
          </a:p>
          <a:p>
            <a:pPr algn="just" marL="960764" indent="-480382" lvl="1">
              <a:lnSpc>
                <a:spcPts val="5785"/>
              </a:lnSpc>
              <a:buFont typeface="Arial"/>
              <a:buChar char="•"/>
            </a:pPr>
            <a:r>
              <a:rPr lang="en-US" sz="4450" spc="22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Deployment and r</a:t>
            </a:r>
            <a:r>
              <a:rPr lang="en-US" sz="4450" spc="22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eal-time monitoring.</a:t>
            </a:r>
          </a:p>
          <a:p>
            <a:pPr algn="just" marL="960764" indent="-480382" lvl="1">
              <a:lnSpc>
                <a:spcPts val="5785"/>
              </a:lnSpc>
              <a:buFont typeface="Arial"/>
              <a:buChar char="•"/>
            </a:pPr>
            <a:r>
              <a:rPr lang="en-US" sz="4450" spc="22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Community engagement and awareness programs.</a:t>
            </a:r>
          </a:p>
          <a:p>
            <a:pPr algn="just">
              <a:lnSpc>
                <a:spcPts val="4225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7086597" y="1799270"/>
            <a:ext cx="18146577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362549" y="8630746"/>
            <a:ext cx="231062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MODULE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6407" y="2162495"/>
            <a:ext cx="16242893" cy="491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75"/>
              </a:lnSpc>
            </a:pPr>
            <a:r>
              <a:rPr lang="en-US" b="true" sz="4750" spc="23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Summary:</a:t>
            </a:r>
          </a:p>
          <a:p>
            <a:pPr algn="just">
              <a:lnSpc>
                <a:spcPts val="5525"/>
              </a:lnSpc>
            </a:pPr>
            <a:r>
              <a:rPr lang="en-US" sz="425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p</a:t>
            </a:r>
            <a:r>
              <a:rPr lang="en-US" sz="425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</a:t>
            </a:r>
            <a:r>
              <a:rPr lang="en-US" sz="425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ject successfully</a:t>
            </a:r>
            <a:r>
              <a:rPr lang="en-US" sz="425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monitors and analyzes air quality.</a:t>
            </a:r>
          </a:p>
          <a:p>
            <a:pPr algn="just">
              <a:lnSpc>
                <a:spcPts val="5525"/>
              </a:lnSpc>
            </a:pPr>
            <a:r>
              <a:rPr lang="en-US" sz="425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Aligns with key SDGs, contributing to health</a:t>
            </a:r>
            <a:r>
              <a:rPr lang="en-US" sz="425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and sust</a:t>
            </a:r>
            <a:r>
              <a:rPr lang="en-US" sz="425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ainability.</a:t>
            </a:r>
          </a:p>
          <a:p>
            <a:pPr algn="just">
              <a:lnSpc>
                <a:spcPts val="6175"/>
              </a:lnSpc>
            </a:pPr>
            <a:r>
              <a:rPr lang="en-US" b="true" sz="4750" spc="23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Call to Action:</a:t>
            </a:r>
          </a:p>
          <a:p>
            <a:pPr algn="just">
              <a:lnSpc>
                <a:spcPts val="5525"/>
              </a:lnSpc>
            </a:pPr>
            <a:r>
              <a:rPr lang="en-US" sz="425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Support and collaborate on expanding the monitoring network.</a:t>
            </a:r>
          </a:p>
          <a:p>
            <a:pPr algn="just">
              <a:lnSpc>
                <a:spcPts val="5525"/>
              </a:lnSpc>
            </a:pPr>
            <a:r>
              <a:rPr lang="en-US" sz="425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Leverage insights for policy-making and urban planning.</a:t>
            </a:r>
          </a:p>
          <a:p>
            <a:pPr algn="just">
              <a:lnSpc>
                <a:spcPts val="461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634646"/>
            <a:ext cx="13208550" cy="691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65"/>
              </a:lnSpc>
            </a:pPr>
          </a:p>
          <a:p>
            <a:pPr algn="l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Join us in transforming how we understand and address environmental pollution through innovative data analysis and emerging technologies.</a:t>
            </a:r>
          </a:p>
          <a:p>
            <a:pPr algn="l">
              <a:lnSpc>
                <a:spcPts val="786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362549" y="8630746"/>
            <a:ext cx="231062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MODULE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362549" y="8630746"/>
            <a:ext cx="231062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MODULE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AIR QUALITY MONITORING SYSTEM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6407" y="8479155"/>
            <a:ext cx="7862435" cy="86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CHERYL RACHAEL MAKOKHA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08</a:t>
            </a: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September, 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3111146"/>
            <a:ext cx="9509685" cy="196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Addressing Sustainable Development Goals (SDGs)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744448" y="8630746"/>
            <a:ext cx="1928723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MODULE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TABLE OF CONTENTS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122290"/>
            <a:ext cx="7877184" cy="6524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Project Overview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SDG Alignment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Problem Definition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Database Design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Database Schema Diagram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Data Analysis Insights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Excel Dashboard Demonstration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Project Delivery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Conclusion</a:t>
            </a:r>
          </a:p>
          <a:p>
            <a:pPr algn="l">
              <a:lnSpc>
                <a:spcPts val="523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07652" y="8630746"/>
            <a:ext cx="2065518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MODULE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607652" y="8630746"/>
            <a:ext cx="2065518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MODULE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6407" y="2152970"/>
            <a:ext cx="16242893" cy="676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Objective: </a:t>
            </a:r>
          </a:p>
          <a:p>
            <a:pPr algn="l" marL="1047200" indent="-523600" lvl="1">
              <a:lnSpc>
                <a:spcPts val="6305"/>
              </a:lnSpc>
              <a:buFont typeface="Arial"/>
              <a:buChar char="•"/>
            </a:pPr>
            <a:r>
              <a:rPr lang="en-US" sz="4850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monitor and analyze air quality data to address pollution levels.</a:t>
            </a:r>
          </a:p>
          <a:p>
            <a:pPr algn="ctr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Key Features:</a:t>
            </a:r>
          </a:p>
          <a:p>
            <a:pPr algn="l" marL="1047116" indent="-523558" lvl="1">
              <a:lnSpc>
                <a:spcPts val="6305"/>
              </a:lnSpc>
              <a:buFont typeface="Arial"/>
              <a:buChar char="•"/>
            </a:pPr>
            <a:r>
              <a:rPr lang="en-US" sz="4850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Real-time data collection</a:t>
            </a:r>
          </a:p>
          <a:p>
            <a:pPr algn="l" marL="1047116" indent="-523558" lvl="1">
              <a:lnSpc>
                <a:spcPts val="6305"/>
              </a:lnSpc>
              <a:buFont typeface="Arial"/>
              <a:buChar char="•"/>
            </a:pPr>
            <a:r>
              <a:rPr lang="en-US" sz="4850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 analysis and visualization</a:t>
            </a:r>
          </a:p>
          <a:p>
            <a:pPr algn="l" marL="1047116" indent="-523558" lvl="1">
              <a:lnSpc>
                <a:spcPts val="6305"/>
              </a:lnSpc>
              <a:buFont typeface="Arial"/>
              <a:buChar char="•"/>
            </a:pPr>
            <a:r>
              <a:rPr lang="en-US" sz="4850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Integration with SDGs</a:t>
            </a:r>
          </a:p>
          <a:p>
            <a:pPr algn="l">
              <a:lnSpc>
                <a:spcPts val="6305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PROJECT OVERVIEW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4607652" y="8630746"/>
            <a:ext cx="2065518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MODULE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SDG ALIGNMENT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407" y="2152970"/>
            <a:ext cx="16242893" cy="676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5"/>
              </a:lnSpc>
            </a:pPr>
            <a:r>
              <a:rPr lang="en-US" b="true" sz="6050" spc="30" u="sng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Relevant SDGs:</a:t>
            </a:r>
          </a:p>
          <a:p>
            <a:pPr algn="l" marL="1047122" indent="-523561" lvl="1">
              <a:lnSpc>
                <a:spcPts val="6305"/>
              </a:lnSpc>
              <a:buAutoNum type="arabicPeriod" startAt="1"/>
            </a:pPr>
            <a:r>
              <a:rPr lang="en-US" sz="4850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SDG 3:</a:t>
            </a:r>
            <a:r>
              <a:rPr lang="en-US" sz="4850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Good Health and Well-being</a:t>
            </a:r>
          </a:p>
          <a:p>
            <a:pPr algn="l" marL="1047122" indent="-523561" lvl="1">
              <a:lnSpc>
                <a:spcPts val="6305"/>
              </a:lnSpc>
              <a:buAutoNum type="arabicPeriod" startAt="1"/>
            </a:pPr>
            <a:r>
              <a:rPr lang="en-US" sz="4850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SDG 11: Sustainable Cities and Communities</a:t>
            </a:r>
          </a:p>
          <a:p>
            <a:pPr algn="l" marL="1047122" indent="-523561" lvl="1">
              <a:lnSpc>
                <a:spcPts val="6305"/>
              </a:lnSpc>
              <a:buAutoNum type="arabicPeriod" startAt="1"/>
            </a:pPr>
            <a:r>
              <a:rPr lang="en-US" sz="4850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SDG 13: Climate Action</a:t>
            </a:r>
          </a:p>
          <a:p>
            <a:pPr algn="ctr">
              <a:lnSpc>
                <a:spcPts val="7865"/>
              </a:lnSpc>
            </a:pPr>
            <a:r>
              <a:rPr lang="en-US" b="true" sz="6050" spc="30" u="sng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Impact:</a:t>
            </a:r>
          </a:p>
          <a:p>
            <a:pPr algn="l">
              <a:lnSpc>
                <a:spcPts val="6305"/>
              </a:lnSpc>
            </a:pPr>
            <a:r>
              <a:rPr lang="en-US" sz="4850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Improving air quality leads to</a:t>
            </a:r>
            <a:r>
              <a:rPr lang="en-US" sz="4850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better h</a:t>
            </a:r>
            <a:r>
              <a:rPr lang="en-US" sz="4850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ealth outcomes, sustainable urban living, and climate mitigation.</a:t>
            </a:r>
          </a:p>
          <a:p>
            <a:pPr algn="l">
              <a:lnSpc>
                <a:spcPts val="630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498216" y="8630746"/>
            <a:ext cx="2174955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MODULE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DEFINITION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360287" y="2208015"/>
            <a:ext cx="7877184" cy="400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9"/>
              </a:lnSpc>
            </a:pP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Significance:</a:t>
            </a:r>
          </a:p>
          <a:p>
            <a:pPr algn="l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Air pollution causes respiratory and cardiovascular diseases.</a:t>
            </a:r>
          </a:p>
          <a:p>
            <a:pPr algn="l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Urban areas are significantly impacted.</a:t>
            </a:r>
          </a:p>
          <a:p>
            <a:pPr algn="l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Need for effective monitoring and intervention strategies.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689" y="3177660"/>
            <a:ext cx="7877184" cy="2144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20"/>
              </a:lnSpc>
              <a:spcBef>
                <a:spcPct val="0"/>
              </a:spcBef>
            </a:pPr>
            <a:r>
              <a:rPr lang="en-US" sz="4086" spc="2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Increasing air pollution levels pose a risk to public health and the environment.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80293" y="8630746"/>
            <a:ext cx="2092877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MODULE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DATABASE DESIGN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360287" y="2198490"/>
            <a:ext cx="7877184" cy="3931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9"/>
              </a:lnSpc>
            </a:pPr>
            <a:r>
              <a:rPr lang="en-US" sz="37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Relationships:</a:t>
            </a:r>
          </a:p>
          <a:p>
            <a:pPr algn="l" marL="777235" indent="-388618" lvl="1">
              <a:lnSpc>
                <a:spcPts val="5399"/>
              </a:lnSpc>
              <a:buFont typeface="Arial"/>
              <a:buChar char="•"/>
            </a:pPr>
            <a:r>
              <a:rPr lang="en-US" sz="35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Each station has multiple measurements.</a:t>
            </a:r>
          </a:p>
          <a:p>
            <a:pPr algn="l" marL="777235" indent="-388618" lvl="1">
              <a:lnSpc>
                <a:spcPts val="5399"/>
              </a:lnSpc>
              <a:buFont typeface="Arial"/>
              <a:buChar char="•"/>
            </a:pPr>
            <a:r>
              <a:rPr lang="en-US" sz="35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</a:t>
            </a:r>
            <a:r>
              <a:rPr lang="en-US" sz="35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ach pollutant is measured at multiple stations.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689" y="2217540"/>
            <a:ext cx="7877184" cy="605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0"/>
              </a:lnSpc>
              <a:spcBef>
                <a:spcPct val="0"/>
              </a:spcBef>
            </a:pPr>
            <a:r>
              <a:rPr lang="en-US" b="true" sz="4585" spc="2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</a:t>
            </a:r>
            <a:r>
              <a:rPr lang="en-US" b="true" sz="4585" spc="2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ntities:</a:t>
            </a:r>
          </a:p>
          <a:p>
            <a:pPr algn="l" marL="795810" indent="-397905" lvl="1">
              <a:lnSpc>
                <a:spcPts val="5160"/>
              </a:lnSpc>
              <a:spcBef>
                <a:spcPct val="0"/>
              </a:spcBef>
              <a:buFont typeface="Arial"/>
              <a:buChar char="•"/>
            </a:pPr>
            <a:r>
              <a:rPr lang="en-US" sz="3686" spc="1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Stations (StationID, Location, etc.)</a:t>
            </a:r>
          </a:p>
          <a:p>
            <a:pPr algn="l" marL="795810" indent="-397905" lvl="1">
              <a:lnSpc>
                <a:spcPts val="5160"/>
              </a:lnSpc>
              <a:spcBef>
                <a:spcPct val="0"/>
              </a:spcBef>
              <a:buFont typeface="Arial"/>
              <a:buChar char="•"/>
            </a:pPr>
            <a:r>
              <a:rPr lang="en-US" sz="3686" spc="1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Pollutants (PollutantID, PollutantName, etc.)</a:t>
            </a:r>
          </a:p>
          <a:p>
            <a:pPr algn="l" marL="795810" indent="-397905" lvl="1">
              <a:lnSpc>
                <a:spcPts val="5160"/>
              </a:lnSpc>
              <a:spcBef>
                <a:spcPct val="0"/>
              </a:spcBef>
              <a:buFont typeface="Arial"/>
              <a:buChar char="•"/>
            </a:pPr>
            <a:r>
              <a:rPr lang="en-US" sz="3686" spc="1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Measurements (MeasurementID, StationID, PollutantID, Value, Timestamp)</a:t>
            </a:r>
          </a:p>
          <a:p>
            <a:pPr algn="l">
              <a:lnSpc>
                <a:spcPts val="57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4362549" y="8630746"/>
            <a:ext cx="231062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MODULE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DATABASE SCHEMA DIAGRAM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16407" y="2312790"/>
            <a:ext cx="5146395" cy="2574926"/>
            <a:chOff x="0" y="0"/>
            <a:chExt cx="6861860" cy="343323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85725"/>
              <a:ext cx="6861860" cy="846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319"/>
                </a:lnSpc>
              </a:pPr>
              <a:r>
                <a:rPr lang="en-US" sz="3799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Stations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09533"/>
              <a:ext cx="6861860" cy="2523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StationID (Primary Key)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Location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Descript</a:t>
              </a:r>
              <a:r>
                <a:rPr lang="en-US" sz="29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ion</a:t>
              </a:r>
            </a:p>
            <a:p>
              <a:pPr algn="l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553742" y="2312790"/>
            <a:ext cx="5146395" cy="2603500"/>
            <a:chOff x="0" y="0"/>
            <a:chExt cx="6861860" cy="347133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85725"/>
              <a:ext cx="6861860" cy="846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320"/>
                </a:lnSpc>
              </a:pPr>
              <a:r>
                <a:rPr lang="en-US" sz="3800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Pollutants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00007"/>
              <a:ext cx="6861860" cy="25713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PollutantID (Primary Key)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PollutantNa</a:t>
              </a:r>
              <a:r>
                <a:rPr lang="en-US" sz="30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me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</a:t>
              </a:r>
              <a:r>
                <a:rPr lang="en-US" sz="30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nit</a:t>
              </a:r>
            </a:p>
            <a:p>
              <a:pPr algn="l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112905" y="2312790"/>
            <a:ext cx="5146395" cy="5803900"/>
            <a:chOff x="0" y="0"/>
            <a:chExt cx="6861860" cy="773853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85725"/>
              <a:ext cx="6861860" cy="846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320"/>
                </a:lnSpc>
              </a:pPr>
              <a:r>
                <a:rPr lang="en-US" sz="3800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Measurements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00007"/>
              <a:ext cx="6861860" cy="68385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MeasurementID (Primary Key)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StationID (Foreign Key to Stations)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PollutantID (Foreign Key to Po</a:t>
              </a:r>
              <a:r>
                <a:rPr lang="en-US" sz="30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llutants)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</a:t>
              </a:r>
              <a:r>
                <a:rPr lang="en-US" sz="30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ate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</a:t>
              </a:r>
              <a:r>
                <a:rPr lang="en-US" sz="30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ime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Value</a:t>
              </a:r>
            </a:p>
            <a:p>
              <a:pPr algn="l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ANALYSIS INSIGHTS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9531053" y="1028700"/>
            <a:ext cx="7965318" cy="5063759"/>
            <a:chOff x="0" y="0"/>
            <a:chExt cx="2422726" cy="15401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22726" cy="1540190"/>
            </a:xfrm>
            <a:custGeom>
              <a:avLst/>
              <a:gdLst/>
              <a:ahLst/>
              <a:cxnLst/>
              <a:rect r="r" b="b" t="t" l="l"/>
              <a:pathLst>
                <a:path h="1540190" w="2422726">
                  <a:moveTo>
                    <a:pt x="0" y="0"/>
                  </a:moveTo>
                  <a:lnTo>
                    <a:pt x="2422726" y="0"/>
                  </a:lnTo>
                  <a:lnTo>
                    <a:pt x="2422726" y="1540190"/>
                  </a:lnTo>
                  <a:lnTo>
                    <a:pt x="0" y="1540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2422726" cy="1568764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922879" y="1402038"/>
            <a:ext cx="7314593" cy="4317083"/>
            <a:chOff x="0" y="0"/>
            <a:chExt cx="9752790" cy="5756111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/>
            <a:srcRect l="0" t="185" r="0" b="185"/>
            <a:stretch>
              <a:fillRect/>
            </a:stretch>
          </p:blipFill>
          <p:spPr>
            <a:xfrm flipH="false" flipV="false">
              <a:off x="0" y="0"/>
              <a:ext cx="9752790" cy="5756111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1028689" y="2236590"/>
            <a:ext cx="7877184" cy="8185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15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Average Pollutant Levels</a:t>
            </a:r>
          </a:p>
          <a:p>
            <a:pPr algn="l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 spc="1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Polluta</a:t>
            </a:r>
            <a:r>
              <a:rPr lang="en-US" b="true" sz="2799" spc="1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nt 1</a:t>
            </a:r>
            <a:r>
              <a:rPr lang="en-US" sz="2799" spc="1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is consistently measured across all three stations and maintains relatively high average values, indicating its significant presence in all locations.</a:t>
            </a:r>
          </a:p>
          <a:p>
            <a:pPr algn="l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 spc="1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Pollutant 2</a:t>
            </a:r>
            <a:r>
              <a:rPr lang="en-US" sz="2799" spc="1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shows the highest average value at Station 1 but is not measured at Station 3.</a:t>
            </a:r>
          </a:p>
          <a:p>
            <a:pPr algn="l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 spc="1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Pollutant 3</a:t>
            </a:r>
            <a:r>
              <a:rPr lang="en-US" sz="2799" spc="1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is measured at Stations 1 and 3 with significant average values, but not at Station 2.</a:t>
            </a:r>
          </a:p>
          <a:p>
            <a:pPr algn="l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 spc="1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Pollutant 4</a:t>
            </a:r>
            <a:r>
              <a:rPr lang="en-US" sz="2799" spc="1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is not measured at Station 1 but shows a significant presence at Stations 2 and 3, with the highest average value at Station 3.</a:t>
            </a:r>
          </a:p>
          <a:p>
            <a:pPr algn="l">
              <a:lnSpc>
                <a:spcPts val="5720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362549" y="8630746"/>
            <a:ext cx="231062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MODULE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DAGPVZwA69Q</dc:identifier>
  <dcterms:modified xsi:type="dcterms:W3CDTF">2011-08-01T06:04:30Z</dcterms:modified>
  <cp:revision>1</cp:revision>
  <dc:title>White Green Simple and Professional Business Pitch Deck Presentation</dc:title>
</cp:coreProperties>
</file>