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1" d="100"/>
          <a:sy n="71" d="100"/>
        </p:scale>
        <p:origin x="4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911DE8-9AC5-4BE0-BD4B-1471C4E8DC1F}"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232212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11DE8-9AC5-4BE0-BD4B-1471C4E8DC1F}"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348274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11DE8-9AC5-4BE0-BD4B-1471C4E8DC1F}"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413347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11DE8-9AC5-4BE0-BD4B-1471C4E8DC1F}"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302694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911DE8-9AC5-4BE0-BD4B-1471C4E8DC1F}"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283711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911DE8-9AC5-4BE0-BD4B-1471C4E8DC1F}"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315978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911DE8-9AC5-4BE0-BD4B-1471C4E8DC1F}" type="datetimeFigureOut">
              <a:rPr lang="en-US" smtClean="0"/>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136276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911DE8-9AC5-4BE0-BD4B-1471C4E8DC1F}" type="datetimeFigureOut">
              <a:rPr lang="en-US" smtClean="0"/>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268029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11DE8-9AC5-4BE0-BD4B-1471C4E8DC1F}" type="datetimeFigureOut">
              <a:rPr lang="en-US" smtClean="0"/>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41618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11DE8-9AC5-4BE0-BD4B-1471C4E8DC1F}"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247393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11DE8-9AC5-4BE0-BD4B-1471C4E8DC1F}"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FF0D2-A3E6-4D30-BD6D-D29725F86D8E}" type="slidenum">
              <a:rPr lang="en-US" smtClean="0"/>
              <a:t>‹#›</a:t>
            </a:fld>
            <a:endParaRPr lang="en-US"/>
          </a:p>
        </p:txBody>
      </p:sp>
    </p:spTree>
    <p:extLst>
      <p:ext uri="{BB962C8B-B14F-4D97-AF65-F5344CB8AC3E}">
        <p14:creationId xmlns:p14="http://schemas.microsoft.com/office/powerpoint/2010/main" val="394230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11DE8-9AC5-4BE0-BD4B-1471C4E8DC1F}" type="datetimeFigureOut">
              <a:rPr lang="en-US" smtClean="0"/>
              <a:t>8/23/2024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FF0D2-A3E6-4D30-BD6D-D29725F86D8E}" type="slidenum">
              <a:rPr lang="en-US" smtClean="0"/>
              <a:t>‹#›</a:t>
            </a:fld>
            <a:endParaRPr lang="en-US"/>
          </a:p>
        </p:txBody>
      </p:sp>
    </p:spTree>
    <p:extLst>
      <p:ext uri="{BB962C8B-B14F-4D97-AF65-F5344CB8AC3E}">
        <p14:creationId xmlns:p14="http://schemas.microsoft.com/office/powerpoint/2010/main" val="306473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277" y="2365047"/>
            <a:ext cx="10885097" cy="2785344"/>
          </a:xfrm>
        </p:spPr>
        <p:txBody>
          <a:bodyPr>
            <a:noAutofit/>
          </a:bodyPr>
          <a:lstStyle/>
          <a:p>
            <a:r>
              <a:rPr lang="en-US" sz="6600" dirty="0" smtClean="0">
                <a:solidFill>
                  <a:srgbClr val="C00000"/>
                </a:solidFill>
                <a:latin typeface=" AT Allowe" pitchFamily="2" charset="0"/>
              </a:rPr>
              <a:t>Improving Student Attendance in Rural Schools</a:t>
            </a:r>
            <a:endParaRPr lang="en-US" sz="6600" dirty="0">
              <a:solidFill>
                <a:srgbClr val="C00000"/>
              </a:solidFill>
              <a:latin typeface=" AT Allowe" pitchFamily="2" charset="0"/>
            </a:endParaRPr>
          </a:p>
        </p:txBody>
      </p:sp>
      <p:sp>
        <p:nvSpPr>
          <p:cNvPr id="3" name="Subtitle 2"/>
          <p:cNvSpPr>
            <a:spLocks noGrp="1"/>
          </p:cNvSpPr>
          <p:nvPr>
            <p:ph type="subTitle" idx="1"/>
          </p:nvPr>
        </p:nvSpPr>
        <p:spPr>
          <a:xfrm>
            <a:off x="1524000" y="5301441"/>
            <a:ext cx="9144000" cy="961336"/>
          </a:xfrm>
        </p:spPr>
        <p:txBody>
          <a:bodyPr>
            <a:normAutofit/>
          </a:bodyPr>
          <a:lstStyle/>
          <a:p>
            <a:r>
              <a:rPr lang="en-US" b="1" dirty="0" smtClean="0">
                <a:solidFill>
                  <a:schemeClr val="accent1">
                    <a:lumMod val="75000"/>
                  </a:schemeClr>
                </a:solidFill>
              </a:rPr>
              <a:t>A Data-Driven Approach to Overcoming Barriers in Transportation, Health, and Economics</a:t>
            </a:r>
            <a:endParaRPr lang="en-US" b="1" dirty="0">
              <a:solidFill>
                <a:schemeClr val="accent1">
                  <a:lumMod val="75000"/>
                </a:schemeClr>
              </a:solidFill>
            </a:endParaRPr>
          </a:p>
        </p:txBody>
      </p:sp>
      <p:cxnSp>
        <p:nvCxnSpPr>
          <p:cNvPr id="5" name="Straight Connector 4"/>
          <p:cNvCxnSpPr/>
          <p:nvPr/>
        </p:nvCxnSpPr>
        <p:spPr>
          <a:xfrm>
            <a:off x="1061048" y="5175281"/>
            <a:ext cx="9911751"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pic>
        <p:nvPicPr>
          <p:cNvPr id="8" name="Picture 7" descr="C:\Users\user\Downloads\pngegg.png"/>
          <p:cNvPicPr/>
          <p:nvPr/>
        </p:nvPicPr>
        <p:blipFill rotWithShape="1">
          <a:blip r:embed="rId2">
            <a:extLst>
              <a:ext uri="{28A0092B-C50C-407E-A947-70E740481C1C}">
                <a14:useLocalDpi xmlns:a14="http://schemas.microsoft.com/office/drawing/2010/main" val="0"/>
              </a:ext>
            </a:extLst>
          </a:blip>
          <a:srcRect l="51626" t="4300" r="37602" b="70551"/>
          <a:stretch/>
        </p:blipFill>
        <p:spPr bwMode="auto">
          <a:xfrm>
            <a:off x="5194497" y="536275"/>
            <a:ext cx="1844658" cy="16921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0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26879"/>
            <a:ext cx="12192000"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6" name="Title 1"/>
          <p:cNvSpPr txBox="1">
            <a:spLocks/>
          </p:cNvSpPr>
          <p:nvPr/>
        </p:nvSpPr>
        <p:spPr>
          <a:xfrm>
            <a:off x="439946" y="1437570"/>
            <a:ext cx="3459701" cy="494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rgbClr val="C00000"/>
                </a:solidFill>
                <a:latin typeface=" AT Allowe" pitchFamily="2" charset="0"/>
              </a:rPr>
              <a:t>Conclusion</a:t>
            </a:r>
            <a:endParaRPr lang="en-US" sz="2800" b="1" dirty="0">
              <a:solidFill>
                <a:srgbClr val="C00000"/>
              </a:solidFill>
              <a:latin typeface=" AT Allowe" pitchFamily="2" charset="0"/>
            </a:endParaRPr>
          </a:p>
        </p:txBody>
      </p:sp>
      <p:pic>
        <p:nvPicPr>
          <p:cNvPr id="4" name="Picture 3"/>
          <p:cNvPicPr>
            <a:picLocks noChangeAspect="1"/>
          </p:cNvPicPr>
          <p:nvPr/>
        </p:nvPicPr>
        <p:blipFill>
          <a:blip r:embed="rId2"/>
          <a:stretch>
            <a:fillRect/>
          </a:stretch>
        </p:blipFill>
        <p:spPr>
          <a:xfrm>
            <a:off x="8818889" y="-3236"/>
            <a:ext cx="3268585" cy="1061071"/>
          </a:xfrm>
          <a:prstGeom prst="rect">
            <a:avLst/>
          </a:prstGeom>
        </p:spPr>
      </p:pic>
      <p:sp>
        <p:nvSpPr>
          <p:cNvPr id="15" name="Subtitle 2"/>
          <p:cNvSpPr>
            <a:spLocks noGrp="1"/>
          </p:cNvSpPr>
          <p:nvPr>
            <p:ph type="subTitle" idx="1"/>
          </p:nvPr>
        </p:nvSpPr>
        <p:spPr>
          <a:xfrm>
            <a:off x="869577" y="2242286"/>
            <a:ext cx="10614211" cy="4033008"/>
          </a:xfrm>
        </p:spPr>
        <p:txBody>
          <a:bodyPr>
            <a:noAutofit/>
          </a:bodyPr>
          <a:lstStyle/>
          <a:p>
            <a:pPr marL="285750" indent="-285750" algn="just">
              <a:buFont typeface="Arial" panose="020B0604020202020204" pitchFamily="34" charset="0"/>
              <a:buChar char="•"/>
            </a:pPr>
            <a:r>
              <a:rPr lang="en-US" sz="3200" dirty="0" smtClean="0">
                <a:solidFill>
                  <a:schemeClr val="tx1">
                    <a:lumMod val="75000"/>
                    <a:lumOff val="25000"/>
                  </a:schemeClr>
                </a:solidFill>
              </a:rPr>
              <a:t>Improving student attendance in rural schools is essential for enhancing education quality and ensuring equal opportunities for all children. By addressing barriers like transportation, health issues, and economic hardships, we can create a more supportive environment for students to thrive. Let’s take action by implementing targeted interventions and collaborating with communities to remove these obstacles, ultimately paving the way for a brighter future for every child.</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391109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7596" y="2700239"/>
            <a:ext cx="10256807" cy="3752320"/>
          </a:xfrm>
        </p:spPr>
        <p:txBody>
          <a:bodyPr>
            <a:normAutofit/>
          </a:bodyPr>
          <a:lstStyle/>
          <a:p>
            <a:pPr algn="just"/>
            <a:r>
              <a:rPr lang="en-US" sz="2800" dirty="0" smtClean="0"/>
              <a:t>This project focuses on addressing low student attendance rates in rural schools, which is a significant barrier to achieving quality education (SDG 4). By analyzing data on transportation, health issues, and economic hardships, </a:t>
            </a:r>
            <a:r>
              <a:rPr lang="en-US" sz="2800" i="1" dirty="0" smtClean="0">
                <a:solidFill>
                  <a:srgbClr val="C00000"/>
                </a:solidFill>
              </a:rPr>
              <a:t>we aim to identify key factors impacting attendance and develop data-driven solutions to improve access to education in rural areas. </a:t>
            </a:r>
            <a:r>
              <a:rPr lang="en-US" sz="2800" dirty="0" smtClean="0"/>
              <a:t>The project includes designing a database, performing data analysis, and creating an interactive Excel dashboard to visualize insights and support decision-making.</a:t>
            </a:r>
            <a:endParaRPr lang="en-US" sz="2800" b="1" dirty="0">
              <a:solidFill>
                <a:schemeClr val="accent1">
                  <a:lumMod val="75000"/>
                </a:schemeClr>
              </a:solidFill>
            </a:endParaRPr>
          </a:p>
        </p:txBody>
      </p:sp>
      <p:cxnSp>
        <p:nvCxnSpPr>
          <p:cNvPr id="5" name="Straight Connector 4"/>
          <p:cNvCxnSpPr/>
          <p:nvPr/>
        </p:nvCxnSpPr>
        <p:spPr>
          <a:xfrm>
            <a:off x="0" y="1476503"/>
            <a:ext cx="12192000"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6" name="Title 1"/>
          <p:cNvSpPr txBox="1">
            <a:spLocks/>
          </p:cNvSpPr>
          <p:nvPr/>
        </p:nvSpPr>
        <p:spPr>
          <a:xfrm>
            <a:off x="439946" y="967373"/>
            <a:ext cx="3769745" cy="1301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smtClean="0">
                <a:solidFill>
                  <a:srgbClr val="C00000"/>
                </a:solidFill>
                <a:latin typeface=" AT Allowe" pitchFamily="2" charset="0"/>
              </a:rPr>
              <a:t>Project Overview</a:t>
            </a:r>
            <a:endParaRPr lang="en-US" sz="3200" b="1" dirty="0">
              <a:solidFill>
                <a:srgbClr val="C00000"/>
              </a:solidFill>
              <a:latin typeface=" AT Allowe" pitchFamily="2" charset="0"/>
            </a:endParaRPr>
          </a:p>
        </p:txBody>
      </p:sp>
      <p:pic>
        <p:nvPicPr>
          <p:cNvPr id="4" name="Picture 3"/>
          <p:cNvPicPr>
            <a:picLocks noChangeAspect="1"/>
          </p:cNvPicPr>
          <p:nvPr/>
        </p:nvPicPr>
        <p:blipFill>
          <a:blip r:embed="rId2"/>
          <a:stretch>
            <a:fillRect/>
          </a:stretch>
        </p:blipFill>
        <p:spPr>
          <a:xfrm>
            <a:off x="8325831" y="167840"/>
            <a:ext cx="3548696" cy="1152002"/>
          </a:xfrm>
          <a:prstGeom prst="rect">
            <a:avLst/>
          </a:prstGeom>
        </p:spPr>
      </p:pic>
    </p:spTree>
    <p:extLst>
      <p:ext uri="{BB962C8B-B14F-4D97-AF65-F5344CB8AC3E}">
        <p14:creationId xmlns:p14="http://schemas.microsoft.com/office/powerpoint/2010/main" val="332677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7596" y="2700239"/>
            <a:ext cx="10256807" cy="3752320"/>
          </a:xfrm>
        </p:spPr>
        <p:txBody>
          <a:bodyPr>
            <a:normAutofit/>
          </a:bodyPr>
          <a:lstStyle/>
          <a:p>
            <a:pPr algn="just"/>
            <a:r>
              <a:rPr lang="en-US" sz="2800" dirty="0" smtClean="0"/>
              <a:t>Low student attendance in rural schools is a significant challenge, often driven by barriers such as inadequate transportation, health issues, and economic hardships. These factors prevent students from consistently attending classes, leading to poor academic performance and limiting their educational opportunities. Addressing these barriers through targeted interventions and data-driven strategies is crucial to improving attendance rates and ensuring that all students have equal access to quality education.</a:t>
            </a:r>
            <a:endParaRPr lang="en-US" sz="2800" b="1" dirty="0">
              <a:solidFill>
                <a:schemeClr val="accent1">
                  <a:lumMod val="75000"/>
                </a:schemeClr>
              </a:solidFill>
            </a:endParaRPr>
          </a:p>
        </p:txBody>
      </p:sp>
      <p:cxnSp>
        <p:nvCxnSpPr>
          <p:cNvPr id="5" name="Straight Connector 4"/>
          <p:cNvCxnSpPr/>
          <p:nvPr/>
        </p:nvCxnSpPr>
        <p:spPr>
          <a:xfrm>
            <a:off x="0" y="1476503"/>
            <a:ext cx="12192000"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6" name="Title 1"/>
          <p:cNvSpPr txBox="1">
            <a:spLocks/>
          </p:cNvSpPr>
          <p:nvPr/>
        </p:nvSpPr>
        <p:spPr>
          <a:xfrm>
            <a:off x="439946" y="967373"/>
            <a:ext cx="3769745" cy="1301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smtClean="0">
                <a:solidFill>
                  <a:srgbClr val="C00000"/>
                </a:solidFill>
                <a:latin typeface=" AT Allowe" pitchFamily="2" charset="0"/>
              </a:rPr>
              <a:t>Problem Definition</a:t>
            </a:r>
            <a:endParaRPr lang="en-US" sz="3200" b="1" dirty="0">
              <a:solidFill>
                <a:srgbClr val="C00000"/>
              </a:solidFill>
              <a:latin typeface=" AT Allowe" pitchFamily="2" charset="0"/>
            </a:endParaRPr>
          </a:p>
        </p:txBody>
      </p:sp>
      <p:pic>
        <p:nvPicPr>
          <p:cNvPr id="4" name="Picture 3"/>
          <p:cNvPicPr>
            <a:picLocks noChangeAspect="1"/>
          </p:cNvPicPr>
          <p:nvPr/>
        </p:nvPicPr>
        <p:blipFill>
          <a:blip r:embed="rId2"/>
          <a:stretch>
            <a:fillRect/>
          </a:stretch>
        </p:blipFill>
        <p:spPr>
          <a:xfrm>
            <a:off x="8325831" y="167840"/>
            <a:ext cx="3548696" cy="1152002"/>
          </a:xfrm>
          <a:prstGeom prst="rect">
            <a:avLst/>
          </a:prstGeom>
        </p:spPr>
      </p:pic>
    </p:spTree>
    <p:extLst>
      <p:ext uri="{BB962C8B-B14F-4D97-AF65-F5344CB8AC3E}">
        <p14:creationId xmlns:p14="http://schemas.microsoft.com/office/powerpoint/2010/main" val="340211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7596" y="2700239"/>
            <a:ext cx="10256807" cy="3752320"/>
          </a:xfrm>
        </p:spPr>
        <p:txBody>
          <a:bodyPr>
            <a:normAutofit/>
          </a:bodyPr>
          <a:lstStyle/>
          <a:p>
            <a:pPr algn="just"/>
            <a:r>
              <a:rPr lang="en-US" sz="2800" dirty="0" smtClean="0"/>
              <a:t>Addressing low student attendance in rural schools is vital for ensuring equal educational opportunities for all students. Consistent attendance is crucial for academic success, social development, and long-term opportunities. By overcoming barriers like transportation, health, and economic challenges, we can improve attendance rates, enhance educational outcomes, and contribute to breaking the cycle of poverty in rural communities. Solving this issue is essential for achieving </a:t>
            </a:r>
            <a:r>
              <a:rPr lang="en-US" sz="2800" b="1" dirty="0" smtClean="0">
                <a:solidFill>
                  <a:srgbClr val="C00000"/>
                </a:solidFill>
              </a:rPr>
              <a:t>SDG 4</a:t>
            </a:r>
            <a:r>
              <a:rPr lang="en-US" sz="2800" dirty="0" smtClean="0"/>
              <a:t>: Quality Education, which aims to provide inclusive and equitable education for all.</a:t>
            </a:r>
            <a:endParaRPr lang="en-US" sz="2800" b="1" dirty="0">
              <a:solidFill>
                <a:schemeClr val="accent1">
                  <a:lumMod val="75000"/>
                </a:schemeClr>
              </a:solidFill>
            </a:endParaRPr>
          </a:p>
        </p:txBody>
      </p:sp>
      <p:cxnSp>
        <p:nvCxnSpPr>
          <p:cNvPr id="5" name="Straight Connector 4"/>
          <p:cNvCxnSpPr/>
          <p:nvPr/>
        </p:nvCxnSpPr>
        <p:spPr>
          <a:xfrm>
            <a:off x="0" y="1476503"/>
            <a:ext cx="12192000"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6" name="Title 1"/>
          <p:cNvSpPr txBox="1">
            <a:spLocks/>
          </p:cNvSpPr>
          <p:nvPr/>
        </p:nvSpPr>
        <p:spPr>
          <a:xfrm>
            <a:off x="439946" y="967373"/>
            <a:ext cx="3769745" cy="1301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smtClean="0">
                <a:solidFill>
                  <a:srgbClr val="C00000"/>
                </a:solidFill>
                <a:latin typeface=" AT Allowe" pitchFamily="2" charset="0"/>
              </a:rPr>
              <a:t>Importance</a:t>
            </a:r>
            <a:endParaRPr lang="en-US" sz="3200" b="1" dirty="0">
              <a:solidFill>
                <a:srgbClr val="C00000"/>
              </a:solidFill>
              <a:latin typeface=" AT Allowe" pitchFamily="2" charset="0"/>
            </a:endParaRPr>
          </a:p>
        </p:txBody>
      </p:sp>
      <p:pic>
        <p:nvPicPr>
          <p:cNvPr id="4" name="Picture 3"/>
          <p:cNvPicPr>
            <a:picLocks noChangeAspect="1"/>
          </p:cNvPicPr>
          <p:nvPr/>
        </p:nvPicPr>
        <p:blipFill>
          <a:blip r:embed="rId2"/>
          <a:stretch>
            <a:fillRect/>
          </a:stretch>
        </p:blipFill>
        <p:spPr>
          <a:xfrm>
            <a:off x="8325831" y="167840"/>
            <a:ext cx="3548696" cy="1152002"/>
          </a:xfrm>
          <a:prstGeom prst="rect">
            <a:avLst/>
          </a:prstGeom>
        </p:spPr>
      </p:pic>
    </p:spTree>
    <p:extLst>
      <p:ext uri="{BB962C8B-B14F-4D97-AF65-F5344CB8AC3E}">
        <p14:creationId xmlns:p14="http://schemas.microsoft.com/office/powerpoint/2010/main" val="369106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476503"/>
            <a:ext cx="12192000"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6" name="Title 1"/>
          <p:cNvSpPr txBox="1">
            <a:spLocks/>
          </p:cNvSpPr>
          <p:nvPr/>
        </p:nvSpPr>
        <p:spPr>
          <a:xfrm>
            <a:off x="439946" y="825816"/>
            <a:ext cx="4597880" cy="1301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smtClean="0">
                <a:solidFill>
                  <a:srgbClr val="C00000"/>
                </a:solidFill>
                <a:latin typeface=" AT Allowe" pitchFamily="2" charset="0"/>
              </a:rPr>
              <a:t>Database Design - ERD</a:t>
            </a:r>
            <a:endParaRPr lang="en-US" sz="3200" b="1" dirty="0">
              <a:solidFill>
                <a:srgbClr val="C00000"/>
              </a:solidFill>
              <a:latin typeface=" AT Allowe" pitchFamily="2" charset="0"/>
            </a:endParaRPr>
          </a:p>
        </p:txBody>
      </p:sp>
      <p:pic>
        <p:nvPicPr>
          <p:cNvPr id="4" name="Picture 3"/>
          <p:cNvPicPr>
            <a:picLocks noChangeAspect="1"/>
          </p:cNvPicPr>
          <p:nvPr/>
        </p:nvPicPr>
        <p:blipFill>
          <a:blip r:embed="rId2"/>
          <a:stretch>
            <a:fillRect/>
          </a:stretch>
        </p:blipFill>
        <p:spPr>
          <a:xfrm>
            <a:off x="8370655" y="152175"/>
            <a:ext cx="3548696" cy="1152002"/>
          </a:xfrm>
          <a:prstGeom prst="rect">
            <a:avLst/>
          </a:prstGeom>
        </p:spPr>
      </p:pic>
      <p:pic>
        <p:nvPicPr>
          <p:cNvPr id="8" name="Picture 7" descr="C:\Users\user\OneDrive\Desktop\PLP_files\db_files\SDG_ERD2.png"/>
          <p:cNvPicPr/>
          <p:nvPr/>
        </p:nvPicPr>
        <p:blipFill>
          <a:blip r:embed="rId3">
            <a:extLst>
              <a:ext uri="{28A0092B-C50C-407E-A947-70E740481C1C}">
                <a14:useLocalDpi xmlns:a14="http://schemas.microsoft.com/office/drawing/2010/main" val="0"/>
              </a:ext>
            </a:extLst>
          </a:blip>
          <a:srcRect/>
          <a:stretch>
            <a:fillRect/>
          </a:stretch>
        </p:blipFill>
        <p:spPr bwMode="auto">
          <a:xfrm>
            <a:off x="1302589" y="2283851"/>
            <a:ext cx="9816860" cy="4332609"/>
          </a:xfrm>
          <a:prstGeom prst="rect">
            <a:avLst/>
          </a:prstGeom>
          <a:noFill/>
          <a:ln>
            <a:noFill/>
          </a:ln>
        </p:spPr>
      </p:pic>
    </p:spTree>
    <p:extLst>
      <p:ext uri="{BB962C8B-B14F-4D97-AF65-F5344CB8AC3E}">
        <p14:creationId xmlns:p14="http://schemas.microsoft.com/office/powerpoint/2010/main" val="271511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74479"/>
            <a:ext cx="12192000"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6" name="Title 1"/>
          <p:cNvSpPr txBox="1">
            <a:spLocks/>
          </p:cNvSpPr>
          <p:nvPr/>
        </p:nvSpPr>
        <p:spPr>
          <a:xfrm>
            <a:off x="439946" y="1040534"/>
            <a:ext cx="3036499" cy="494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rgbClr val="C00000"/>
                </a:solidFill>
                <a:latin typeface=" AT Allowe" pitchFamily="2" charset="0"/>
              </a:rPr>
              <a:t>Data Analysis</a:t>
            </a:r>
            <a:endParaRPr lang="en-US" sz="2800" b="1" dirty="0">
              <a:solidFill>
                <a:srgbClr val="C00000"/>
              </a:solidFill>
              <a:latin typeface=" AT Allowe" pitchFamily="2" charset="0"/>
            </a:endParaRPr>
          </a:p>
        </p:txBody>
      </p:sp>
      <p:pic>
        <p:nvPicPr>
          <p:cNvPr id="4" name="Picture 3"/>
          <p:cNvPicPr>
            <a:picLocks noChangeAspect="1"/>
          </p:cNvPicPr>
          <p:nvPr/>
        </p:nvPicPr>
        <p:blipFill>
          <a:blip r:embed="rId2"/>
          <a:stretch>
            <a:fillRect/>
          </a:stretch>
        </p:blipFill>
        <p:spPr>
          <a:xfrm>
            <a:off x="8818890" y="-3236"/>
            <a:ext cx="2808334" cy="911661"/>
          </a:xfrm>
          <a:prstGeom prst="rect">
            <a:avLst/>
          </a:prstGeom>
        </p:spPr>
      </p:pic>
      <p:sp>
        <p:nvSpPr>
          <p:cNvPr id="15" name="Subtitle 2"/>
          <p:cNvSpPr>
            <a:spLocks noGrp="1"/>
          </p:cNvSpPr>
          <p:nvPr>
            <p:ph type="subTitle" idx="1"/>
          </p:nvPr>
        </p:nvSpPr>
        <p:spPr>
          <a:xfrm>
            <a:off x="439946" y="1600613"/>
            <a:ext cx="11484380" cy="4871905"/>
          </a:xfrm>
        </p:spPr>
        <p:txBody>
          <a:bodyPr>
            <a:noAutofit/>
          </a:bodyPr>
          <a:lstStyle/>
          <a:p>
            <a:pPr marL="285750" indent="-285750" algn="l">
              <a:buFont typeface="Arial" panose="020B0604020202020204" pitchFamily="34" charset="0"/>
              <a:buChar char="•"/>
            </a:pPr>
            <a:r>
              <a:rPr lang="en-US" sz="3600" b="1" dirty="0" smtClean="0">
                <a:solidFill>
                  <a:srgbClr val="FF0000"/>
                </a:solidFill>
              </a:rPr>
              <a:t>Barriers Impacting Attendance: </a:t>
            </a:r>
            <a:r>
              <a:rPr lang="en-US" sz="3600" dirty="0" smtClean="0"/>
              <a:t>Jane Smith's multiple barriers, particularly economic hardship and health issues, appear to correlate with her absenteeism. Addressing these barriers could improve attendance.</a:t>
            </a:r>
          </a:p>
          <a:p>
            <a:pPr marL="285750" indent="-285750" algn="l">
              <a:buFont typeface="Arial" panose="020B0604020202020204" pitchFamily="34" charset="0"/>
              <a:buChar char="•"/>
            </a:pPr>
            <a:endParaRPr lang="en-US" sz="3600" dirty="0" smtClean="0"/>
          </a:p>
          <a:p>
            <a:pPr marL="285750" indent="-285750" algn="l">
              <a:buFont typeface="Arial" panose="020B0604020202020204" pitchFamily="34" charset="0"/>
              <a:buChar char="•"/>
            </a:pPr>
            <a:r>
              <a:rPr lang="en-US" sz="3600" b="1" dirty="0" smtClean="0">
                <a:solidFill>
                  <a:srgbClr val="FF0000"/>
                </a:solidFill>
              </a:rPr>
              <a:t>School Type Influence: </a:t>
            </a:r>
            <a:r>
              <a:rPr lang="en-US" sz="3600" dirty="0" smtClean="0"/>
              <a:t>Public schools in this data set show better attendance rates than private schools, suggesting a potential trend that could be explored further with more data.</a:t>
            </a:r>
            <a:endParaRPr lang="en-US" sz="3600" dirty="0">
              <a:solidFill>
                <a:schemeClr val="accent1">
                  <a:lumMod val="75000"/>
                </a:schemeClr>
              </a:solidFill>
            </a:endParaRPr>
          </a:p>
        </p:txBody>
      </p:sp>
    </p:spTree>
    <p:extLst>
      <p:ext uri="{BB962C8B-B14F-4D97-AF65-F5344CB8AC3E}">
        <p14:creationId xmlns:p14="http://schemas.microsoft.com/office/powerpoint/2010/main" val="316886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26879"/>
            <a:ext cx="12192000"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6" name="Title 1"/>
          <p:cNvSpPr txBox="1">
            <a:spLocks/>
          </p:cNvSpPr>
          <p:nvPr/>
        </p:nvSpPr>
        <p:spPr>
          <a:xfrm>
            <a:off x="439946" y="1313957"/>
            <a:ext cx="7691042" cy="494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rgbClr val="C00000"/>
                </a:solidFill>
                <a:latin typeface=" AT Allowe" pitchFamily="2" charset="0"/>
              </a:rPr>
              <a:t>Impact on Attendance and Education Quality</a:t>
            </a:r>
            <a:endParaRPr lang="en-US" sz="2800" b="1" dirty="0">
              <a:solidFill>
                <a:srgbClr val="C00000"/>
              </a:solidFill>
              <a:latin typeface=" AT Allowe" pitchFamily="2" charset="0"/>
            </a:endParaRPr>
          </a:p>
        </p:txBody>
      </p:sp>
      <p:pic>
        <p:nvPicPr>
          <p:cNvPr id="4" name="Picture 3"/>
          <p:cNvPicPr>
            <a:picLocks noChangeAspect="1"/>
          </p:cNvPicPr>
          <p:nvPr/>
        </p:nvPicPr>
        <p:blipFill>
          <a:blip r:embed="rId2"/>
          <a:stretch>
            <a:fillRect/>
          </a:stretch>
        </p:blipFill>
        <p:spPr>
          <a:xfrm>
            <a:off x="8818889" y="-3236"/>
            <a:ext cx="3268585" cy="1061071"/>
          </a:xfrm>
          <a:prstGeom prst="rect">
            <a:avLst/>
          </a:prstGeom>
        </p:spPr>
      </p:pic>
      <p:sp>
        <p:nvSpPr>
          <p:cNvPr id="15" name="Subtitle 2"/>
          <p:cNvSpPr>
            <a:spLocks noGrp="1"/>
          </p:cNvSpPr>
          <p:nvPr>
            <p:ph type="subTitle" idx="1"/>
          </p:nvPr>
        </p:nvSpPr>
        <p:spPr>
          <a:xfrm>
            <a:off x="896471" y="2147460"/>
            <a:ext cx="10892117" cy="4029223"/>
          </a:xfrm>
        </p:spPr>
        <p:txBody>
          <a:bodyPr>
            <a:noAutofit/>
          </a:bodyPr>
          <a:lstStyle/>
          <a:p>
            <a:pPr marL="285750" indent="-285750" algn="l">
              <a:buFont typeface="Arial" panose="020B0604020202020204" pitchFamily="34" charset="0"/>
              <a:buChar char="•"/>
            </a:pPr>
            <a:r>
              <a:rPr lang="en-US" sz="3600" dirty="0" smtClean="0">
                <a:solidFill>
                  <a:srgbClr val="FF0000"/>
                </a:solidFill>
              </a:rPr>
              <a:t>Improved Attendance Rates: </a:t>
            </a:r>
            <a:r>
              <a:rPr lang="en-US" sz="3600" dirty="0" smtClean="0">
                <a:solidFill>
                  <a:schemeClr val="tx1">
                    <a:lumMod val="65000"/>
                    <a:lumOff val="35000"/>
                  </a:schemeClr>
                </a:solidFill>
              </a:rPr>
              <a:t>Addressing barriers like transportation, economic hardship, and health issues will reduce absenteeism.</a:t>
            </a:r>
          </a:p>
          <a:p>
            <a:pPr marL="285750" indent="-285750" algn="l">
              <a:buFont typeface="Arial" panose="020B0604020202020204" pitchFamily="34" charset="0"/>
              <a:buChar char="•"/>
            </a:pPr>
            <a:r>
              <a:rPr lang="en-US" sz="3600" dirty="0" smtClean="0">
                <a:solidFill>
                  <a:srgbClr val="FF0000"/>
                </a:solidFill>
              </a:rPr>
              <a:t>Enhanced Learning: </a:t>
            </a:r>
            <a:r>
              <a:rPr lang="en-US" sz="3600" dirty="0" smtClean="0">
                <a:solidFill>
                  <a:schemeClr val="tx1">
                    <a:lumMod val="65000"/>
                    <a:lumOff val="35000"/>
                  </a:schemeClr>
                </a:solidFill>
              </a:rPr>
              <a:t>Consistent attendance leads to better academic performance and retention.</a:t>
            </a:r>
          </a:p>
          <a:p>
            <a:pPr marL="285750" indent="-285750" algn="l">
              <a:buFont typeface="Arial" panose="020B0604020202020204" pitchFamily="34" charset="0"/>
              <a:buChar char="•"/>
            </a:pPr>
            <a:r>
              <a:rPr lang="en-US" sz="3600" dirty="0" smtClean="0">
                <a:solidFill>
                  <a:srgbClr val="FF0000"/>
                </a:solidFill>
              </a:rPr>
              <a:t>Long-Term Benefits: </a:t>
            </a:r>
            <a:r>
              <a:rPr lang="en-US" sz="3600" dirty="0" smtClean="0">
                <a:solidFill>
                  <a:schemeClr val="tx1">
                    <a:lumMod val="65000"/>
                    <a:lumOff val="35000"/>
                  </a:schemeClr>
                </a:solidFill>
              </a:rPr>
              <a:t>Higher graduation rates and overall community development, aligning with SDG 4.</a:t>
            </a:r>
            <a:endParaRPr lang="en-US" sz="3600" dirty="0">
              <a:solidFill>
                <a:schemeClr val="tx1">
                  <a:lumMod val="65000"/>
                  <a:lumOff val="35000"/>
                </a:schemeClr>
              </a:solidFill>
            </a:endParaRPr>
          </a:p>
        </p:txBody>
      </p:sp>
    </p:spTree>
    <p:extLst>
      <p:ext uri="{BB962C8B-B14F-4D97-AF65-F5344CB8AC3E}">
        <p14:creationId xmlns:p14="http://schemas.microsoft.com/office/powerpoint/2010/main" val="117427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26879"/>
            <a:ext cx="12192000"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6" name="Title 1"/>
          <p:cNvSpPr txBox="1">
            <a:spLocks/>
          </p:cNvSpPr>
          <p:nvPr/>
        </p:nvSpPr>
        <p:spPr>
          <a:xfrm>
            <a:off x="439946" y="1313957"/>
            <a:ext cx="4687866" cy="494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rgbClr val="C00000"/>
                </a:solidFill>
                <a:latin typeface=" AT Allowe" pitchFamily="2" charset="0"/>
              </a:rPr>
              <a:t>Challenges and Solutions</a:t>
            </a:r>
            <a:endParaRPr lang="en-US" sz="2800" b="1" dirty="0">
              <a:solidFill>
                <a:srgbClr val="C00000"/>
              </a:solidFill>
              <a:latin typeface=" AT Allowe" pitchFamily="2" charset="0"/>
            </a:endParaRPr>
          </a:p>
        </p:txBody>
      </p:sp>
      <p:pic>
        <p:nvPicPr>
          <p:cNvPr id="4" name="Picture 3"/>
          <p:cNvPicPr>
            <a:picLocks noChangeAspect="1"/>
          </p:cNvPicPr>
          <p:nvPr/>
        </p:nvPicPr>
        <p:blipFill>
          <a:blip r:embed="rId2"/>
          <a:stretch>
            <a:fillRect/>
          </a:stretch>
        </p:blipFill>
        <p:spPr>
          <a:xfrm>
            <a:off x="8818889" y="-3236"/>
            <a:ext cx="3268585" cy="1061071"/>
          </a:xfrm>
          <a:prstGeom prst="rect">
            <a:avLst/>
          </a:prstGeom>
        </p:spPr>
      </p:pic>
      <p:sp>
        <p:nvSpPr>
          <p:cNvPr id="15" name="Subtitle 2"/>
          <p:cNvSpPr>
            <a:spLocks noGrp="1"/>
          </p:cNvSpPr>
          <p:nvPr>
            <p:ph type="subTitle" idx="1"/>
          </p:nvPr>
        </p:nvSpPr>
        <p:spPr>
          <a:xfrm>
            <a:off x="869577" y="2242286"/>
            <a:ext cx="10614211" cy="3961290"/>
          </a:xfrm>
        </p:spPr>
        <p:txBody>
          <a:bodyPr>
            <a:noAutofit/>
          </a:bodyPr>
          <a:lstStyle/>
          <a:p>
            <a:pPr marL="285750" indent="-285750" algn="l">
              <a:buFont typeface="Arial" panose="020B0604020202020204" pitchFamily="34" charset="0"/>
              <a:buChar char="•"/>
            </a:pPr>
            <a:r>
              <a:rPr lang="en-US" sz="2800" b="1" dirty="0" smtClean="0">
                <a:solidFill>
                  <a:srgbClr val="FF0000"/>
                </a:solidFill>
              </a:rPr>
              <a:t>Data Collection: </a:t>
            </a:r>
            <a:r>
              <a:rPr lang="en-US" sz="2800" dirty="0" smtClean="0">
                <a:solidFill>
                  <a:schemeClr val="tx1">
                    <a:lumMod val="75000"/>
                    <a:lumOff val="25000"/>
                  </a:schemeClr>
                </a:solidFill>
              </a:rPr>
              <a:t>Difficulty in obtaining accurate data from rural areas was overcome by collaborating with local schools and community leaders.</a:t>
            </a:r>
          </a:p>
          <a:p>
            <a:pPr marL="285750" indent="-285750" algn="l">
              <a:buFont typeface="Arial" panose="020B0604020202020204" pitchFamily="34" charset="0"/>
              <a:buChar char="•"/>
            </a:pPr>
            <a:r>
              <a:rPr lang="en-US" sz="2800" b="1" dirty="0" smtClean="0">
                <a:solidFill>
                  <a:srgbClr val="FF0000"/>
                </a:solidFill>
              </a:rPr>
              <a:t>Complex Data Relationships: </a:t>
            </a:r>
            <a:r>
              <a:rPr lang="en-US" sz="2800" dirty="0" smtClean="0">
                <a:solidFill>
                  <a:schemeClr val="tx1">
                    <a:lumMod val="75000"/>
                    <a:lumOff val="25000"/>
                  </a:schemeClr>
                </a:solidFill>
              </a:rPr>
              <a:t>Managing many-to-many relationships in the database was challenging but resolved by designing a robust ERD and using SQL joins effectively.</a:t>
            </a:r>
          </a:p>
          <a:p>
            <a:pPr marL="285750" indent="-285750" algn="l">
              <a:buFont typeface="Arial" panose="020B0604020202020204" pitchFamily="34" charset="0"/>
              <a:buChar char="•"/>
            </a:pPr>
            <a:r>
              <a:rPr lang="en-US" sz="2800" b="1" dirty="0" smtClean="0">
                <a:solidFill>
                  <a:srgbClr val="FF0000"/>
                </a:solidFill>
              </a:rPr>
              <a:t>Integration with Excel: </a:t>
            </a:r>
            <a:r>
              <a:rPr lang="en-US" sz="2800" dirty="0" smtClean="0">
                <a:solidFill>
                  <a:schemeClr val="tx1">
                    <a:lumMod val="75000"/>
                    <a:lumOff val="25000"/>
                  </a:schemeClr>
                </a:solidFill>
              </a:rPr>
              <a:t>Importing large datasets into Excel caused performance issues, which were mitigated by optimizing the data import process and using pivot tables efficiently.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54522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126879"/>
            <a:ext cx="12192000" cy="0"/>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6" name="Title 1"/>
          <p:cNvSpPr txBox="1">
            <a:spLocks/>
          </p:cNvSpPr>
          <p:nvPr/>
        </p:nvSpPr>
        <p:spPr>
          <a:xfrm>
            <a:off x="439946" y="1437570"/>
            <a:ext cx="3459701" cy="494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rgbClr val="C00000"/>
                </a:solidFill>
                <a:latin typeface=" AT Allowe" pitchFamily="2" charset="0"/>
              </a:rPr>
              <a:t>Project Summary</a:t>
            </a:r>
            <a:endParaRPr lang="en-US" sz="2800" b="1" dirty="0">
              <a:solidFill>
                <a:srgbClr val="C00000"/>
              </a:solidFill>
              <a:latin typeface=" AT Allowe" pitchFamily="2" charset="0"/>
            </a:endParaRPr>
          </a:p>
        </p:txBody>
      </p:sp>
      <p:pic>
        <p:nvPicPr>
          <p:cNvPr id="4" name="Picture 3"/>
          <p:cNvPicPr>
            <a:picLocks noChangeAspect="1"/>
          </p:cNvPicPr>
          <p:nvPr/>
        </p:nvPicPr>
        <p:blipFill>
          <a:blip r:embed="rId2"/>
          <a:stretch>
            <a:fillRect/>
          </a:stretch>
        </p:blipFill>
        <p:spPr>
          <a:xfrm>
            <a:off x="8818889" y="-3236"/>
            <a:ext cx="3268585" cy="1061071"/>
          </a:xfrm>
          <a:prstGeom prst="rect">
            <a:avLst/>
          </a:prstGeom>
        </p:spPr>
      </p:pic>
      <p:sp>
        <p:nvSpPr>
          <p:cNvPr id="15" name="Subtitle 2"/>
          <p:cNvSpPr>
            <a:spLocks noGrp="1"/>
          </p:cNvSpPr>
          <p:nvPr>
            <p:ph type="subTitle" idx="1"/>
          </p:nvPr>
        </p:nvSpPr>
        <p:spPr>
          <a:xfrm>
            <a:off x="869577" y="2242286"/>
            <a:ext cx="10614211" cy="4033008"/>
          </a:xfrm>
        </p:spPr>
        <p:txBody>
          <a:bodyPr>
            <a:noAutofit/>
          </a:bodyPr>
          <a:lstStyle/>
          <a:p>
            <a:pPr marL="285750" indent="-285750" algn="just">
              <a:buFont typeface="Arial" panose="020B0604020202020204" pitchFamily="34" charset="0"/>
              <a:buChar char="•"/>
            </a:pPr>
            <a:r>
              <a:rPr lang="en-US" sz="3200" dirty="0" smtClean="0">
                <a:solidFill>
                  <a:schemeClr val="tx1">
                    <a:lumMod val="75000"/>
                    <a:lumOff val="25000"/>
                  </a:schemeClr>
                </a:solidFill>
              </a:rPr>
              <a:t>This project addressed low student attendance rates in rural schools by identifying barriers such as transportation, health issues, and economic hardships. Through data analysis, it was found that students facing multiple barriers had higher absenteeism. A comprehensive database was designed, and an Excel dashboard was created to visualize the insights. The findings highlighted the critical need for targeted interventions to remove these barriers and improve overall attendance and educational outcomes.</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2831294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626</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 AT Allowe</vt:lpstr>
      <vt:lpstr>Arial</vt:lpstr>
      <vt:lpstr>Calibri</vt:lpstr>
      <vt:lpstr>Calibri Light</vt:lpstr>
      <vt:lpstr>Office Theme</vt:lpstr>
      <vt:lpstr>Improving Student Attendance in Rural Schools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Student Attendance in Rural Schools</dc:title>
  <dc:creator>user</dc:creator>
  <cp:lastModifiedBy>user</cp:lastModifiedBy>
  <cp:revision>19</cp:revision>
  <dcterms:created xsi:type="dcterms:W3CDTF">2024-08-23T06:50:39Z</dcterms:created>
  <dcterms:modified xsi:type="dcterms:W3CDTF">2024-08-23T20:49:25Z</dcterms:modified>
</cp:coreProperties>
</file>