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3\Desktop\CAT\PLP\Predicted%20GPV%20for%202017%20-2024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3\Desktop\CAT\PLP\Predicted%20GPV%20for%202017%20-2024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3\Desktop\CAT\PLP\Predicted%20GPV%20for%202017%20-2024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[Predicted GPV for 2017 -2024 .xlsx]DASHBOARD!PivotTable4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Bar</a:t>
            </a:r>
            <a:r>
              <a:rPr lang="en-US" b="1" baseline="0"/>
              <a:t> chart shows total yield per each crop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DASHBOARD!$B$11</c:f>
              <c:strCache>
                <c:ptCount val="1"/>
                <c:pt idx="0">
                  <c:v>Sum of Banana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DASHBOARD!$B$12</c:f>
              <c:numCache>
                <c:formatCode>General</c:formatCode>
                <c:ptCount val="1"/>
                <c:pt idx="0">
                  <c:v>780420.97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4-483B-BC4E-2B1129E8BC3F}"/>
            </c:ext>
          </c:extLst>
        </c:ser>
        <c:ser>
          <c:idx val="1"/>
          <c:order val="1"/>
          <c:tx>
            <c:strRef>
              <c:f>DASHBOARD!$C$11</c:f>
              <c:strCache>
                <c:ptCount val="1"/>
                <c:pt idx="0">
                  <c:v>Sum of Beans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DASHBOARD!$C$12</c:f>
              <c:numCache>
                <c:formatCode>General</c:formatCode>
                <c:ptCount val="1"/>
                <c:pt idx="0">
                  <c:v>105724.63099999999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4-483B-BC4E-2B1129E8BC3F}"/>
            </c:ext>
          </c:extLst>
        </c:ser>
        <c:ser>
          <c:idx val="2"/>
          <c:order val="2"/>
          <c:tx>
            <c:strRef>
              <c:f>DASHBOARD!$D$11</c:f>
              <c:strCache>
                <c:ptCount val="1"/>
                <c:pt idx="0">
                  <c:v>Sum of Cassava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DASHBOARD!$D$12</c:f>
              <c:numCache>
                <c:formatCode>General</c:formatCode>
                <c:ptCount val="1"/>
                <c:pt idx="0">
                  <c:v>1053886.3700000001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4-483B-BC4E-2B1129E8BC3F}"/>
            </c:ext>
          </c:extLst>
        </c:ser>
        <c:ser>
          <c:idx val="3"/>
          <c:order val="3"/>
          <c:tx>
            <c:strRef>
              <c:f>DASHBOARD!$E$11</c:f>
              <c:strCache>
                <c:ptCount val="1"/>
                <c:pt idx="0">
                  <c:v>Sum of Maize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DASHBOARD!$E$12</c:f>
              <c:numCache>
                <c:formatCode>General</c:formatCode>
                <c:ptCount val="1"/>
                <c:pt idx="0">
                  <c:v>167055.11899999998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A4-483B-BC4E-2B1129E8BC3F}"/>
            </c:ext>
          </c:extLst>
        </c:ser>
        <c:ser>
          <c:idx val="4"/>
          <c:order val="4"/>
          <c:tx>
            <c:strRef>
              <c:f>DASHBOARD!$F$11</c:f>
              <c:strCache>
                <c:ptCount val="1"/>
                <c:pt idx="0">
                  <c:v>Sum of Potatoes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DASHBOARD!$F$12</c:f>
              <c:numCache>
                <c:formatCode>General</c:formatCode>
                <c:ptCount val="1"/>
                <c:pt idx="0">
                  <c:v>1144012.9900000002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A4-483B-BC4E-2B1129E8BC3F}"/>
            </c:ext>
          </c:extLst>
        </c:ser>
        <c:ser>
          <c:idx val="5"/>
          <c:order val="5"/>
          <c:tx>
            <c:strRef>
              <c:f>DASHBOARD!$G$11</c:f>
              <c:strCache>
                <c:ptCount val="1"/>
                <c:pt idx="0">
                  <c:v>Sum of Rice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DASHBOARD!$G$12</c:f>
              <c:numCache>
                <c:formatCode>General</c:formatCode>
                <c:ptCount val="1"/>
                <c:pt idx="0">
                  <c:v>546382.36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A4-483B-BC4E-2B1129E8BC3F}"/>
            </c:ext>
          </c:extLst>
        </c:ser>
        <c:ser>
          <c:idx val="6"/>
          <c:order val="6"/>
          <c:tx>
            <c:strRef>
              <c:f>DASHBOARD!$H$11</c:f>
              <c:strCache>
                <c:ptCount val="1"/>
                <c:pt idx="0">
                  <c:v>Sum of Coffee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DASHBOARD!$H$12</c:f>
              <c:numCache>
                <c:formatCode>General</c:formatCode>
                <c:ptCount val="1"/>
                <c:pt idx="0">
                  <c:v>59314.445999999996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A4-483B-BC4E-2B1129E8BC3F}"/>
            </c:ext>
          </c:extLst>
        </c:ser>
        <c:ser>
          <c:idx val="7"/>
          <c:order val="7"/>
          <c:tx>
            <c:strRef>
              <c:f>DASHBOARD!$I$11</c:f>
              <c:strCache>
                <c:ptCount val="1"/>
                <c:pt idx="0">
                  <c:v>Sum of Tea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DASHBOARD!$B$12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DASHBOARD!$I$12</c:f>
              <c:numCache>
                <c:formatCode>General</c:formatCode>
                <c:ptCount val="1"/>
                <c:pt idx="0">
                  <c:v>176399.33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A4-483B-BC4E-2B1129E8B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403680"/>
        <c:axId val="1452400800"/>
      </c:barChart>
      <c:catAx>
        <c:axId val="145240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400800"/>
        <c:crosses val="autoZero"/>
        <c:auto val="1"/>
        <c:lblAlgn val="ctr"/>
        <c:lblOffset val="100"/>
        <c:noMultiLvlLbl val="0"/>
      </c:catAx>
      <c:valAx>
        <c:axId val="145240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Yield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40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/>
              <a:t>line graph to visualize trends in the yield of specific crops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'Predicted GPV for 2017 -2024 '!$B$2</c:f>
              <c:strCache>
                <c:ptCount val="1"/>
                <c:pt idx="0">
                  <c:v>Banana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'!$B$3:$B$13</c:f>
              <c:numCache>
                <c:formatCode>General</c:formatCode>
                <c:ptCount val="11"/>
                <c:pt idx="0">
                  <c:v>24115.32</c:v>
                </c:pt>
                <c:pt idx="1">
                  <c:v>77323.240000000005</c:v>
                </c:pt>
                <c:pt idx="2">
                  <c:v>61176.5</c:v>
                </c:pt>
                <c:pt idx="3">
                  <c:v>52892.26</c:v>
                </c:pt>
                <c:pt idx="4">
                  <c:v>124098.4</c:v>
                </c:pt>
                <c:pt idx="5">
                  <c:v>117646.3</c:v>
                </c:pt>
                <c:pt idx="6">
                  <c:v>53222.83</c:v>
                </c:pt>
                <c:pt idx="7">
                  <c:v>70036.289999999994</c:v>
                </c:pt>
                <c:pt idx="8">
                  <c:v>114756.9</c:v>
                </c:pt>
                <c:pt idx="9">
                  <c:v>47357.11</c:v>
                </c:pt>
                <c:pt idx="10">
                  <c:v>37795.82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F-43F8-A14C-8EB5B4DDFE07}"/>
            </c:ext>
          </c:extLst>
        </c:ser>
        <c:ser>
          <c:idx val="1"/>
          <c:order val="1"/>
          <c:tx>
            <c:strRef>
              <c:f>'Predicted GPV for 2017 -2024 '!$C$2</c:f>
              <c:strCache>
                <c:ptCount val="1"/>
                <c:pt idx="0">
                  <c:v>Beans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'!$C$3:$C$13</c:f>
              <c:numCache>
                <c:formatCode>General</c:formatCode>
                <c:ptCount val="11"/>
                <c:pt idx="0">
                  <c:v>12025.39</c:v>
                </c:pt>
                <c:pt idx="1">
                  <c:v>12885.8</c:v>
                </c:pt>
                <c:pt idx="2">
                  <c:v>10777.88</c:v>
                </c:pt>
                <c:pt idx="3">
                  <c:v>8846.3050000000003</c:v>
                </c:pt>
                <c:pt idx="4">
                  <c:v>7737.9920000000002</c:v>
                </c:pt>
                <c:pt idx="5">
                  <c:v>7431.009</c:v>
                </c:pt>
                <c:pt idx="6">
                  <c:v>7555.6379999999999</c:v>
                </c:pt>
                <c:pt idx="7">
                  <c:v>8696.0310000000009</c:v>
                </c:pt>
                <c:pt idx="8">
                  <c:v>9664.2160000000003</c:v>
                </c:pt>
                <c:pt idx="9">
                  <c:v>9884.9599999999991</c:v>
                </c:pt>
                <c:pt idx="10">
                  <c:v>10219.41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F-43F8-A14C-8EB5B4DDFE07}"/>
            </c:ext>
          </c:extLst>
        </c:ser>
        <c:ser>
          <c:idx val="2"/>
          <c:order val="2"/>
          <c:tx>
            <c:strRef>
              <c:f>'Predicted GPV for 2017 -2024 '!$D$2</c:f>
              <c:strCache>
                <c:ptCount val="1"/>
                <c:pt idx="0">
                  <c:v>Cassava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'!$D$3:$D$13</c:f>
              <c:numCache>
                <c:formatCode>General</c:formatCode>
                <c:ptCount val="11"/>
                <c:pt idx="0">
                  <c:v>64647.46</c:v>
                </c:pt>
                <c:pt idx="1">
                  <c:v>89968.41</c:v>
                </c:pt>
                <c:pt idx="2">
                  <c:v>120936.7</c:v>
                </c:pt>
                <c:pt idx="3">
                  <c:v>81417.48</c:v>
                </c:pt>
                <c:pt idx="4">
                  <c:v>116854.7</c:v>
                </c:pt>
                <c:pt idx="5">
                  <c:v>115542.5</c:v>
                </c:pt>
                <c:pt idx="6">
                  <c:v>92354.02</c:v>
                </c:pt>
                <c:pt idx="7">
                  <c:v>76373.77</c:v>
                </c:pt>
                <c:pt idx="8">
                  <c:v>89838.53</c:v>
                </c:pt>
                <c:pt idx="9">
                  <c:v>101231.4</c:v>
                </c:pt>
                <c:pt idx="10">
                  <c:v>104721.4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F-43F8-A14C-8EB5B4DDFE07}"/>
            </c:ext>
          </c:extLst>
        </c:ser>
        <c:ser>
          <c:idx val="3"/>
          <c:order val="3"/>
          <c:tx>
            <c:strRef>
              <c:f>'Predicted GPV for 2017 -2024 '!$E$2</c:f>
              <c:strCache>
                <c:ptCount val="1"/>
                <c:pt idx="0">
                  <c:v>Maize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'!$E$3:$E$13</c:f>
              <c:numCache>
                <c:formatCode>General</c:formatCode>
                <c:ptCount val="11"/>
                <c:pt idx="0">
                  <c:v>7985.1390000000001</c:v>
                </c:pt>
                <c:pt idx="1">
                  <c:v>10278.08</c:v>
                </c:pt>
                <c:pt idx="2">
                  <c:v>21047.62</c:v>
                </c:pt>
                <c:pt idx="3">
                  <c:v>24689.94</c:v>
                </c:pt>
                <c:pt idx="4">
                  <c:v>22550.06</c:v>
                </c:pt>
                <c:pt idx="5">
                  <c:v>20499.2</c:v>
                </c:pt>
                <c:pt idx="6">
                  <c:v>13569.59</c:v>
                </c:pt>
                <c:pt idx="7">
                  <c:v>4607.91</c:v>
                </c:pt>
                <c:pt idx="8">
                  <c:v>4573.62</c:v>
                </c:pt>
                <c:pt idx="9">
                  <c:v>17361.740000000002</c:v>
                </c:pt>
                <c:pt idx="10">
                  <c:v>19892.22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F-43F8-A14C-8EB5B4DDFE07}"/>
            </c:ext>
          </c:extLst>
        </c:ser>
        <c:ser>
          <c:idx val="4"/>
          <c:order val="4"/>
          <c:tx>
            <c:strRef>
              <c:f>'Predicted GPV for 2017 -2024 '!$F$2</c:f>
              <c:strCache>
                <c:ptCount val="1"/>
                <c:pt idx="0">
                  <c:v>Potatoes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'!$F$3:$F$13</c:f>
              <c:numCache>
                <c:formatCode>General</c:formatCode>
                <c:ptCount val="11"/>
                <c:pt idx="0">
                  <c:v>97721.76</c:v>
                </c:pt>
                <c:pt idx="1">
                  <c:v>84062.67</c:v>
                </c:pt>
                <c:pt idx="2">
                  <c:v>98654.6</c:v>
                </c:pt>
                <c:pt idx="3">
                  <c:v>112498.4</c:v>
                </c:pt>
                <c:pt idx="4">
                  <c:v>125951.1</c:v>
                </c:pt>
                <c:pt idx="5">
                  <c:v>112348.4</c:v>
                </c:pt>
                <c:pt idx="6">
                  <c:v>93399.19</c:v>
                </c:pt>
                <c:pt idx="7">
                  <c:v>96471.29</c:v>
                </c:pt>
                <c:pt idx="8">
                  <c:v>97731.68</c:v>
                </c:pt>
                <c:pt idx="9">
                  <c:v>104361.3</c:v>
                </c:pt>
                <c:pt idx="10">
                  <c:v>120812.6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F-43F8-A14C-8EB5B4DDFE07}"/>
            </c:ext>
          </c:extLst>
        </c:ser>
        <c:ser>
          <c:idx val="5"/>
          <c:order val="5"/>
          <c:tx>
            <c:strRef>
              <c:f>'Predicted GPV for 2017 -2024 '!$G$2</c:f>
              <c:strCache>
                <c:ptCount val="1"/>
                <c:pt idx="0">
                  <c:v>Rice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'!$G$3:$G$13</c:f>
              <c:numCache>
                <c:formatCode>General</c:formatCode>
                <c:ptCount val="11"/>
                <c:pt idx="0">
                  <c:v>36166.61</c:v>
                </c:pt>
                <c:pt idx="1">
                  <c:v>38889.89</c:v>
                </c:pt>
                <c:pt idx="2">
                  <c:v>60332.09</c:v>
                </c:pt>
                <c:pt idx="3">
                  <c:v>61310.23</c:v>
                </c:pt>
                <c:pt idx="4">
                  <c:v>72152.789999999994</c:v>
                </c:pt>
                <c:pt idx="5">
                  <c:v>65285.26</c:v>
                </c:pt>
                <c:pt idx="6">
                  <c:v>50786.04</c:v>
                </c:pt>
                <c:pt idx="7">
                  <c:v>40461.660000000003</c:v>
                </c:pt>
                <c:pt idx="8">
                  <c:v>39655.660000000003</c:v>
                </c:pt>
                <c:pt idx="9">
                  <c:v>33417.129999999997</c:v>
                </c:pt>
                <c:pt idx="10">
                  <c:v>47925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F-43F8-A14C-8EB5B4DDFE07}"/>
            </c:ext>
          </c:extLst>
        </c:ser>
        <c:ser>
          <c:idx val="6"/>
          <c:order val="6"/>
          <c:tx>
            <c:strRef>
              <c:f>'Predicted GPV for 2017 -2024 '!$H$2</c:f>
              <c:strCache>
                <c:ptCount val="1"/>
                <c:pt idx="0">
                  <c:v>Coffee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'!$H$3:$H$13</c:f>
              <c:numCache>
                <c:formatCode>General</c:formatCode>
                <c:ptCount val="11"/>
                <c:pt idx="0">
                  <c:v>5053.9279999999999</c:v>
                </c:pt>
                <c:pt idx="1">
                  <c:v>4810.8090000000002</c:v>
                </c:pt>
                <c:pt idx="2">
                  <c:v>3421.4059999999999</c:v>
                </c:pt>
                <c:pt idx="3">
                  <c:v>3515.2849999999999</c:v>
                </c:pt>
                <c:pt idx="4">
                  <c:v>6698.2439999999997</c:v>
                </c:pt>
                <c:pt idx="5">
                  <c:v>6542.067</c:v>
                </c:pt>
                <c:pt idx="6">
                  <c:v>5226.67</c:v>
                </c:pt>
                <c:pt idx="7">
                  <c:v>7281.0240000000003</c:v>
                </c:pt>
                <c:pt idx="8">
                  <c:v>7735.3459999999995</c:v>
                </c:pt>
                <c:pt idx="9">
                  <c:v>4231.7939999999999</c:v>
                </c:pt>
                <c:pt idx="10">
                  <c:v>4797.8729999999996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EF-43F8-A14C-8EB5B4DDFE07}"/>
            </c:ext>
          </c:extLst>
        </c:ser>
        <c:ser>
          <c:idx val="7"/>
          <c:order val="7"/>
          <c:tx>
            <c:strRef>
              <c:f>'Predicted GPV for 2017 -2024 '!$I$2</c:f>
              <c:strCache>
                <c:ptCount val="1"/>
                <c:pt idx="0">
                  <c:v>Tea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'Predicted GPV for 2017 -2024 '!$A$3:$A$13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'Predicted GPV for 2017 -2024 '!$I$3:$I$13</c:f>
              <c:numCache>
                <c:formatCode>General</c:formatCode>
                <c:ptCount val="11"/>
                <c:pt idx="0">
                  <c:v>16614.36</c:v>
                </c:pt>
                <c:pt idx="1">
                  <c:v>15265.25</c:v>
                </c:pt>
                <c:pt idx="2">
                  <c:v>18716.79</c:v>
                </c:pt>
                <c:pt idx="3">
                  <c:v>17635.96</c:v>
                </c:pt>
                <c:pt idx="4">
                  <c:v>11378.83</c:v>
                </c:pt>
                <c:pt idx="5">
                  <c:v>11736.96</c:v>
                </c:pt>
                <c:pt idx="6">
                  <c:v>16165.54</c:v>
                </c:pt>
                <c:pt idx="7">
                  <c:v>16496.09</c:v>
                </c:pt>
                <c:pt idx="8">
                  <c:v>16597.490000000002</c:v>
                </c:pt>
                <c:pt idx="9">
                  <c:v>17568.900000000001</c:v>
                </c:pt>
                <c:pt idx="10">
                  <c:v>18223.16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EF-43F8-A14C-8EB5B4DDF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6758464"/>
        <c:axId val="1616752704"/>
      </c:lineChart>
      <c:catAx>
        <c:axId val="161675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Yield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52704"/>
        <c:crosses val="autoZero"/>
        <c:auto val="1"/>
        <c:lblAlgn val="ctr"/>
        <c:lblOffset val="100"/>
        <c:noMultiLvlLbl val="0"/>
      </c:catAx>
      <c:valAx>
        <c:axId val="1616752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Yield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DASHBOARD!$C$51</c:f>
              <c:strCache>
                <c:ptCount val="1"/>
                <c:pt idx="0">
                  <c:v>total yields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BD-48DB-AE13-4F5755D335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BD-48DB-AE13-4F5755D335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BD-48DB-AE13-4F5755D335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BD-48DB-AE13-4F5755D335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DBD-48DB-AE13-4F5755D335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DBD-48DB-AE13-4F5755D3352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DBD-48DB-AE13-4F5755D3352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DBD-48DB-AE13-4F5755D3352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DBD-48DB-AE13-4F5755D3352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DBD-48DB-AE13-4F5755D3352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DBD-48DB-AE13-4F5755D33520}"/>
              </c:ext>
            </c:extLst>
          </c:dPt>
          <c:cat>
            <c:numRef>
              <c:f>DASHBOARD!$B$52:$B$62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numCache>
            </c:numRef>
          </c:cat>
          <c:val>
            <c:numRef>
              <c:f>DASHBOARD!$C$52:$C$62</c:f>
              <c:numCache>
                <c:formatCode>General</c:formatCode>
                <c:ptCount val="11"/>
                <c:pt idx="0">
                  <c:v>264329.967</c:v>
                </c:pt>
                <c:pt idx="1">
                  <c:v>333484.14900000003</c:v>
                </c:pt>
                <c:pt idx="2">
                  <c:v>395063.58600000001</c:v>
                </c:pt>
                <c:pt idx="3">
                  <c:v>362805.86</c:v>
                </c:pt>
                <c:pt idx="4">
                  <c:v>487422.11599999998</c:v>
                </c:pt>
                <c:pt idx="5">
                  <c:v>457031.696</c:v>
                </c:pt>
                <c:pt idx="6">
                  <c:v>332279.51799999998</c:v>
                </c:pt>
                <c:pt idx="7">
                  <c:v>320424.065</c:v>
                </c:pt>
                <c:pt idx="8">
                  <c:v>380553.44200000004</c:v>
                </c:pt>
                <c:pt idx="9">
                  <c:v>335414.33400000003</c:v>
                </c:pt>
                <c:pt idx="10">
                  <c:v>364387.48300000001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DBD-48DB-AE13-4F5755D33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B4A1C-54D3-4563-BE05-369751960A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8C6E86-11C1-4547-AF0D-B13D74A60247}">
      <dgm:prSet/>
      <dgm:spPr/>
      <dgm:t>
        <a:bodyPr/>
        <a:lstStyle/>
        <a:p>
          <a:r>
            <a:rPr lang="en-US" b="1" i="0" baseline="0"/>
            <a:t>Primary Objective:</a:t>
          </a:r>
          <a:r>
            <a:rPr lang="en-US" b="0" i="0" baseline="0"/>
            <a:t> To develop a predictive model for agricultural crop yields in Rwanda.</a:t>
          </a:r>
          <a:endParaRPr lang="en-US"/>
        </a:p>
      </dgm:t>
    </dgm:pt>
    <dgm:pt modelId="{7AE9C7BE-BDAA-4079-9327-7B269FC108FD}" type="parTrans" cxnId="{C4D76CED-242E-4C09-A0FE-39E2F0257B8F}">
      <dgm:prSet/>
      <dgm:spPr/>
      <dgm:t>
        <a:bodyPr/>
        <a:lstStyle/>
        <a:p>
          <a:endParaRPr lang="en-US"/>
        </a:p>
      </dgm:t>
    </dgm:pt>
    <dgm:pt modelId="{6C468EB3-B142-44A4-ADCD-0F755D20D1EA}" type="sibTrans" cxnId="{C4D76CED-242E-4C09-A0FE-39E2F0257B8F}">
      <dgm:prSet/>
      <dgm:spPr/>
      <dgm:t>
        <a:bodyPr/>
        <a:lstStyle/>
        <a:p>
          <a:endParaRPr lang="en-US"/>
        </a:p>
      </dgm:t>
    </dgm:pt>
    <dgm:pt modelId="{79623705-9FBD-4D87-A4D7-AB2E7D5D0C68}">
      <dgm:prSet/>
      <dgm:spPr/>
      <dgm:t>
        <a:bodyPr/>
        <a:lstStyle/>
        <a:p>
          <a:r>
            <a:rPr lang="en-US" b="1" i="0" baseline="0"/>
            <a:t>Secondary Objectives:</a:t>
          </a:r>
          <a:endParaRPr lang="en-US"/>
        </a:p>
      </dgm:t>
    </dgm:pt>
    <dgm:pt modelId="{A8ECF3F6-BA0B-4F78-9CEE-1D62F54B85EF}" type="parTrans" cxnId="{C4725D02-96FF-471B-B09B-553E31082D87}">
      <dgm:prSet/>
      <dgm:spPr/>
      <dgm:t>
        <a:bodyPr/>
        <a:lstStyle/>
        <a:p>
          <a:endParaRPr lang="en-US"/>
        </a:p>
      </dgm:t>
    </dgm:pt>
    <dgm:pt modelId="{7E2CA261-FB0B-44DA-9163-38C30355D137}" type="sibTrans" cxnId="{C4725D02-96FF-471B-B09B-553E31082D87}">
      <dgm:prSet/>
      <dgm:spPr/>
      <dgm:t>
        <a:bodyPr/>
        <a:lstStyle/>
        <a:p>
          <a:endParaRPr lang="en-US"/>
        </a:p>
      </dgm:t>
    </dgm:pt>
    <dgm:pt modelId="{3BB5A652-7E54-4FD6-88BE-A044A3F8E9B0}">
      <dgm:prSet/>
      <dgm:spPr/>
      <dgm:t>
        <a:bodyPr/>
        <a:lstStyle/>
        <a:p>
          <a:r>
            <a:rPr lang="en-US" b="0" i="0" baseline="0"/>
            <a:t>Enhance data-driven decision-making in agriculture.</a:t>
          </a:r>
          <a:endParaRPr lang="en-US"/>
        </a:p>
      </dgm:t>
    </dgm:pt>
    <dgm:pt modelId="{B910BC36-C192-478B-AD11-CCF5D329FA51}" type="parTrans" cxnId="{0F74DFB9-7043-4661-973A-BDD206500115}">
      <dgm:prSet/>
      <dgm:spPr/>
      <dgm:t>
        <a:bodyPr/>
        <a:lstStyle/>
        <a:p>
          <a:endParaRPr lang="en-US"/>
        </a:p>
      </dgm:t>
    </dgm:pt>
    <dgm:pt modelId="{7B351278-01B5-4D68-A6AF-9355161DE26A}" type="sibTrans" cxnId="{0F74DFB9-7043-4661-973A-BDD206500115}">
      <dgm:prSet/>
      <dgm:spPr/>
      <dgm:t>
        <a:bodyPr/>
        <a:lstStyle/>
        <a:p>
          <a:endParaRPr lang="en-US"/>
        </a:p>
      </dgm:t>
    </dgm:pt>
    <dgm:pt modelId="{5BEC511A-E31C-45E1-9A04-D72E445B80CB}">
      <dgm:prSet/>
      <dgm:spPr/>
      <dgm:t>
        <a:bodyPr/>
        <a:lstStyle/>
        <a:p>
          <a:r>
            <a:rPr lang="en-US" b="0" i="0" baseline="0"/>
            <a:t>Support government and farmers in strategic planning.</a:t>
          </a:r>
          <a:endParaRPr lang="en-US"/>
        </a:p>
      </dgm:t>
    </dgm:pt>
    <dgm:pt modelId="{CA438708-8F42-4338-B8FE-E227633D42B7}" type="parTrans" cxnId="{83A875F8-D1A7-4D73-95B8-7F5EB4F51986}">
      <dgm:prSet/>
      <dgm:spPr/>
      <dgm:t>
        <a:bodyPr/>
        <a:lstStyle/>
        <a:p>
          <a:endParaRPr lang="en-US"/>
        </a:p>
      </dgm:t>
    </dgm:pt>
    <dgm:pt modelId="{CAF1DC36-8858-4CB2-8B9B-58530F5AB98D}" type="sibTrans" cxnId="{83A875F8-D1A7-4D73-95B8-7F5EB4F51986}">
      <dgm:prSet/>
      <dgm:spPr/>
      <dgm:t>
        <a:bodyPr/>
        <a:lstStyle/>
        <a:p>
          <a:endParaRPr lang="en-US"/>
        </a:p>
      </dgm:t>
    </dgm:pt>
    <dgm:pt modelId="{99877936-B82F-4D22-A72D-C2DDD43B4233}">
      <dgm:prSet/>
      <dgm:spPr/>
      <dgm:t>
        <a:bodyPr/>
        <a:lstStyle/>
        <a:p>
          <a:r>
            <a:rPr lang="en-US" b="0" i="0" baseline="0"/>
            <a:t>Contribute to achieving SDGs related to hunger and climate action.</a:t>
          </a:r>
          <a:endParaRPr lang="en-US"/>
        </a:p>
      </dgm:t>
    </dgm:pt>
    <dgm:pt modelId="{6E29F2A3-45EA-4CC3-BC65-9D0CB70B7629}" type="parTrans" cxnId="{3E10C3FC-F80C-4DEA-84F7-17A241437F64}">
      <dgm:prSet/>
      <dgm:spPr/>
      <dgm:t>
        <a:bodyPr/>
        <a:lstStyle/>
        <a:p>
          <a:endParaRPr lang="en-US"/>
        </a:p>
      </dgm:t>
    </dgm:pt>
    <dgm:pt modelId="{B0612151-BC12-43E5-8860-BFCA71A4A15D}" type="sibTrans" cxnId="{3E10C3FC-F80C-4DEA-84F7-17A241437F64}">
      <dgm:prSet/>
      <dgm:spPr/>
      <dgm:t>
        <a:bodyPr/>
        <a:lstStyle/>
        <a:p>
          <a:endParaRPr lang="en-US"/>
        </a:p>
      </dgm:t>
    </dgm:pt>
    <dgm:pt modelId="{230D2C9F-55DA-49BB-9C82-7405F5210201}" type="pres">
      <dgm:prSet presAssocID="{EFDB4A1C-54D3-4563-BE05-369751960A61}" presName="linear" presStyleCnt="0">
        <dgm:presLayoutVars>
          <dgm:animLvl val="lvl"/>
          <dgm:resizeHandles val="exact"/>
        </dgm:presLayoutVars>
      </dgm:prSet>
      <dgm:spPr/>
    </dgm:pt>
    <dgm:pt modelId="{EDF74DC1-BB27-4178-95E1-15CA4DB51CE7}" type="pres">
      <dgm:prSet presAssocID="{288C6E86-11C1-4547-AF0D-B13D74A602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01E22F-DCD2-4569-964E-CFA25816689E}" type="pres">
      <dgm:prSet presAssocID="{6C468EB3-B142-44A4-ADCD-0F755D20D1EA}" presName="spacer" presStyleCnt="0"/>
      <dgm:spPr/>
    </dgm:pt>
    <dgm:pt modelId="{2863DD66-5D4E-4933-875B-807CE314E54D}" type="pres">
      <dgm:prSet presAssocID="{79623705-9FBD-4D87-A4D7-AB2E7D5D0C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924973-C3EA-42F6-B24F-5F8A74045534}" type="pres">
      <dgm:prSet presAssocID="{7E2CA261-FB0B-44DA-9163-38C30355D137}" presName="spacer" presStyleCnt="0"/>
      <dgm:spPr/>
    </dgm:pt>
    <dgm:pt modelId="{C26E3755-83F9-494F-BF8B-D0219177FF37}" type="pres">
      <dgm:prSet presAssocID="{3BB5A652-7E54-4FD6-88BE-A044A3F8E9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133C5F-D123-42AE-8AEA-F474C15BD06C}" type="pres">
      <dgm:prSet presAssocID="{7B351278-01B5-4D68-A6AF-9355161DE26A}" presName="spacer" presStyleCnt="0"/>
      <dgm:spPr/>
    </dgm:pt>
    <dgm:pt modelId="{302AB0FA-C0A1-4590-9BF5-3BC938E63F80}" type="pres">
      <dgm:prSet presAssocID="{5BEC511A-E31C-45E1-9A04-D72E445B80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F2790C-AD11-41E5-9013-A3320C635792}" type="pres">
      <dgm:prSet presAssocID="{CAF1DC36-8858-4CB2-8B9B-58530F5AB98D}" presName="spacer" presStyleCnt="0"/>
      <dgm:spPr/>
    </dgm:pt>
    <dgm:pt modelId="{3142FB8A-AF5A-4E71-B638-8C8BC0A87E28}" type="pres">
      <dgm:prSet presAssocID="{99877936-B82F-4D22-A72D-C2DDD43B423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725D02-96FF-471B-B09B-553E31082D87}" srcId="{EFDB4A1C-54D3-4563-BE05-369751960A61}" destId="{79623705-9FBD-4D87-A4D7-AB2E7D5D0C68}" srcOrd="1" destOrd="0" parTransId="{A8ECF3F6-BA0B-4F78-9CEE-1D62F54B85EF}" sibTransId="{7E2CA261-FB0B-44DA-9163-38C30355D137}"/>
    <dgm:cxn modelId="{CDD1E96D-20C1-4130-B5F1-0312230AB2A3}" type="presOf" srcId="{99877936-B82F-4D22-A72D-C2DDD43B4233}" destId="{3142FB8A-AF5A-4E71-B638-8C8BC0A87E28}" srcOrd="0" destOrd="0" presId="urn:microsoft.com/office/officeart/2005/8/layout/vList2"/>
    <dgm:cxn modelId="{DF5B7B75-FB18-4F51-922B-2C4F10A28ADB}" type="presOf" srcId="{79623705-9FBD-4D87-A4D7-AB2E7D5D0C68}" destId="{2863DD66-5D4E-4933-875B-807CE314E54D}" srcOrd="0" destOrd="0" presId="urn:microsoft.com/office/officeart/2005/8/layout/vList2"/>
    <dgm:cxn modelId="{83D2B958-0EF6-40E1-BCE9-8AAD8474A965}" type="presOf" srcId="{5BEC511A-E31C-45E1-9A04-D72E445B80CB}" destId="{302AB0FA-C0A1-4590-9BF5-3BC938E63F80}" srcOrd="0" destOrd="0" presId="urn:microsoft.com/office/officeart/2005/8/layout/vList2"/>
    <dgm:cxn modelId="{EFC7E284-A202-47F8-96DD-224F47D01E71}" type="presOf" srcId="{EFDB4A1C-54D3-4563-BE05-369751960A61}" destId="{230D2C9F-55DA-49BB-9C82-7405F5210201}" srcOrd="0" destOrd="0" presId="urn:microsoft.com/office/officeart/2005/8/layout/vList2"/>
    <dgm:cxn modelId="{3E463A95-B474-44CE-BEB9-AC95020EC0E3}" type="presOf" srcId="{3BB5A652-7E54-4FD6-88BE-A044A3F8E9B0}" destId="{C26E3755-83F9-494F-BF8B-D0219177FF37}" srcOrd="0" destOrd="0" presId="urn:microsoft.com/office/officeart/2005/8/layout/vList2"/>
    <dgm:cxn modelId="{AA84A7AC-7365-4106-B874-A739C5298F79}" type="presOf" srcId="{288C6E86-11C1-4547-AF0D-B13D74A60247}" destId="{EDF74DC1-BB27-4178-95E1-15CA4DB51CE7}" srcOrd="0" destOrd="0" presId="urn:microsoft.com/office/officeart/2005/8/layout/vList2"/>
    <dgm:cxn modelId="{0F74DFB9-7043-4661-973A-BDD206500115}" srcId="{EFDB4A1C-54D3-4563-BE05-369751960A61}" destId="{3BB5A652-7E54-4FD6-88BE-A044A3F8E9B0}" srcOrd="2" destOrd="0" parTransId="{B910BC36-C192-478B-AD11-CCF5D329FA51}" sibTransId="{7B351278-01B5-4D68-A6AF-9355161DE26A}"/>
    <dgm:cxn modelId="{C4D76CED-242E-4C09-A0FE-39E2F0257B8F}" srcId="{EFDB4A1C-54D3-4563-BE05-369751960A61}" destId="{288C6E86-11C1-4547-AF0D-B13D74A60247}" srcOrd="0" destOrd="0" parTransId="{7AE9C7BE-BDAA-4079-9327-7B269FC108FD}" sibTransId="{6C468EB3-B142-44A4-ADCD-0F755D20D1EA}"/>
    <dgm:cxn modelId="{83A875F8-D1A7-4D73-95B8-7F5EB4F51986}" srcId="{EFDB4A1C-54D3-4563-BE05-369751960A61}" destId="{5BEC511A-E31C-45E1-9A04-D72E445B80CB}" srcOrd="3" destOrd="0" parTransId="{CA438708-8F42-4338-B8FE-E227633D42B7}" sibTransId="{CAF1DC36-8858-4CB2-8B9B-58530F5AB98D}"/>
    <dgm:cxn modelId="{3E10C3FC-F80C-4DEA-84F7-17A241437F64}" srcId="{EFDB4A1C-54D3-4563-BE05-369751960A61}" destId="{99877936-B82F-4D22-A72D-C2DDD43B4233}" srcOrd="4" destOrd="0" parTransId="{6E29F2A3-45EA-4CC3-BC65-9D0CB70B7629}" sibTransId="{B0612151-BC12-43E5-8860-BFCA71A4A15D}"/>
    <dgm:cxn modelId="{76C3BACD-9278-4FE8-819D-F465E71373B8}" type="presParOf" srcId="{230D2C9F-55DA-49BB-9C82-7405F5210201}" destId="{EDF74DC1-BB27-4178-95E1-15CA4DB51CE7}" srcOrd="0" destOrd="0" presId="urn:microsoft.com/office/officeart/2005/8/layout/vList2"/>
    <dgm:cxn modelId="{44EB2CC3-A96B-4F3A-975B-940C1FB326CF}" type="presParOf" srcId="{230D2C9F-55DA-49BB-9C82-7405F5210201}" destId="{F101E22F-DCD2-4569-964E-CFA25816689E}" srcOrd="1" destOrd="0" presId="urn:microsoft.com/office/officeart/2005/8/layout/vList2"/>
    <dgm:cxn modelId="{363C3E29-64CC-42FF-98FF-371A3F4C4A59}" type="presParOf" srcId="{230D2C9F-55DA-49BB-9C82-7405F5210201}" destId="{2863DD66-5D4E-4933-875B-807CE314E54D}" srcOrd="2" destOrd="0" presId="urn:microsoft.com/office/officeart/2005/8/layout/vList2"/>
    <dgm:cxn modelId="{42E02E2E-DE8A-4048-B3CD-7BA2859E9637}" type="presParOf" srcId="{230D2C9F-55DA-49BB-9C82-7405F5210201}" destId="{8A924973-C3EA-42F6-B24F-5F8A74045534}" srcOrd="3" destOrd="0" presId="urn:microsoft.com/office/officeart/2005/8/layout/vList2"/>
    <dgm:cxn modelId="{EF1FC7AA-4D55-461F-8070-13C8EFE5FA51}" type="presParOf" srcId="{230D2C9F-55DA-49BB-9C82-7405F5210201}" destId="{C26E3755-83F9-494F-BF8B-D0219177FF37}" srcOrd="4" destOrd="0" presId="urn:microsoft.com/office/officeart/2005/8/layout/vList2"/>
    <dgm:cxn modelId="{ACD80A19-C144-49E7-BE9B-2F89F3DEF99C}" type="presParOf" srcId="{230D2C9F-55DA-49BB-9C82-7405F5210201}" destId="{FA133C5F-D123-42AE-8AEA-F474C15BD06C}" srcOrd="5" destOrd="0" presId="urn:microsoft.com/office/officeart/2005/8/layout/vList2"/>
    <dgm:cxn modelId="{B80B6DC8-D480-4471-9AF2-23D7E47F7342}" type="presParOf" srcId="{230D2C9F-55DA-49BB-9C82-7405F5210201}" destId="{302AB0FA-C0A1-4590-9BF5-3BC938E63F80}" srcOrd="6" destOrd="0" presId="urn:microsoft.com/office/officeart/2005/8/layout/vList2"/>
    <dgm:cxn modelId="{26B2A086-092D-4744-9A96-07FC23F7ACAE}" type="presParOf" srcId="{230D2C9F-55DA-49BB-9C82-7405F5210201}" destId="{ABF2790C-AD11-41E5-9013-A3320C635792}" srcOrd="7" destOrd="0" presId="urn:microsoft.com/office/officeart/2005/8/layout/vList2"/>
    <dgm:cxn modelId="{DA929E24-1F10-41BF-B0A2-93FA17253DCC}" type="presParOf" srcId="{230D2C9F-55DA-49BB-9C82-7405F5210201}" destId="{3142FB8A-AF5A-4E71-B638-8C8BC0A87E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74DC1-BB27-4178-95E1-15CA4DB51CE7}">
      <dsp:nvSpPr>
        <dsp:cNvPr id="0" name=""/>
        <dsp:cNvSpPr/>
      </dsp:nvSpPr>
      <dsp:spPr>
        <a:xfrm>
          <a:off x="0" y="66535"/>
          <a:ext cx="10201712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Primary Objective:</a:t>
          </a:r>
          <a:r>
            <a:rPr lang="en-US" sz="2400" b="0" i="0" kern="1200" baseline="0"/>
            <a:t> To develop a predictive model for agricultural crop yields in Rwanda.</a:t>
          </a:r>
          <a:endParaRPr lang="en-US" sz="2400" kern="1200"/>
        </a:p>
      </dsp:txBody>
      <dsp:txXfrm>
        <a:off x="46606" y="113141"/>
        <a:ext cx="10108500" cy="861507"/>
      </dsp:txXfrm>
    </dsp:sp>
    <dsp:sp modelId="{2863DD66-5D4E-4933-875B-807CE314E54D}">
      <dsp:nvSpPr>
        <dsp:cNvPr id="0" name=""/>
        <dsp:cNvSpPr/>
      </dsp:nvSpPr>
      <dsp:spPr>
        <a:xfrm>
          <a:off x="0" y="1090375"/>
          <a:ext cx="10201712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Secondary Objectives:</a:t>
          </a:r>
          <a:endParaRPr lang="en-US" sz="2400" kern="1200"/>
        </a:p>
      </dsp:txBody>
      <dsp:txXfrm>
        <a:off x="46606" y="1136981"/>
        <a:ext cx="10108500" cy="861507"/>
      </dsp:txXfrm>
    </dsp:sp>
    <dsp:sp modelId="{C26E3755-83F9-494F-BF8B-D0219177FF37}">
      <dsp:nvSpPr>
        <dsp:cNvPr id="0" name=""/>
        <dsp:cNvSpPr/>
      </dsp:nvSpPr>
      <dsp:spPr>
        <a:xfrm>
          <a:off x="0" y="2114215"/>
          <a:ext cx="10201712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Enhance data-driven decision-making in agriculture.</a:t>
          </a:r>
          <a:endParaRPr lang="en-US" sz="2400" kern="1200"/>
        </a:p>
      </dsp:txBody>
      <dsp:txXfrm>
        <a:off x="46606" y="2160821"/>
        <a:ext cx="10108500" cy="861507"/>
      </dsp:txXfrm>
    </dsp:sp>
    <dsp:sp modelId="{302AB0FA-C0A1-4590-9BF5-3BC938E63F80}">
      <dsp:nvSpPr>
        <dsp:cNvPr id="0" name=""/>
        <dsp:cNvSpPr/>
      </dsp:nvSpPr>
      <dsp:spPr>
        <a:xfrm>
          <a:off x="0" y="3138055"/>
          <a:ext cx="10201712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Support government and farmers in strategic planning.</a:t>
          </a:r>
          <a:endParaRPr lang="en-US" sz="2400" kern="1200"/>
        </a:p>
      </dsp:txBody>
      <dsp:txXfrm>
        <a:off x="46606" y="3184661"/>
        <a:ext cx="10108500" cy="861507"/>
      </dsp:txXfrm>
    </dsp:sp>
    <dsp:sp modelId="{3142FB8A-AF5A-4E71-B638-8C8BC0A87E28}">
      <dsp:nvSpPr>
        <dsp:cNvPr id="0" name=""/>
        <dsp:cNvSpPr/>
      </dsp:nvSpPr>
      <dsp:spPr>
        <a:xfrm>
          <a:off x="0" y="4161895"/>
          <a:ext cx="10201712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Contribute to achieving SDGs related to hunger and climate action.</a:t>
          </a:r>
          <a:endParaRPr lang="en-US" sz="2400" kern="1200"/>
        </a:p>
      </dsp:txBody>
      <dsp:txXfrm>
        <a:off x="46606" y="4208501"/>
        <a:ext cx="10108500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6AD3-7052-474B-ABA1-26B54FC5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16E71-9599-8FC7-ABBB-BF5652FF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DA2-8430-0C39-7CB7-52B546B7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D0F8-3E30-BA72-9D2E-D1EE7623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E3CE-3FDB-1B50-1D01-5786E84C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0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3508-58CC-16B7-A1B5-EF1BC2A6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28F22-37F4-8EFA-AC58-38FB6FAC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753E-D688-3E22-394F-1E9C812A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9DB5-6BCA-3EAB-3A18-FF6CFBF4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D900-C085-69CA-3EAF-E9842113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2AE2E-9169-E135-A5CB-C963444AD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C6D53-D6E0-72A4-4067-DEBA6AB4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3BDF-1826-3C2B-2855-3901F5AF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5D60-2EC3-0849-EF2B-6824E3B3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2625-AC86-3BC4-6DB1-278F8EE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CC1-7625-FC24-42B2-BBADD5C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A30C-F9A9-9F20-3AB8-E53831EE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9B1A-E7AB-43D4-6597-388D8CE2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D757-021B-7E14-D88B-B3D37720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0F31-C405-E2C2-D2EC-CF9634FD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D50F-B1B9-D36B-3A5F-8851DB6F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F6CC-FA4B-4391-9337-F148685E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BB3A-A255-D6B2-5E1A-CFE5A11D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12E9-8D8C-BF86-37DB-69EE4182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84E1-A18A-03CB-B2B7-BC1FA2FB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406-91ED-57BA-DCAF-EB5E7D7F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F063-5993-E6AE-5605-E6100E6B6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C21F-50C8-267B-BB66-E5DA7BD6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6658B-E957-2DD6-4369-64F30E47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58FC-EED5-DD81-C7E8-262CB3D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41341-0E70-0AEF-4FD3-8CFB7700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AAE6-A6F6-F7B3-21B8-5ED6BECF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1945-685A-171C-213A-DD576BC1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9C5FF-5087-AF9B-B4DA-48E35D11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4196F-3F1A-A19E-23AB-1414A20B0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095DD-1B08-E526-2B2D-2E3B6F83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6F30C-604A-9E7B-B7CB-AC7677E6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0F58B-4A90-EFDD-CBB3-8966DF07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82A95-6453-5746-8C03-4E3B72AD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09FD-3604-8BE1-BF27-67120F6F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BA384-EAD7-EC41-CD52-81C3FB79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8E3D1-F88E-6923-4054-45E9FF35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FD377-2B80-0362-0441-14375FF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01EA1-8EBA-8503-102A-3E39EF1C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5A889-6AC3-FDF9-E322-D9D908B0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A9D4-9233-DB41-8CE4-5F66E6D8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294F-FCDC-AB84-3FB5-B64496E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E2C7-4601-9B7B-A0AF-CCD96821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42EB-DE3D-E7CE-F7E9-49924E37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588A-F29E-E341-09EC-3D933904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5FD8-F84D-0203-DF41-AEE2A987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6A2B1-537E-CFE5-BEAA-E89C1B56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F06-5B5F-7229-A2A6-BF66BE84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52638-FF61-5306-B5D4-9F9C6D313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B482A-E147-9781-C074-DA705A46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82AE-704D-4AAC-8F2A-0547BCD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E99E-D950-87B3-002F-085C8117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92F3-EEAF-6454-9CE2-40F6269A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0B6BD-5866-F4BD-EE55-FEBF4A89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075EF-8696-3BC4-61E6-15DA9417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7A2B-4D95-D854-92E0-F89AD6AD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15C21-37EC-474F-929F-69B7583C22A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2F52-7335-468B-80F8-858ABAD1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1ACD-A2A6-2739-AE8B-BAA21ECA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121AF-320E-4921-93C1-BB31A45D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1B0C-B2DD-2227-B966-7D1F931B3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7105"/>
          </a:xfrm>
        </p:spPr>
        <p:txBody>
          <a:bodyPr>
            <a:normAutofit/>
          </a:bodyPr>
          <a:lstStyle/>
          <a:p>
            <a:r>
              <a:rPr lang="en-US" sz="4800" dirty="0"/>
              <a:t>Project Overview &amp; SDG Alignment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FCBDA3-35E9-9B14-625D-748B35D3C3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259886"/>
            <a:ext cx="10170253" cy="27938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Forecasting Rwandan Agricultural Crop Yield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SDG Alignment: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SDG 2 (Zero Hunger) &amp; SDG 13 (Climate Action)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data-driven project aimed at predicting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yield values in Rwanda to enhance food security and mitigate climate risks. </a:t>
            </a:r>
          </a:p>
        </p:txBody>
      </p:sp>
    </p:spTree>
    <p:extLst>
      <p:ext uri="{BB962C8B-B14F-4D97-AF65-F5344CB8AC3E}">
        <p14:creationId xmlns:p14="http://schemas.microsoft.com/office/powerpoint/2010/main" val="57791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0BED-FA89-6937-AB08-CC26E6B0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5752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7200" dirty="0"/>
              <a:t>THANK YOU!!!!!</a:t>
            </a:r>
          </a:p>
        </p:txBody>
      </p:sp>
    </p:spTree>
    <p:extLst>
      <p:ext uri="{BB962C8B-B14F-4D97-AF65-F5344CB8AC3E}">
        <p14:creationId xmlns:p14="http://schemas.microsoft.com/office/powerpoint/2010/main" val="37781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641D-67FB-B533-5B50-D2CC1915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Definition and Significance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B20ED0-2C6C-13B7-A6F2-8249CBDD9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04374"/>
            <a:ext cx="9689983" cy="27938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Inconsistent crop yields due to climate change,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affecting food security and the economy in Rwanda.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forecasting is crucial for planning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 to ensure sustainable agricultural practices and economic stability. </a:t>
            </a:r>
          </a:p>
        </p:txBody>
      </p:sp>
    </p:spTree>
    <p:extLst>
      <p:ext uri="{BB962C8B-B14F-4D97-AF65-F5344CB8AC3E}">
        <p14:creationId xmlns:p14="http://schemas.microsoft.com/office/powerpoint/2010/main" val="133587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C69-5F6D-86CD-032E-E9F785C7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C7AA3B4A-1F52-48C0-6C5D-843EBF53D7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409719"/>
          <a:ext cx="10201712" cy="518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12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7981-451E-334F-E0E5-1708702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Database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0D853-C5C6-4203-A400-720533C16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2884"/>
            <a:ext cx="9838509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Historical crop yield data, weather patterns, soil quality metrics,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Crop_Yields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Soil_Quality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Farmer_Info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 Linking crop yields to various environmental factors.</a:t>
            </a:r>
          </a:p>
        </p:txBody>
      </p:sp>
    </p:spTree>
    <p:extLst>
      <p:ext uri="{BB962C8B-B14F-4D97-AF65-F5344CB8AC3E}">
        <p14:creationId xmlns:p14="http://schemas.microsoft.com/office/powerpoint/2010/main" val="258981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B842-6D00-DB2A-3B61-DEC5FFB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,excel dashboard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3AFF5E-0A09-0B6E-902F-28BA24B28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407654"/>
              </p:ext>
            </p:extLst>
          </p:nvPr>
        </p:nvGraphicFramePr>
        <p:xfrm>
          <a:off x="838200" y="1996581"/>
          <a:ext cx="4572001" cy="226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2D3FE3-E732-4379-BA3A-8F8553A0C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95137"/>
              </p:ext>
            </p:extLst>
          </p:nvPr>
        </p:nvGraphicFramePr>
        <p:xfrm>
          <a:off x="5813571" y="2030137"/>
          <a:ext cx="4572000" cy="249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355DE1-8D81-A402-AFD0-B7F8BE3C0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829766"/>
              </p:ext>
            </p:extLst>
          </p:nvPr>
        </p:nvGraphicFramePr>
        <p:xfrm>
          <a:off x="1100356" y="4261606"/>
          <a:ext cx="4309845" cy="2099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704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08B7-EDC8-F426-B381-56238E5D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5891-8EBF-10B1-7BE1-6467DEEF491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Potatoes shows the highest yield compared to other crops.</a:t>
            </a:r>
          </a:p>
          <a:p>
            <a:pPr>
              <a:lnSpc>
                <a:spcPct val="150000"/>
              </a:lnSpc>
            </a:pPr>
            <a:r>
              <a:rPr lang="en-US" dirty="0"/>
              <a:t>Cassava, banana, rice, tea, maize, beans and coffee are followed to each other and coffee shows the least yields.</a:t>
            </a:r>
          </a:p>
          <a:p>
            <a:pPr>
              <a:lnSpc>
                <a:spcPct val="150000"/>
              </a:lnSpc>
            </a:pPr>
            <a:r>
              <a:rPr lang="en-US" dirty="0"/>
              <a:t>As the year goes ahead, line graphs shows that the potatoes and banana comes first to the trends to have more yields.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3F61-4C68-B2E7-6E82-A8FFD4E7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en-US" dirty="0"/>
              <a:t>Database Design and Schema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74E6FF-FC82-AED6-07B9-9724966E0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2" y="1585249"/>
            <a:ext cx="11005456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Farmers table CREATE TABLE Farmers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PRIMARY KEY, name VARCHAR(100), location VARCHAR(100) 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 Create Crops table CREATE TABLE Crops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PRIMARY KEY,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VARCHAR(100),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VARCHAR(50) 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 Create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Planting_Methods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table CREATE TABLE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Planting_Methods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PRIMARY KEY,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VARCHAR(100), description TEXT 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endParaRPr lang="en-US" altLang="en-US" sz="1400" dirty="0"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 Create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Soil_Management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table CREATE TABLE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Soil_Management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PRIMARY KEY,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technique_name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VARCHAR(100), description TEXT 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 Create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Crop_Yields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table CREATE TABLE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Crop_Yields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PRIMARY KEY,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yield_amount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DECIMAL(10, 2), date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emissions DECIMAL(10, 2), FOREIGN KEY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REFERENCES Farmers(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 FOREIGN KEY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REFERENCES Crops(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 FOREIGN KEY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REFERENCES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Planting_Methods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 FOREIGN KEY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REFERENCES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Soil_Management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);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Populate the Database with Sample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 Insert data into Farmers table INSERT INTO Farmers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name, location) VALUES (1, 'John Doe', 'Kigali'), (2, 'Jane Smith', 'Musanze'); -- Insert data into Crops table INSERT INTO Crops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VALUES (1, 'Maize', 'Cereal'), (2, 'Beans', 'Legume'); -- Insert data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Planting_Methods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table INSERT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Planting_Methods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description) VALUES (1, 'No-Till Farming', 'Minimal soil disturbance'), (2, 'Cover Cropping', 'Planting cover crops to improve soil health'); -- Insert data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Soil_Management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table INSERT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Soil_Management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technique_name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description) VALUES (1, 'Organic Fertilization', 'Using organic materials to enrich soil'), (2, 'Crop Rotation', 'Rotating different crops to maintain soil fertility'); -- Insert data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Crop_Yields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table INSERT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Crop_Yields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yield_amount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date, emissions) VALUES (1, 1, 1, 1, 1, 1500.00, '2024-08-01', 100.00), (2, 2, 2, 2, 2, 800.00, '2024-08-01', 50.00);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79F3-0386-A5A9-9BDB-5A0CAA0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Impact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D0B1CC-0414-8644-8DD5-EC8B36034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6050"/>
            <a:ext cx="10515600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Short-Term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accuracy in yield forecasts leading to better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food security and resilience to climate change in Rwanda.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SDG Contribution: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 contribution to achieving SDGs 2 and 13. </a:t>
            </a:r>
          </a:p>
        </p:txBody>
      </p:sp>
    </p:spTree>
    <p:extLst>
      <p:ext uri="{BB962C8B-B14F-4D97-AF65-F5344CB8AC3E}">
        <p14:creationId xmlns:p14="http://schemas.microsoft.com/office/powerpoint/2010/main" val="362910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24A6-4D01-7AE1-0F88-B74BCE56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256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808080"/>
                </a:highlight>
              </a:rPr>
              <a:t>Excel dashboard link:</a:t>
            </a:r>
            <a:br>
              <a:rPr lang="en-US"/>
            </a:br>
            <a:r>
              <a:rPr lang="en-US"/>
              <a:t>https://docs.google.com/spreadsheets/d/1hyimEr5yCkpo4AQBWFZYxFft6eQQXKts/edit?usp=sharing&amp;ouid=103990381473905660625&amp;rtpof=true&amp;sd=true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861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Wingdings</vt:lpstr>
      <vt:lpstr>Office Theme</vt:lpstr>
      <vt:lpstr>Project Overview &amp; SDG Alignment</vt:lpstr>
      <vt:lpstr>Problem Definition and Significance</vt:lpstr>
      <vt:lpstr>Objectives</vt:lpstr>
      <vt:lpstr>Data Collection &amp; Database Design</vt:lpstr>
      <vt:lpstr>Data Analysis ,excel dashboard</vt:lpstr>
      <vt:lpstr>Insights from Data Analysis </vt:lpstr>
      <vt:lpstr>Database Design and Schema </vt:lpstr>
      <vt:lpstr>Project Impact </vt:lpstr>
      <vt:lpstr>Excel dashboard link: https://docs.google.com/spreadsheets/d/1hyimEr5yCkpo4AQBWFZYxFft6eQQXKts/edit?usp=sharing&amp;ouid=103990381473905660625&amp;rtpof=true&amp;sd=true</vt:lpstr>
      <vt:lpstr>                    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TWIZERE</dc:creator>
  <cp:lastModifiedBy>Jonathan TWIZERE</cp:lastModifiedBy>
  <cp:revision>7</cp:revision>
  <dcterms:created xsi:type="dcterms:W3CDTF">2024-08-18T18:22:37Z</dcterms:created>
  <dcterms:modified xsi:type="dcterms:W3CDTF">2024-08-18T19:24:42Z</dcterms:modified>
</cp:coreProperties>
</file>