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Helios Extended" panose="020B0604020202020204" charset="0"/>
      <p:regular r:id="rId16"/>
    </p:embeddedFont>
    <p:embeddedFont>
      <p:font typeface="Helios Extended Bold" panose="020B0604020202020204" charset="0"/>
      <p:regular r:id="rId17"/>
    </p:embeddedFont>
    <p:embeddedFont>
      <p:font typeface="Inter" panose="020B0604020202020204" charset="0"/>
      <p:regular r:id="rId18"/>
    </p:embeddedFont>
    <p:embeddedFont>
      <p:font typeface="Proxima Nova" panose="020B0604020202020204" charset="0"/>
      <p:regular r:id="rId19"/>
    </p:embeddedFont>
    <p:embeddedFont>
      <p:font typeface="Proxima Nova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345212" y="2378380"/>
            <a:ext cx="12765587" cy="5106235"/>
            <a:chOff x="0" y="0"/>
            <a:chExt cx="6350000" cy="254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2540000"/>
            </a:xfrm>
            <a:custGeom>
              <a:avLst/>
              <a:gdLst/>
              <a:ahLst/>
              <a:cxnLst/>
              <a:rect l="l" t="t" r="r" b="b"/>
              <a:pathLst>
                <a:path w="6350000" h="2540000">
                  <a:moveTo>
                    <a:pt x="0" y="1270000"/>
                  </a:move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1270000"/>
                  </a:ln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2"/>
              <a:stretch>
                <a:fillRect t="-112422" b="-162577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350000" cy="2540000"/>
            </a:xfrm>
            <a:custGeom>
              <a:avLst/>
              <a:gdLst/>
              <a:ahLst/>
              <a:cxnLst/>
              <a:rect l="l" t="t" r="r" b="b"/>
              <a:pathLst>
                <a:path w="6350000" h="254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cubicBezTo>
                    <a:pt x="6330950" y="1959610"/>
                    <a:pt x="5769610" y="2520950"/>
                    <a:pt x="5080000" y="2520950"/>
                  </a:cubicBezTo>
                  <a:lnTo>
                    <a:pt x="1270000" y="2520950"/>
                  </a:lnTo>
                  <a:cubicBezTo>
                    <a:pt x="580390" y="2520950"/>
                    <a:pt x="19050" y="1959610"/>
                    <a:pt x="19050" y="1270000"/>
                  </a:cubicBez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cubicBezTo>
                    <a:pt x="0" y="1971040"/>
                    <a:pt x="568960" y="2540000"/>
                    <a:pt x="1270000" y="2540000"/>
                  </a:cubicBezTo>
                  <a:lnTo>
                    <a:pt x="5080000" y="2540000"/>
                  </a:lnTo>
                  <a:cubicBezTo>
                    <a:pt x="5781040" y="2540000"/>
                    <a:pt x="6350000" y="1971040"/>
                    <a:pt x="6350000" y="1270000"/>
                  </a:cubicBez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C171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1177964"/>
            <a:ext cx="15214295" cy="2505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0"/>
              </a:lnSpc>
            </a:pPr>
            <a:r>
              <a:rPr lang="en-US" sz="6781" spc="-434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Reducing Child Mortality in Kenya: A Data-Driven Approach</a:t>
            </a:r>
          </a:p>
          <a:p>
            <a:pPr algn="l">
              <a:lnSpc>
                <a:spcPts val="6007"/>
              </a:lnSpc>
            </a:pPr>
            <a:endParaRPr lang="en-US" sz="6781" spc="-434">
              <a:solidFill>
                <a:srgbClr val="F8F2ED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81296" y="7475090"/>
            <a:ext cx="2665879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Created By: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32401" y="8166239"/>
            <a:ext cx="5347911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Erastus Kihali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78130" y="363855"/>
            <a:ext cx="14709870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Key Insights and Impact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309" y="1190625"/>
            <a:ext cx="17438752" cy="740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Nairobi has the highest child mortality rate, driven by malnutrition and infections.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Mombasa's healthcare facilities are underutilized despite a high mortality rate, indicating gaps in service delivery.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Kisumu shows a strong correlation between economic factors (GDP) and health outcomes.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Impact: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Data-driven insights guide resource allocation to the most affected areas.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Targeted healthcare interventions can be implemented to reduce mortality.</a:t>
            </a:r>
          </a:p>
          <a:p>
            <a:pPr algn="just">
              <a:lnSpc>
                <a:spcPts val="4900"/>
              </a:lnSpc>
            </a:pPr>
            <a:endParaRPr lang="en-US" sz="3500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78130" y="363855"/>
            <a:ext cx="14709870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 and Next Steps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65" y="1357499"/>
            <a:ext cx="17671691" cy="7505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744" lvl="1" indent="-382872" algn="just">
              <a:lnSpc>
                <a:spcPts val="4965"/>
              </a:lnSpc>
              <a:buFont typeface="Arial"/>
              <a:buChar char="•"/>
            </a:pPr>
            <a:r>
              <a:rPr lang="en-US" sz="3546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  <a:p>
            <a:pPr marL="1531488" lvl="2" indent="-510496" algn="just">
              <a:lnSpc>
                <a:spcPts val="4965"/>
              </a:lnSpc>
              <a:buFont typeface="Arial"/>
              <a:buChar char="⚬"/>
            </a:pPr>
            <a:r>
              <a:rPr lang="en-US" sz="3546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Leveraging data analysis has uncovered critical insights into child mortality patterns in Kenya.</a:t>
            </a:r>
          </a:p>
          <a:p>
            <a:pPr marL="1531488" lvl="2" indent="-510496" algn="just">
              <a:lnSpc>
                <a:spcPts val="4965"/>
              </a:lnSpc>
              <a:buFont typeface="Arial"/>
              <a:buChar char="⚬"/>
            </a:pPr>
            <a:r>
              <a:rPr lang="en-US" sz="3546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Addressing these challenges through policy and healthcare improvements can significantly reduce preventable deaths.</a:t>
            </a:r>
          </a:p>
          <a:p>
            <a:pPr marL="765744" lvl="1" indent="-382872" algn="just">
              <a:lnSpc>
                <a:spcPts val="4965"/>
              </a:lnSpc>
              <a:buFont typeface="Arial"/>
              <a:buChar char="•"/>
            </a:pPr>
            <a:r>
              <a:rPr lang="en-US" sz="3546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 Steps:</a:t>
            </a:r>
          </a:p>
          <a:p>
            <a:pPr marL="1531488" lvl="2" indent="-510496" algn="just">
              <a:lnSpc>
                <a:spcPts val="4965"/>
              </a:lnSpc>
              <a:buFont typeface="Arial"/>
              <a:buChar char="⚬"/>
            </a:pPr>
            <a:r>
              <a:rPr lang="en-US" sz="3546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Expand the analysis to rural areas and smaller towns.</a:t>
            </a:r>
          </a:p>
          <a:p>
            <a:pPr marL="1531488" lvl="2" indent="-510496" algn="just">
              <a:lnSpc>
                <a:spcPts val="4965"/>
              </a:lnSpc>
              <a:buFont typeface="Arial"/>
              <a:buChar char="⚬"/>
            </a:pPr>
            <a:r>
              <a:rPr lang="en-US" sz="3546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Collaborate with local healthcare providers and government agencies to implement targeted interventions.</a:t>
            </a:r>
          </a:p>
          <a:p>
            <a:pPr marL="1531488" lvl="2" indent="-510496" algn="just">
              <a:lnSpc>
                <a:spcPts val="4965"/>
              </a:lnSpc>
              <a:buFont typeface="Arial"/>
              <a:buChar char="⚬"/>
            </a:pPr>
            <a:r>
              <a:rPr lang="en-US" sz="3546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Continuously monitor and update the data to assess the impact of implemented solutions.</a:t>
            </a:r>
          </a:p>
          <a:p>
            <a:pPr algn="just">
              <a:lnSpc>
                <a:spcPts val="4965"/>
              </a:lnSpc>
            </a:pPr>
            <a:endParaRPr lang="en-US" sz="3546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0821" y="1648141"/>
            <a:ext cx="9839993" cy="147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110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Contact</a:t>
            </a:r>
          </a:p>
        </p:txBody>
      </p:sp>
      <p:sp>
        <p:nvSpPr>
          <p:cNvPr id="7" name="Freeform 7"/>
          <p:cNvSpPr/>
          <p:nvPr/>
        </p:nvSpPr>
        <p:spPr>
          <a:xfrm>
            <a:off x="1690821" y="4701856"/>
            <a:ext cx="902961" cy="921389"/>
          </a:xfrm>
          <a:custGeom>
            <a:avLst/>
            <a:gdLst/>
            <a:ahLst/>
            <a:cxnLst/>
            <a:rect l="l" t="t" r="r" b="b"/>
            <a:pathLst>
              <a:path w="902961" h="921389">
                <a:moveTo>
                  <a:pt x="0" y="0"/>
                </a:moveTo>
                <a:lnTo>
                  <a:pt x="902961" y="0"/>
                </a:lnTo>
                <a:lnTo>
                  <a:pt x="902961" y="921388"/>
                </a:lnTo>
                <a:lnTo>
                  <a:pt x="0" y="921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15792" y="4701856"/>
            <a:ext cx="1124450" cy="802576"/>
          </a:xfrm>
          <a:custGeom>
            <a:avLst/>
            <a:gdLst/>
            <a:ahLst/>
            <a:cxnLst/>
            <a:rect l="l" t="t" r="r" b="b"/>
            <a:pathLst>
              <a:path w="1124450" h="802576">
                <a:moveTo>
                  <a:pt x="0" y="0"/>
                </a:moveTo>
                <a:lnTo>
                  <a:pt x="1124450" y="0"/>
                </a:lnTo>
                <a:lnTo>
                  <a:pt x="1124450" y="802576"/>
                </a:lnTo>
                <a:lnTo>
                  <a:pt x="0" y="8025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84062" y="4590701"/>
            <a:ext cx="754689" cy="1024886"/>
          </a:xfrm>
          <a:custGeom>
            <a:avLst/>
            <a:gdLst/>
            <a:ahLst/>
            <a:cxnLst/>
            <a:rect l="l" t="t" r="r" b="b"/>
            <a:pathLst>
              <a:path w="754689" h="1024886">
                <a:moveTo>
                  <a:pt x="0" y="0"/>
                </a:moveTo>
                <a:lnTo>
                  <a:pt x="754689" y="0"/>
                </a:lnTo>
                <a:lnTo>
                  <a:pt x="754689" y="1024886"/>
                </a:lnTo>
                <a:lnTo>
                  <a:pt x="0" y="1024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2246" y="5939464"/>
            <a:ext cx="3838415" cy="54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+254715282743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15792" y="5929939"/>
            <a:ext cx="5134270" cy="52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erastkihali@gmali.com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84062" y="5929939"/>
            <a:ext cx="5258768" cy="52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Kakamega, Kenya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2917" y="1533841"/>
            <a:ext cx="17583439" cy="133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9"/>
              </a:lnSpc>
            </a:pPr>
            <a:r>
              <a:rPr lang="en-US" sz="5187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SDG Alignment: SDG 3: Good Health and Well-being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665" y="4281263"/>
            <a:ext cx="17782692" cy="3679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9602" lvl="1" indent="-449801" algn="l">
              <a:lnSpc>
                <a:spcPts val="4000"/>
              </a:lnSpc>
              <a:buFont typeface="Arial"/>
              <a:buChar char="•"/>
            </a:pPr>
            <a:r>
              <a:rPr lang="en-US" sz="4166">
                <a:solidFill>
                  <a:srgbClr val="F8F2E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Focus: </a:t>
            </a:r>
            <a:r>
              <a:rPr lang="en-US" sz="4166">
                <a:solidFill>
                  <a:srgbClr val="F8F2ED"/>
                </a:solidFill>
                <a:latin typeface="Proxima Nova"/>
                <a:ea typeface="Proxima Nova"/>
                <a:cs typeface="Proxima Nova"/>
                <a:sym typeface="Proxima Nova"/>
              </a:rPr>
              <a:t>Reducing child mortality in Kenya's major cities—Nairobi, Mombasa, and Kisumu.</a:t>
            </a:r>
          </a:p>
          <a:p>
            <a:pPr marL="899602" lvl="1" indent="-449801" algn="l">
              <a:lnSpc>
                <a:spcPts val="8416"/>
              </a:lnSpc>
              <a:buFont typeface="Arial"/>
              <a:buChar char="•"/>
            </a:pPr>
            <a:r>
              <a:rPr lang="en-US" sz="4166">
                <a:solidFill>
                  <a:srgbClr val="F8F2E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Objective: </a:t>
            </a:r>
            <a:r>
              <a:rPr lang="en-US" sz="4166">
                <a:solidFill>
                  <a:srgbClr val="F8F2ED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Leverage data analysis to understand child mortality patterns and improve healthcare interventions in these regions.</a:t>
            </a:r>
          </a:p>
          <a:p>
            <a:pPr algn="l">
              <a:lnSpc>
                <a:spcPts val="4000"/>
              </a:lnSpc>
            </a:pPr>
            <a:endParaRPr lang="en-US" sz="4166">
              <a:solidFill>
                <a:srgbClr val="F8F2E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0821" y="1562416"/>
            <a:ext cx="15813190" cy="884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3"/>
              </a:lnSpc>
            </a:pPr>
            <a:r>
              <a:rPr lang="en-US" sz="6503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Problem Definition and Significance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90821" y="3461849"/>
            <a:ext cx="4392034" cy="4392016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25000" b="-25000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3458509" y="2484543"/>
            <a:ext cx="5904709" cy="590470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019648" y="3046559"/>
            <a:ext cx="278243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999" spc="-191">
                <a:solidFill>
                  <a:srgbClr val="1C1717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Problem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65804" y="3558461"/>
            <a:ext cx="4776207" cy="367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1"/>
              </a:lnSpc>
            </a:pPr>
            <a:r>
              <a:rPr lang="en-US" sz="3056">
                <a:solidFill>
                  <a:srgbClr val="1C1717"/>
                </a:solidFill>
                <a:latin typeface="Inter"/>
                <a:ea typeface="Inter"/>
                <a:cs typeface="Inter"/>
                <a:sym typeface="Inter"/>
              </a:rPr>
              <a:t>High child mortality rates remain a significant challenge in Kenya, particularly in urban areas where disparities in healthcare access exist.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144000" y="3461849"/>
            <a:ext cx="4392034" cy="4392016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t="-24953" b="-24953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1610281" y="2446431"/>
            <a:ext cx="6399257" cy="639925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968385" y="3046559"/>
            <a:ext cx="281730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999" spc="-191">
                <a:solidFill>
                  <a:srgbClr val="1C1717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Significance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8442" y="3587036"/>
            <a:ext cx="4860858" cy="4549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154" lvl="1" indent="-244577" algn="l">
              <a:lnSpc>
                <a:spcPts val="3647"/>
              </a:lnSpc>
              <a:buFont typeface="Arial"/>
              <a:buChar char="•"/>
            </a:pPr>
            <a:r>
              <a:rPr lang="en-US" sz="2265">
                <a:solidFill>
                  <a:srgbClr val="1C1717"/>
                </a:solidFill>
                <a:latin typeface="Inter"/>
                <a:ea typeface="Inter"/>
                <a:cs typeface="Inter"/>
                <a:sym typeface="Inter"/>
              </a:rPr>
              <a:t>Child mortality directly impacts the country's development and well-being.</a:t>
            </a:r>
          </a:p>
          <a:p>
            <a:pPr marL="489154" lvl="1" indent="-244577" algn="l">
              <a:lnSpc>
                <a:spcPts val="3647"/>
              </a:lnSpc>
              <a:buFont typeface="Arial"/>
              <a:buChar char="•"/>
            </a:pPr>
            <a:r>
              <a:rPr lang="en-US" sz="2265">
                <a:solidFill>
                  <a:srgbClr val="1C1717"/>
                </a:solidFill>
                <a:latin typeface="Inter"/>
                <a:ea typeface="Inter"/>
                <a:cs typeface="Inter"/>
                <a:sym typeface="Inter"/>
              </a:rPr>
              <a:t>Addressing this issue aligns with Kenya's national health goals and global efforts under SDG 3 to end preventable deaths of children under five by 2030.</a:t>
            </a:r>
          </a:p>
          <a:p>
            <a:pPr algn="l">
              <a:lnSpc>
                <a:spcPts val="3647"/>
              </a:lnSpc>
            </a:pPr>
            <a:endParaRPr lang="en-US" sz="2265">
              <a:solidFill>
                <a:srgbClr val="1C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0821" y="1543366"/>
            <a:ext cx="13775865" cy="74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5499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ERD and Database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31460" y="4623588"/>
            <a:ext cx="239884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999" spc="-191">
                <a:solidFill>
                  <a:srgbClr val="1C1717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Solution 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54440" y="5074843"/>
            <a:ext cx="2793894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>
                <a:solidFill>
                  <a:srgbClr val="1C1717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elit, sed do eiusmod tempor.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046760" y="4623588"/>
            <a:ext cx="239884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999" spc="-191">
                <a:solidFill>
                  <a:srgbClr val="1C1717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Solution 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69740" y="5074843"/>
            <a:ext cx="2793894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>
                <a:solidFill>
                  <a:srgbClr val="1C1717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elit, sed do eiusmod tempor.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379268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538785" y="2215831"/>
            <a:ext cx="16720515" cy="665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860" lvl="1" indent="-453930" algn="just">
              <a:lnSpc>
                <a:spcPts val="5887"/>
              </a:lnSpc>
              <a:buFont typeface="Arial"/>
              <a:buChar char="•"/>
            </a:pPr>
            <a:r>
              <a:rPr lang="en-US" sz="42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Entity-Relationship Diagram (ERD):</a:t>
            </a:r>
          </a:p>
          <a:p>
            <a:pPr marL="1815721" lvl="2" indent="-605240" algn="just">
              <a:lnSpc>
                <a:spcPts val="5887"/>
              </a:lnSpc>
              <a:buFont typeface="Arial"/>
              <a:buChar char="⚬"/>
            </a:pPr>
            <a:r>
              <a:rPr lang="en-US" sz="42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Entities:</a:t>
            </a:r>
            <a:r>
              <a:rPr lang="en-US" sz="42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Regions, Health Facilities, Child Mortality Records.</a:t>
            </a:r>
          </a:p>
          <a:p>
            <a:pPr marL="1815721" lvl="2" indent="-605240" algn="just">
              <a:lnSpc>
                <a:spcPts val="5887"/>
              </a:lnSpc>
              <a:buFont typeface="Arial"/>
              <a:buChar char="⚬"/>
            </a:pPr>
            <a:r>
              <a:rPr lang="en-US" sz="42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Relationships:</a:t>
            </a:r>
            <a:r>
              <a:rPr lang="en-US" sz="42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Health facilities in specific regions linked to child mortality records by location.</a:t>
            </a:r>
          </a:p>
          <a:p>
            <a:pPr marL="907860" lvl="1" indent="-453930" algn="just">
              <a:lnSpc>
                <a:spcPts val="5887"/>
              </a:lnSpc>
              <a:buFont typeface="Arial"/>
              <a:buChar char="•"/>
            </a:pPr>
            <a:r>
              <a:rPr lang="en-US" sz="42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Design:</a:t>
            </a:r>
            <a:r>
              <a:rPr lang="en-US" sz="42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database integrates region-specific data, health facility capacities, and child mortality statistics to enable comprehensive analysis.</a:t>
            </a:r>
          </a:p>
          <a:p>
            <a:pPr algn="just">
              <a:lnSpc>
                <a:spcPts val="5887"/>
              </a:lnSpc>
            </a:pPr>
            <a:endParaRPr lang="en-US" sz="420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03509" y="984884"/>
            <a:ext cx="14659867" cy="107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>
                <a:solidFill>
                  <a:srgbClr val="F8F2E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Schema and Sample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624" y="1990725"/>
            <a:ext cx="17438752" cy="6604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70"/>
              </a:lnSpc>
            </a:pPr>
            <a:r>
              <a:rPr lang="en-US" sz="3764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Schema:</a:t>
            </a:r>
          </a:p>
          <a:p>
            <a:pPr marL="812715" lvl="1" indent="-406358" algn="just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Tables:</a:t>
            </a:r>
          </a:p>
          <a:p>
            <a:pPr marL="1625430" lvl="2" indent="-541810" algn="just">
              <a:lnSpc>
                <a:spcPts val="5270"/>
              </a:lnSpc>
              <a:buFont typeface="Arial"/>
              <a:buChar char="⚬"/>
            </a:pPr>
            <a:r>
              <a:rPr lang="en-US" sz="3764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Regions: Region ID, Name, Population, GDP.</a:t>
            </a:r>
          </a:p>
          <a:p>
            <a:pPr marL="1625430" lvl="2" indent="-541810" algn="just">
              <a:lnSpc>
                <a:spcPts val="5270"/>
              </a:lnSpc>
              <a:buFont typeface="Arial"/>
              <a:buChar char="⚬"/>
            </a:pPr>
            <a:r>
              <a:rPr lang="en-US" sz="3764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Health Facilities: Facility ID, Name, Location, Capacity.</a:t>
            </a:r>
          </a:p>
          <a:p>
            <a:pPr marL="1625430" lvl="2" indent="-541810" algn="just">
              <a:lnSpc>
                <a:spcPts val="5270"/>
              </a:lnSpc>
              <a:buFont typeface="Arial"/>
              <a:buChar char="⚬"/>
            </a:pPr>
            <a:r>
              <a:rPr lang="en-US" sz="3764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Child Mortality: Record ID, Age, Gender, Cause of Death, Location.</a:t>
            </a:r>
          </a:p>
          <a:p>
            <a:pPr marL="812715" lvl="1" indent="-406358" algn="just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Data:</a:t>
            </a:r>
          </a:p>
          <a:p>
            <a:pPr marL="1625430" lvl="2" indent="-541810" algn="just">
              <a:lnSpc>
                <a:spcPts val="5270"/>
              </a:lnSpc>
              <a:buFont typeface="Arial"/>
              <a:buChar char="⚬"/>
            </a:pPr>
            <a:r>
              <a:rPr lang="en-US" sz="3764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Example data entries from the CSV file show the connection between regions and health facilities and the reported child mortality cases.</a:t>
            </a:r>
          </a:p>
          <a:p>
            <a:pPr algn="just">
              <a:lnSpc>
                <a:spcPts val="5270"/>
              </a:lnSpc>
            </a:pPr>
            <a:endParaRPr lang="en-US" sz="3764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50548" y="1115771"/>
            <a:ext cx="16937452" cy="94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999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SQL Queries for Data Retrieval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624" y="1995881"/>
            <a:ext cx="17438752" cy="740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Consolidated Table: </a:t>
            </a: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To facilitate comprehensive data analysis, a new table (sdg_mortality_rates_in_kenya) was created by merging data from multiple tables (ChildMortality, HealthFacilities, Region).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Query 1: </a:t>
            </a: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Creating the table structure with relevant fields to store combined data from various sources.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Query 2: </a:t>
            </a: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Merging data from existing tables using a SQL JOIN operation to connect health facilities, child mortality records, and regional data into one consolidated table.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Export: </a:t>
            </a:r>
            <a:r>
              <a:rPr lang="en-US" sz="3500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The consolidated data was then exported from MySQL Workbench using the built-in export functionality, enabling further analysis in Excel.</a:t>
            </a:r>
          </a:p>
          <a:p>
            <a:pPr algn="just">
              <a:lnSpc>
                <a:spcPts val="4900"/>
              </a:lnSpc>
            </a:pPr>
            <a:endParaRPr lang="en-US" sz="3500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58509" y="605224"/>
            <a:ext cx="14709870" cy="169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Excel Data Analysis and Dashboard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624" y="2594454"/>
            <a:ext cx="17863376" cy="647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4628" lvl="1" indent="-442314" algn="just">
              <a:lnSpc>
                <a:spcPts val="5736"/>
              </a:lnSpc>
              <a:buFont typeface="Arial"/>
              <a:buChar char="•"/>
            </a:pPr>
            <a:r>
              <a:rPr lang="en-US" sz="4097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 sheet Dashboard Overview:</a:t>
            </a:r>
          </a:p>
          <a:p>
            <a:pPr marL="1769255" lvl="2" indent="-589752" algn="just">
              <a:lnSpc>
                <a:spcPts val="5736"/>
              </a:lnSpc>
              <a:buFont typeface="Arial"/>
              <a:buChar char="⚬"/>
            </a:pPr>
            <a:r>
              <a:rPr lang="en-US" sz="4097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Visuals: </a:t>
            </a:r>
            <a:r>
              <a:rPr lang="en-US" sz="4097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Bar charts and line graphs showcasing mortality rates by region, gender, and cause of death.</a:t>
            </a:r>
          </a:p>
          <a:p>
            <a:pPr marL="1769255" lvl="2" indent="-589752" algn="just">
              <a:lnSpc>
                <a:spcPts val="5736"/>
              </a:lnSpc>
              <a:buFont typeface="Arial"/>
              <a:buChar char="⚬"/>
            </a:pPr>
            <a:r>
              <a:rPr lang="en-US" sz="4097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Pivot Tables: </a:t>
            </a:r>
            <a:r>
              <a:rPr lang="en-US" sz="4097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Summarize child mortality rates and health facility capacities.</a:t>
            </a:r>
          </a:p>
          <a:p>
            <a:pPr marL="884628" lvl="1" indent="-442314" algn="just">
              <a:lnSpc>
                <a:spcPts val="5736"/>
              </a:lnSpc>
              <a:buFont typeface="Arial"/>
              <a:buChar char="•"/>
            </a:pPr>
            <a:r>
              <a:rPr lang="en-US" sz="4097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  <a:p>
            <a:pPr marL="1769255" lvl="2" indent="-589752" algn="just">
              <a:lnSpc>
                <a:spcPts val="5736"/>
              </a:lnSpc>
              <a:buFont typeface="Arial"/>
              <a:buChar char="⚬"/>
            </a:pPr>
            <a:r>
              <a:rPr lang="en-US" sz="4097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Trends in child mortality across Nairobi, Mombasa, and Kisumu.</a:t>
            </a:r>
          </a:p>
          <a:p>
            <a:pPr marL="1769255" lvl="2" indent="-589752" algn="just">
              <a:lnSpc>
                <a:spcPts val="5736"/>
              </a:lnSpc>
              <a:buFont typeface="Arial"/>
              <a:buChar char="⚬"/>
            </a:pPr>
            <a:r>
              <a:rPr lang="en-US" sz="4097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Correlation between healthcare availability and mortality rates.</a:t>
            </a:r>
          </a:p>
          <a:p>
            <a:pPr algn="just">
              <a:lnSpc>
                <a:spcPts val="5736"/>
              </a:lnSpc>
            </a:pPr>
            <a:endParaRPr lang="en-US" sz="4097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2246" y="8864739"/>
            <a:ext cx="903164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942010" y="-2057400"/>
            <a:ext cx="3456432" cy="4114800"/>
          </a:xfrm>
          <a:custGeom>
            <a:avLst/>
            <a:gdLst/>
            <a:ahLst/>
            <a:cxnLst/>
            <a:rect l="l" t="t" r="r" b="b"/>
            <a:pathLst>
              <a:path w="3456432" h="4114800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690821" y="9403156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690821" y="-883844"/>
            <a:ext cx="1767688" cy="1767688"/>
          </a:xfrm>
          <a:custGeom>
            <a:avLst/>
            <a:gdLst/>
            <a:ahLst/>
            <a:cxnLst/>
            <a:rect l="l" t="t" r="r" b="b"/>
            <a:pathLst>
              <a:path w="1767688" h="1767688">
                <a:moveTo>
                  <a:pt x="0" y="0"/>
                </a:moveTo>
                <a:lnTo>
                  <a:pt x="1767688" y="0"/>
                </a:lnTo>
                <a:lnTo>
                  <a:pt x="1767688" y="1767688"/>
                </a:lnTo>
                <a:lnTo>
                  <a:pt x="0" y="176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58509" y="605224"/>
            <a:ext cx="14709870" cy="169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>
                <a:solidFill>
                  <a:srgbClr val="F8F2E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Integration and Testing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624" y="2746444"/>
            <a:ext cx="17438752" cy="490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Process: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Data from SQL queries was exported to Excel for visualization.</a:t>
            </a:r>
          </a:p>
          <a:p>
            <a:pPr marL="1727199" lvl="2" indent="-575733" algn="just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Cross-verification of data accuracy between database outputs and Excel.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8F2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Testing: </a:t>
            </a:r>
            <a:r>
              <a:rPr lang="en-US" sz="3999">
                <a:solidFill>
                  <a:srgbClr val="F8F2ED"/>
                </a:solidFill>
                <a:latin typeface="Canva Sans"/>
                <a:ea typeface="Canva Sans"/>
                <a:cs typeface="Canva Sans"/>
                <a:sym typeface="Canva Sans"/>
              </a:rPr>
              <a:t>Ensured data consistency and dynamic updates in the Excel dashboard.</a:t>
            </a:r>
          </a:p>
          <a:p>
            <a:pPr algn="just">
              <a:lnSpc>
                <a:spcPts val="5599"/>
              </a:lnSpc>
            </a:pPr>
            <a:endParaRPr lang="en-US" sz="3999">
              <a:solidFill>
                <a:srgbClr val="F8F2E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4BBBE-CD20-01DA-DD35-8A6CB47B2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4" t="26042" r="13104" b="30208"/>
          <a:stretch/>
        </p:blipFill>
        <p:spPr>
          <a:xfrm>
            <a:off x="275602" y="396949"/>
            <a:ext cx="17736795" cy="98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1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671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Inter</vt:lpstr>
      <vt:lpstr>Arial</vt:lpstr>
      <vt:lpstr>Canva Sans</vt:lpstr>
      <vt:lpstr>Calibri</vt:lpstr>
      <vt:lpstr>Canva Sans Bold</vt:lpstr>
      <vt:lpstr>Proxima Nova</vt:lpstr>
      <vt:lpstr>Helios Extended</vt:lpstr>
      <vt:lpstr>Helios Extended Bold</vt:lpstr>
      <vt:lpstr>Proxima Nova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Marketing Deck Pitch Presentation</dc:title>
  <cp:lastModifiedBy>This PC</cp:lastModifiedBy>
  <cp:revision>3</cp:revision>
  <dcterms:created xsi:type="dcterms:W3CDTF">2006-08-16T00:00:00Z</dcterms:created>
  <dcterms:modified xsi:type="dcterms:W3CDTF">2024-08-23T18:27:28Z</dcterms:modified>
  <dc:identifier>DAGOqwvXeFY</dc:identifier>
</cp:coreProperties>
</file>