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9"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F76B23-C709-42BF-92BE-C02883E659F1}"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196538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76B23-C709-42BF-92BE-C02883E659F1}"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178589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76B23-C709-42BF-92BE-C02883E659F1}"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23373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76B23-C709-42BF-92BE-C02883E659F1}"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31588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F76B23-C709-42BF-92BE-C02883E659F1}"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67981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F76B23-C709-42BF-92BE-C02883E659F1}"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326864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F76B23-C709-42BF-92BE-C02883E659F1}"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73772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F76B23-C709-42BF-92BE-C02883E659F1}"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81842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76B23-C709-42BF-92BE-C02883E659F1}"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34416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F76B23-C709-42BF-92BE-C02883E659F1}"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13257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F76B23-C709-42BF-92BE-C02883E659F1}"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5D308-0ED6-4191-A726-7BEC207A6310}" type="slidenum">
              <a:rPr lang="en-US" smtClean="0"/>
              <a:t>‹#›</a:t>
            </a:fld>
            <a:endParaRPr lang="en-US"/>
          </a:p>
        </p:txBody>
      </p:sp>
    </p:spTree>
    <p:extLst>
      <p:ext uri="{BB962C8B-B14F-4D97-AF65-F5344CB8AC3E}">
        <p14:creationId xmlns:p14="http://schemas.microsoft.com/office/powerpoint/2010/main" val="388892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76B23-C709-42BF-92BE-C02883E659F1}" type="datetimeFigureOut">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5D308-0ED6-4191-A726-7BEC207A6310}" type="slidenum">
              <a:rPr lang="en-US" smtClean="0"/>
              <a:t>‹#›</a:t>
            </a:fld>
            <a:endParaRPr lang="en-US"/>
          </a:p>
        </p:txBody>
      </p:sp>
    </p:spTree>
    <p:extLst>
      <p:ext uri="{BB962C8B-B14F-4D97-AF65-F5344CB8AC3E}">
        <p14:creationId xmlns:p14="http://schemas.microsoft.com/office/powerpoint/2010/main" val="10289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0"/>
            <a:ext cx="10515600" cy="1325563"/>
          </a:xfrm>
          <a:solidFill>
            <a:schemeClr val="accent2">
              <a:lumMod val="40000"/>
              <a:lumOff val="60000"/>
            </a:schemeClr>
          </a:solidFill>
        </p:spPr>
        <p:txBody>
          <a:bodyPr>
            <a:normAutofit/>
          </a:bodyPr>
          <a:lstStyle/>
          <a:p>
            <a:r>
              <a:rPr lang="en-US" sz="3600" dirty="0" smtClean="0">
                <a:latin typeface="+mn-lt"/>
              </a:rPr>
              <a:t>Vaccination Insights Dashboard</a:t>
            </a:r>
            <a:endParaRPr lang="en-US" sz="3600" dirty="0">
              <a:latin typeface="+mn-lt"/>
            </a:endParaRPr>
          </a:p>
        </p:txBody>
      </p:sp>
      <p:sp>
        <p:nvSpPr>
          <p:cNvPr id="3" name="Content Placeholder 2"/>
          <p:cNvSpPr>
            <a:spLocks noGrp="1"/>
          </p:cNvSpPr>
          <p:nvPr>
            <p:ph idx="1"/>
          </p:nvPr>
        </p:nvSpPr>
        <p:spPr>
          <a:solidFill>
            <a:schemeClr val="accent5"/>
          </a:solidFill>
        </p:spPr>
        <p:txBody>
          <a:bodyPr>
            <a:normAutofit/>
          </a:bodyPr>
          <a:lstStyle/>
          <a:p>
            <a:pPr marL="0" indent="0">
              <a:buNone/>
            </a:pPr>
            <a:r>
              <a:rPr lang="en-US" sz="2400" b="1" dirty="0" smtClean="0"/>
              <a:t>Enhancing Public Health with Data-Driven Solutions.</a:t>
            </a:r>
          </a:p>
          <a:p>
            <a:pPr marL="0" indent="0">
              <a:buNone/>
            </a:pPr>
            <a:endParaRPr lang="en-US" sz="2400" b="1" dirty="0" smtClean="0"/>
          </a:p>
          <a:p>
            <a:pPr marL="0" indent="0">
              <a:buNone/>
            </a:pPr>
            <a:r>
              <a:rPr lang="en-US" sz="2400" dirty="0" smtClean="0"/>
              <a:t>Sustainable Development Goal 3 (SDG 3) focuses on ensuring healthy lives and promoting well-being for all, at all ages. At the heart of this goal is the critical importance of vaccination, which has the power to save millions of lives and protect global public health.</a:t>
            </a:r>
          </a:p>
          <a:p>
            <a:pPr marL="0" indent="0">
              <a:buNone/>
            </a:pPr>
            <a:endParaRPr lang="en-US" sz="2400" dirty="0" smtClean="0"/>
          </a:p>
          <a:p>
            <a:pPr marL="0" indent="0">
              <a:buNone/>
            </a:pPr>
            <a:r>
              <a:rPr lang="en-US" sz="2400" dirty="0" smtClean="0"/>
              <a:t>By Ann </a:t>
            </a:r>
            <a:r>
              <a:rPr lang="en-US" sz="2400" dirty="0" err="1" smtClean="0"/>
              <a:t>Ngugi</a:t>
            </a:r>
            <a:r>
              <a:rPr lang="en-US" sz="2400" dirty="0" smtClean="0"/>
              <a:t>,</a:t>
            </a:r>
          </a:p>
          <a:p>
            <a:pPr marL="0" indent="0">
              <a:buNone/>
            </a:pPr>
            <a:r>
              <a:rPr lang="en-US" sz="2400" dirty="0" smtClean="0"/>
              <a:t>13/8/2024.</a:t>
            </a:r>
            <a:endParaRPr lang="en-US" sz="2400" dirty="0"/>
          </a:p>
        </p:txBody>
      </p:sp>
    </p:spTree>
    <p:extLst>
      <p:ext uri="{BB962C8B-B14F-4D97-AF65-F5344CB8AC3E}">
        <p14:creationId xmlns:p14="http://schemas.microsoft.com/office/powerpoint/2010/main" val="199993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b="1" dirty="0" smtClean="0">
                <a:latin typeface="+mn-lt"/>
              </a:rPr>
              <a:t>Conclusion and Call to Action</a:t>
            </a:r>
            <a:br>
              <a:rPr lang="en-US" sz="3600" b="1" dirty="0" smtClean="0">
                <a:latin typeface="+mn-lt"/>
              </a:rPr>
            </a:b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lstStyle/>
          <a:p>
            <a:pPr marL="0" indent="0">
              <a:buNone/>
            </a:pPr>
            <a:endParaRPr lang="en-US" dirty="0" smtClean="0"/>
          </a:p>
          <a:p>
            <a:pPr marL="0" indent="0">
              <a:buNone/>
            </a:pPr>
            <a:r>
              <a:rPr lang="en-US" sz="2400" dirty="0" smtClean="0"/>
              <a:t>Achieving universal vaccination coverage is essential for realizing the vision of SDG 3: good health and well-being for all. By working together through innovative partnerships and equitable strategies, we can protect the world's most vulnerable and create a healthier, more prosperous future.</a:t>
            </a:r>
          </a:p>
          <a:p>
            <a:endParaRPr lang="en-US" sz="2400" dirty="0"/>
          </a:p>
        </p:txBody>
      </p:sp>
    </p:spTree>
    <p:extLst>
      <p:ext uri="{BB962C8B-B14F-4D97-AF65-F5344CB8AC3E}">
        <p14:creationId xmlns:p14="http://schemas.microsoft.com/office/powerpoint/2010/main" val="176011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dirty="0" smtClean="0">
                <a:latin typeface="+mn-lt"/>
              </a:rPr>
              <a:t>Project Overview</a:t>
            </a: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normAutofit/>
          </a:bodyPr>
          <a:lstStyle/>
          <a:p>
            <a:pPr marL="0" indent="0">
              <a:buNone/>
            </a:pPr>
            <a:r>
              <a:rPr lang="en-US" sz="2400" b="1" dirty="0" smtClean="0"/>
              <a:t>Objective:</a:t>
            </a:r>
            <a:endParaRPr lang="en-US" sz="2400" dirty="0" smtClean="0"/>
          </a:p>
          <a:p>
            <a:pPr lvl="1"/>
            <a:r>
              <a:rPr lang="en-US" dirty="0" smtClean="0"/>
              <a:t>Develop a dashboard to provide comprehensive insights into vaccination data.</a:t>
            </a:r>
          </a:p>
          <a:p>
            <a:pPr lvl="1"/>
            <a:r>
              <a:rPr lang="en-US" dirty="0" smtClean="0"/>
              <a:t>Enhance understanding of vaccination coverage and trends to improve public health responses.</a:t>
            </a:r>
          </a:p>
          <a:p>
            <a:pPr marL="0" indent="0">
              <a:buNone/>
            </a:pPr>
            <a:r>
              <a:rPr lang="en-US" sz="2400" b="1" dirty="0" smtClean="0"/>
              <a:t>SDG Alignment:</a:t>
            </a:r>
            <a:endParaRPr lang="en-US" sz="2400" dirty="0" smtClean="0"/>
          </a:p>
          <a:p>
            <a:pPr lvl="1"/>
            <a:r>
              <a:rPr lang="en-US" dirty="0" smtClean="0"/>
              <a:t>Focus on SDG 3: Good Health and Well-being.</a:t>
            </a:r>
          </a:p>
          <a:p>
            <a:pPr lvl="1"/>
            <a:r>
              <a:rPr lang="en-US" dirty="0" smtClean="0"/>
              <a:t>Aiming to improve health outcomes through better data visibility and analysis.</a:t>
            </a:r>
          </a:p>
          <a:p>
            <a:pPr marL="0" indent="0">
              <a:buNone/>
            </a:pPr>
            <a:r>
              <a:rPr lang="en-US" sz="2400" b="1" dirty="0" smtClean="0"/>
              <a:t>Purpose:</a:t>
            </a:r>
            <a:endParaRPr lang="en-US" sz="2400" dirty="0" smtClean="0"/>
          </a:p>
          <a:p>
            <a:pPr lvl="1"/>
            <a:r>
              <a:rPr lang="en-US" dirty="0" smtClean="0"/>
              <a:t>To offer actionable insights from vaccination data to support health interventions and policies.</a:t>
            </a:r>
          </a:p>
          <a:p>
            <a:endParaRPr lang="en-US" dirty="0"/>
          </a:p>
        </p:txBody>
      </p:sp>
    </p:spTree>
    <p:extLst>
      <p:ext uri="{BB962C8B-B14F-4D97-AF65-F5344CB8AC3E}">
        <p14:creationId xmlns:p14="http://schemas.microsoft.com/office/powerpoint/2010/main" val="141391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dirty="0" smtClean="0">
                <a:latin typeface="+mn-lt"/>
              </a:rPr>
              <a:t>SDG Alignment</a:t>
            </a: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lstStyle/>
          <a:p>
            <a:r>
              <a:rPr lang="en-US" sz="2400" b="1" dirty="0" smtClean="0"/>
              <a:t>SDG 3: Good Health and Well-being</a:t>
            </a:r>
            <a:endParaRPr lang="en-US" sz="2400" dirty="0" smtClean="0"/>
          </a:p>
          <a:p>
            <a:pPr lvl="1"/>
            <a:r>
              <a:rPr lang="en-US" dirty="0" smtClean="0"/>
              <a:t>Goal: Ensure healthy lives and promote well-being for all at all ages.</a:t>
            </a:r>
          </a:p>
          <a:p>
            <a:r>
              <a:rPr lang="en-US" sz="2400" b="1" dirty="0" smtClean="0"/>
              <a:t>Relevance:</a:t>
            </a:r>
            <a:endParaRPr lang="en-US" sz="2400" dirty="0" smtClean="0"/>
          </a:p>
          <a:p>
            <a:pPr lvl="1"/>
            <a:r>
              <a:rPr lang="en-US" dirty="0" smtClean="0"/>
              <a:t>Vaccination data is crucial for tracking immunization rates and addressing health disparities.</a:t>
            </a:r>
          </a:p>
          <a:p>
            <a:r>
              <a:rPr lang="en-US" sz="2400" b="1" dirty="0" smtClean="0"/>
              <a:t>Project Goals:</a:t>
            </a:r>
            <a:endParaRPr lang="en-US" sz="2400" dirty="0" smtClean="0"/>
          </a:p>
          <a:p>
            <a:pPr lvl="1"/>
            <a:r>
              <a:rPr lang="en-US" dirty="0" smtClean="0"/>
              <a:t>Improve accuracy in vaccination tracking.</a:t>
            </a:r>
          </a:p>
          <a:p>
            <a:pPr lvl="1"/>
            <a:r>
              <a:rPr lang="en-US" dirty="0" smtClean="0"/>
              <a:t>Support public health efforts through data-driven decisions.</a:t>
            </a:r>
          </a:p>
          <a:p>
            <a:endParaRPr lang="en-US" dirty="0"/>
          </a:p>
        </p:txBody>
      </p:sp>
    </p:spTree>
    <p:extLst>
      <p:ext uri="{BB962C8B-B14F-4D97-AF65-F5344CB8AC3E}">
        <p14:creationId xmlns:p14="http://schemas.microsoft.com/office/powerpoint/2010/main" val="59216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b="1" dirty="0" smtClean="0">
                <a:latin typeface="+mn-lt"/>
              </a:rPr>
              <a:t>Problem Definition and Significance</a:t>
            </a:r>
            <a:br>
              <a:rPr lang="en-US" sz="3600" b="1" dirty="0" smtClean="0">
                <a:latin typeface="+mn-lt"/>
              </a:rPr>
            </a:b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lstStyle/>
          <a:p>
            <a:pPr marL="0" indent="0">
              <a:buNone/>
            </a:pPr>
            <a:r>
              <a:rPr lang="en-US" sz="2400" b="1" dirty="0" smtClean="0"/>
              <a:t>Problem:</a:t>
            </a:r>
            <a:endParaRPr lang="en-US" sz="2400" dirty="0" smtClean="0"/>
          </a:p>
          <a:p>
            <a:pPr lvl="1"/>
            <a:r>
              <a:rPr lang="en-US" dirty="0" smtClean="0"/>
              <a:t>Fragmented and incomplete vaccination records can hinder effective health responses and policy-making.</a:t>
            </a:r>
          </a:p>
          <a:p>
            <a:pPr marL="0" indent="0">
              <a:buNone/>
            </a:pPr>
            <a:r>
              <a:rPr lang="en-US" sz="2400" b="1" dirty="0" smtClean="0"/>
              <a:t>Significance:</a:t>
            </a:r>
            <a:endParaRPr lang="en-US" sz="2400" dirty="0" smtClean="0"/>
          </a:p>
          <a:p>
            <a:pPr lvl="1"/>
            <a:r>
              <a:rPr lang="en-US" dirty="0" smtClean="0"/>
              <a:t>Accurate vaccination records are essential for preventing outbreaks and managing health resources.</a:t>
            </a:r>
          </a:p>
          <a:p>
            <a:pPr lvl="1"/>
            <a:r>
              <a:rPr lang="en-US" dirty="0" smtClean="0"/>
              <a:t>Enhanced data tracking can lead to more targeted health interventions.</a:t>
            </a:r>
          </a:p>
          <a:p>
            <a:pPr marL="0" indent="0">
              <a:buNone/>
            </a:pPr>
            <a:r>
              <a:rPr lang="en-US" sz="2400" b="1" dirty="0" smtClean="0"/>
              <a:t>Impact:</a:t>
            </a:r>
            <a:endParaRPr lang="en-US" sz="2400" dirty="0" smtClean="0"/>
          </a:p>
          <a:p>
            <a:pPr lvl="1"/>
            <a:r>
              <a:rPr lang="en-US" dirty="0" smtClean="0"/>
              <a:t>Better data can lead to improved vaccination coverage and public health outcomes.</a:t>
            </a:r>
          </a:p>
          <a:p>
            <a:endParaRPr lang="en-US" dirty="0"/>
          </a:p>
        </p:txBody>
      </p:sp>
    </p:spTree>
    <p:extLst>
      <p:ext uri="{BB962C8B-B14F-4D97-AF65-F5344CB8AC3E}">
        <p14:creationId xmlns:p14="http://schemas.microsoft.com/office/powerpoint/2010/main" val="26855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3574"/>
            <a:ext cx="10515600" cy="1325563"/>
          </a:xfrm>
          <a:solidFill>
            <a:schemeClr val="accent2">
              <a:lumMod val="40000"/>
              <a:lumOff val="60000"/>
            </a:schemeClr>
          </a:solidFill>
        </p:spPr>
        <p:txBody>
          <a:bodyPr>
            <a:normAutofit/>
          </a:bodyPr>
          <a:lstStyle/>
          <a:p>
            <a:r>
              <a:rPr lang="en-US" sz="3600" b="1" dirty="0" smtClean="0"/>
              <a:t>Database Design and Schema</a:t>
            </a:r>
            <a:br>
              <a:rPr lang="en-US" sz="3600" b="1" dirty="0" smtClean="0"/>
            </a:br>
            <a:endParaRPr lang="en-US" sz="3600" dirty="0"/>
          </a:p>
        </p:txBody>
      </p:sp>
      <p:sp>
        <p:nvSpPr>
          <p:cNvPr id="4" name="Rectangle 1"/>
          <p:cNvSpPr>
            <a:spLocks noGrp="1" noChangeArrowheads="1"/>
          </p:cNvSpPr>
          <p:nvPr>
            <p:ph idx="1"/>
          </p:nvPr>
        </p:nvSpPr>
        <p:spPr bwMode="auto">
          <a:xfrm>
            <a:off x="838200" y="1854376"/>
            <a:ext cx="7072001" cy="4555093"/>
          </a:xfrm>
          <a:prstGeom prst="rect">
            <a:avLst/>
          </a:prstGeom>
          <a:solidFill>
            <a:schemeClr val="accent1">
              <a:lumMod val="7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ERD Overview:</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Entities:</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a:t>
            </a:r>
            <a:r>
              <a:rPr kumimoji="0" lang="en-US" altLang="en-US" sz="1800" b="0" i="0" u="none" strike="noStrike" cap="none" normalizeH="0" baseline="0" dirty="0" smtClean="0">
                <a:ln>
                  <a:noFill/>
                </a:ln>
                <a:solidFill>
                  <a:schemeClr val="tx1"/>
                </a:solidFill>
                <a:effectLst/>
              </a:rPr>
              <a:t> Records of individuals receiving vaccinations.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Vaccinations:</a:t>
            </a:r>
            <a:r>
              <a:rPr kumimoji="0" lang="en-US" altLang="en-US" sz="1800" b="0" i="0" u="none" strike="noStrike" cap="none" normalizeH="0" baseline="0" dirty="0" smtClean="0">
                <a:ln>
                  <a:noFill/>
                </a:ln>
                <a:solidFill>
                  <a:schemeClr val="tx1"/>
                </a:solidFill>
                <a:effectLst/>
              </a:rPr>
              <a:t> Details of vaccines administered.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Vaccination Records:</a:t>
            </a:r>
            <a:r>
              <a:rPr kumimoji="0" lang="en-US" altLang="en-US" sz="1800" b="0" i="0" u="none" strike="noStrike" cap="none" normalizeH="0" baseline="0" dirty="0" smtClean="0">
                <a:ln>
                  <a:noFill/>
                </a:ln>
                <a:solidFill>
                  <a:schemeClr val="tx1"/>
                </a:solidFill>
                <a:effectLst/>
              </a:rPr>
              <a:t> Tracking of vaccination events.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Relationships:</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Patients receive Vaccinations.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Vaccinations are recorded in Vaccination Records.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Schema: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Patients Table:</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Columns: id (PK), name, age, gender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Vaccinations Table:</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Columns: id (PK), name, type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Vaccination Records Table:</a:t>
            </a:r>
            <a:endParaRPr kumimoji="0" lang="en-US" altLang="en-US" sz="18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Columns: id (PK), </a:t>
            </a:r>
            <a:r>
              <a:rPr kumimoji="0" lang="en-US" altLang="en-US" sz="1800" b="0" i="0" u="none" strike="noStrike" cap="none" normalizeH="0" baseline="0" dirty="0" err="1" smtClean="0">
                <a:ln>
                  <a:noFill/>
                </a:ln>
                <a:solidFill>
                  <a:schemeClr val="tx1"/>
                </a:solidFill>
                <a:effectLst/>
              </a:rPr>
              <a:t>patient_id</a:t>
            </a:r>
            <a:r>
              <a:rPr kumimoji="0" lang="en-US" altLang="en-US" sz="1800" b="0" i="0" u="none" strike="noStrike" cap="none" normalizeH="0" baseline="0" dirty="0" smtClean="0">
                <a:ln>
                  <a:noFill/>
                </a:ln>
                <a:solidFill>
                  <a:schemeClr val="tx1"/>
                </a:solidFill>
                <a:effectLst/>
              </a:rPr>
              <a:t> (FK), </a:t>
            </a:r>
            <a:r>
              <a:rPr kumimoji="0" lang="en-US" altLang="en-US" sz="1800" b="0" i="0" u="none" strike="noStrike" cap="none" normalizeH="0" baseline="0" dirty="0" err="1" smtClean="0">
                <a:ln>
                  <a:noFill/>
                </a:ln>
                <a:solidFill>
                  <a:schemeClr val="tx1"/>
                </a:solidFill>
                <a:effectLst/>
              </a:rPr>
              <a:t>vaccination_id</a:t>
            </a:r>
            <a:r>
              <a:rPr kumimoji="0" lang="en-US" altLang="en-US" sz="1800" b="0" i="0" u="none" strike="noStrike" cap="none" normalizeH="0" baseline="0" dirty="0" smtClean="0">
                <a:ln>
                  <a:noFill/>
                </a:ln>
                <a:solidFill>
                  <a:schemeClr val="tx1"/>
                </a:solidFill>
                <a:effectLst/>
              </a:rPr>
              <a:t> (FK), date,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903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dirty="0" smtClean="0">
                <a:latin typeface="+mn-lt"/>
              </a:rPr>
              <a:t>Sample Data</a:t>
            </a: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normAutofit/>
          </a:bodyPr>
          <a:lstStyle/>
          <a:p>
            <a:pPr marL="0" indent="0">
              <a:buNone/>
            </a:pPr>
            <a:r>
              <a:rPr lang="en-US" sz="2400" b="1" dirty="0" smtClean="0"/>
              <a:t>Patients Table:</a:t>
            </a: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dirty="0" smtClean="0"/>
              <a:t>Vaccinations Table:</a:t>
            </a: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p:txBody>
      </p:sp>
      <p:graphicFrame>
        <p:nvGraphicFramePr>
          <p:cNvPr id="6" name="Table 5"/>
          <p:cNvGraphicFramePr>
            <a:graphicFrameLocks noGrp="1"/>
          </p:cNvGraphicFramePr>
          <p:nvPr>
            <p:extLst>
              <p:ext uri="{D42A27DB-BD31-4B8C-83A1-F6EECF244321}">
                <p14:modId xmlns:p14="http://schemas.microsoft.com/office/powerpoint/2010/main" val="2154891547"/>
              </p:ext>
            </p:extLst>
          </p:nvPr>
        </p:nvGraphicFramePr>
        <p:xfrm>
          <a:off x="1065348" y="22349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3341061"/>
                    </a:ext>
                  </a:extLst>
                </a:gridCol>
                <a:gridCol w="2709333">
                  <a:extLst>
                    <a:ext uri="{9D8B030D-6E8A-4147-A177-3AD203B41FA5}">
                      <a16:colId xmlns:a16="http://schemas.microsoft.com/office/drawing/2014/main" val="1253792193"/>
                    </a:ext>
                  </a:extLst>
                </a:gridCol>
                <a:gridCol w="2709333">
                  <a:extLst>
                    <a:ext uri="{9D8B030D-6E8A-4147-A177-3AD203B41FA5}">
                      <a16:colId xmlns:a16="http://schemas.microsoft.com/office/drawing/2014/main" val="4112357022"/>
                    </a:ext>
                  </a:extLst>
                </a:gridCol>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extLst>
                  <a:ext uri="{0D108BD9-81ED-4DB2-BD59-A6C34878D82A}">
                    <a16:rowId xmlns:a16="http://schemas.microsoft.com/office/drawing/2014/main" val="969693690"/>
                  </a:ext>
                </a:extLst>
              </a:tr>
              <a:tr h="370840">
                <a:tc>
                  <a:txBody>
                    <a:bodyPr/>
                    <a:lstStyle/>
                    <a:p>
                      <a:r>
                        <a:rPr lang="en-US" dirty="0" smtClean="0"/>
                        <a:t>1</a:t>
                      </a:r>
                      <a:endParaRPr lang="en-US" dirty="0"/>
                    </a:p>
                  </a:txBody>
                  <a:tcPr/>
                </a:tc>
                <a:tc>
                  <a:txBody>
                    <a:bodyPr/>
                    <a:lstStyle/>
                    <a:p>
                      <a:r>
                        <a:rPr lang="en-US" dirty="0" smtClean="0"/>
                        <a:t>John</a:t>
                      </a:r>
                      <a:r>
                        <a:rPr lang="en-US" baseline="0" dirty="0" smtClean="0"/>
                        <a:t> </a:t>
                      </a:r>
                      <a:r>
                        <a:rPr lang="en-US" baseline="0" dirty="0" err="1" smtClean="0"/>
                        <a:t>Oluoch</a:t>
                      </a:r>
                      <a:endParaRPr lang="en-US" dirty="0"/>
                    </a:p>
                  </a:txBody>
                  <a:tcPr/>
                </a:tc>
                <a:tc>
                  <a:txBody>
                    <a:bodyPr/>
                    <a:lstStyle/>
                    <a:p>
                      <a:r>
                        <a:rPr lang="en-US" dirty="0" smtClean="0"/>
                        <a:t>male</a:t>
                      </a:r>
                      <a:endParaRPr lang="en-US" dirty="0"/>
                    </a:p>
                  </a:txBody>
                  <a:tcPr/>
                </a:tc>
                <a:extLst>
                  <a:ext uri="{0D108BD9-81ED-4DB2-BD59-A6C34878D82A}">
                    <a16:rowId xmlns:a16="http://schemas.microsoft.com/office/drawing/2014/main" val="190400105"/>
                  </a:ext>
                </a:extLst>
              </a:tr>
              <a:tr h="370840">
                <a:tc>
                  <a:txBody>
                    <a:bodyPr/>
                    <a:lstStyle/>
                    <a:p>
                      <a:r>
                        <a:rPr lang="en-US" dirty="0" smtClean="0"/>
                        <a:t>2</a:t>
                      </a:r>
                      <a:endParaRPr lang="en-US" dirty="0"/>
                    </a:p>
                  </a:txBody>
                  <a:tcPr/>
                </a:tc>
                <a:tc>
                  <a:txBody>
                    <a:bodyPr/>
                    <a:lstStyle/>
                    <a:p>
                      <a:r>
                        <a:rPr lang="en-US" dirty="0" smtClean="0"/>
                        <a:t>Jane  </a:t>
                      </a:r>
                      <a:r>
                        <a:rPr lang="en-US" dirty="0" err="1" smtClean="0"/>
                        <a:t>Njeri</a:t>
                      </a:r>
                      <a:endParaRPr lang="en-US" dirty="0"/>
                    </a:p>
                  </a:txBody>
                  <a:tcPr/>
                </a:tc>
                <a:tc>
                  <a:txBody>
                    <a:bodyPr/>
                    <a:lstStyle/>
                    <a:p>
                      <a:r>
                        <a:rPr lang="en-US" dirty="0" smtClean="0"/>
                        <a:t>female</a:t>
                      </a:r>
                      <a:endParaRPr lang="en-US" dirty="0"/>
                    </a:p>
                  </a:txBody>
                  <a:tcPr/>
                </a:tc>
                <a:extLst>
                  <a:ext uri="{0D108BD9-81ED-4DB2-BD59-A6C34878D82A}">
                    <a16:rowId xmlns:a16="http://schemas.microsoft.com/office/drawing/2014/main" val="21768253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92713729"/>
              </p:ext>
            </p:extLst>
          </p:nvPr>
        </p:nvGraphicFramePr>
        <p:xfrm>
          <a:off x="1065347" y="429888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13602433"/>
                    </a:ext>
                  </a:extLst>
                </a:gridCol>
                <a:gridCol w="2709333">
                  <a:extLst>
                    <a:ext uri="{9D8B030D-6E8A-4147-A177-3AD203B41FA5}">
                      <a16:colId xmlns:a16="http://schemas.microsoft.com/office/drawing/2014/main" val="4281890661"/>
                    </a:ext>
                  </a:extLst>
                </a:gridCol>
                <a:gridCol w="2709333">
                  <a:extLst>
                    <a:ext uri="{9D8B030D-6E8A-4147-A177-3AD203B41FA5}">
                      <a16:colId xmlns:a16="http://schemas.microsoft.com/office/drawing/2014/main" val="751922345"/>
                    </a:ext>
                  </a:extLst>
                </a:gridCol>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type</a:t>
                      </a:r>
                      <a:endParaRPr lang="en-US" dirty="0"/>
                    </a:p>
                  </a:txBody>
                  <a:tcPr/>
                </a:tc>
                <a:extLst>
                  <a:ext uri="{0D108BD9-81ED-4DB2-BD59-A6C34878D82A}">
                    <a16:rowId xmlns:a16="http://schemas.microsoft.com/office/drawing/2014/main" val="1088644347"/>
                  </a:ext>
                </a:extLst>
              </a:tr>
              <a:tr h="370840">
                <a:tc>
                  <a:txBody>
                    <a:bodyPr/>
                    <a:lstStyle/>
                    <a:p>
                      <a:r>
                        <a:rPr lang="en-US" dirty="0" smtClean="0"/>
                        <a:t>1</a:t>
                      </a:r>
                      <a:endParaRPr lang="en-US" dirty="0"/>
                    </a:p>
                  </a:txBody>
                  <a:tcPr/>
                </a:tc>
                <a:tc>
                  <a:txBody>
                    <a:bodyPr/>
                    <a:lstStyle/>
                    <a:p>
                      <a:r>
                        <a:rPr lang="en-US" dirty="0" smtClean="0"/>
                        <a:t>Flu Vaccine</a:t>
                      </a:r>
                      <a:endParaRPr lang="en-US" dirty="0"/>
                    </a:p>
                  </a:txBody>
                  <a:tcPr/>
                </a:tc>
                <a:tc>
                  <a:txBody>
                    <a:bodyPr/>
                    <a:lstStyle/>
                    <a:p>
                      <a:r>
                        <a:rPr lang="en-US" dirty="0" smtClean="0"/>
                        <a:t>Influenza</a:t>
                      </a:r>
                      <a:endParaRPr lang="en-US" dirty="0"/>
                    </a:p>
                  </a:txBody>
                  <a:tcPr/>
                </a:tc>
                <a:extLst>
                  <a:ext uri="{0D108BD9-81ED-4DB2-BD59-A6C34878D82A}">
                    <a16:rowId xmlns:a16="http://schemas.microsoft.com/office/drawing/2014/main" val="2038044374"/>
                  </a:ext>
                </a:extLst>
              </a:tr>
              <a:tr h="370840">
                <a:tc>
                  <a:txBody>
                    <a:bodyPr/>
                    <a:lstStyle/>
                    <a:p>
                      <a:r>
                        <a:rPr lang="en-US" dirty="0" smtClean="0"/>
                        <a:t>2</a:t>
                      </a:r>
                      <a:endParaRPr lang="en-US" dirty="0"/>
                    </a:p>
                  </a:txBody>
                  <a:tcPr/>
                </a:tc>
                <a:tc>
                  <a:txBody>
                    <a:bodyPr/>
                    <a:lstStyle/>
                    <a:p>
                      <a:r>
                        <a:rPr lang="en-US" dirty="0" smtClean="0"/>
                        <a:t>COVID-19 Vaccine</a:t>
                      </a:r>
                      <a:endParaRPr lang="en-US" dirty="0"/>
                    </a:p>
                  </a:txBody>
                  <a:tcPr/>
                </a:tc>
                <a:tc>
                  <a:txBody>
                    <a:bodyPr/>
                    <a:lstStyle/>
                    <a:p>
                      <a:r>
                        <a:rPr lang="en-US" dirty="0" smtClean="0"/>
                        <a:t>Coronavirus</a:t>
                      </a:r>
                    </a:p>
                  </a:txBody>
                  <a:tcPr/>
                </a:tc>
                <a:extLst>
                  <a:ext uri="{0D108BD9-81ED-4DB2-BD59-A6C34878D82A}">
                    <a16:rowId xmlns:a16="http://schemas.microsoft.com/office/drawing/2014/main" val="2255256794"/>
                  </a:ext>
                </a:extLst>
              </a:tr>
            </a:tbl>
          </a:graphicData>
        </a:graphic>
      </p:graphicFrame>
    </p:spTree>
    <p:extLst>
      <p:ext uri="{BB962C8B-B14F-4D97-AF65-F5344CB8AC3E}">
        <p14:creationId xmlns:p14="http://schemas.microsoft.com/office/powerpoint/2010/main" val="43409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normAutofit/>
          </a:bodyPr>
          <a:lstStyle/>
          <a:p>
            <a:r>
              <a:rPr lang="en-US" sz="3600" dirty="0" smtClean="0">
                <a:latin typeface="+mn-lt"/>
              </a:rPr>
              <a:t>Data Analysis Insights</a:t>
            </a:r>
            <a:endParaRPr lang="en-US" sz="3600" dirty="0">
              <a:latin typeface="+mn-lt"/>
            </a:endParaRPr>
          </a:p>
        </p:txBody>
      </p:sp>
      <p:sp>
        <p:nvSpPr>
          <p:cNvPr id="3" name="Content Placeholder 2"/>
          <p:cNvSpPr>
            <a:spLocks noGrp="1"/>
          </p:cNvSpPr>
          <p:nvPr>
            <p:ph idx="1"/>
          </p:nvPr>
        </p:nvSpPr>
        <p:spPr>
          <a:solidFill>
            <a:schemeClr val="accent1">
              <a:lumMod val="75000"/>
            </a:schemeClr>
          </a:solidFill>
        </p:spPr>
        <p:txBody>
          <a:bodyPr/>
          <a:lstStyle/>
          <a:p>
            <a:pPr marL="0" indent="0">
              <a:buNone/>
            </a:pPr>
            <a:r>
              <a:rPr lang="en-US" sz="2400" b="1" dirty="0" smtClean="0"/>
              <a:t>Vaccinations by Type:</a:t>
            </a:r>
            <a:endParaRPr lang="en-US" sz="2400" dirty="0" smtClean="0"/>
          </a:p>
          <a:p>
            <a:pPr lvl="1"/>
            <a:r>
              <a:rPr lang="en-US" b="1" dirty="0" smtClean="0"/>
              <a:t>Insight:</a:t>
            </a:r>
            <a:r>
              <a:rPr lang="en-US" dirty="0" smtClean="0"/>
              <a:t> Flu vaccines and COVID-19 vaccines are the most administered.</a:t>
            </a:r>
          </a:p>
          <a:p>
            <a:pPr marL="0" indent="0">
              <a:buNone/>
            </a:pPr>
            <a:r>
              <a:rPr lang="en-US" sz="2400" b="1" dirty="0" smtClean="0"/>
              <a:t>Patient Vaccinations:</a:t>
            </a:r>
            <a:endParaRPr lang="en-US" sz="2400" dirty="0" smtClean="0"/>
          </a:p>
          <a:p>
            <a:pPr lvl="1"/>
            <a:r>
              <a:rPr lang="en-US" b="1" dirty="0" smtClean="0"/>
              <a:t>Insight:</a:t>
            </a:r>
            <a:r>
              <a:rPr lang="en-US" dirty="0" smtClean="0"/>
              <a:t> Tracking the number of vaccinations per patient helps identify high-risk individuals.</a:t>
            </a:r>
          </a:p>
          <a:p>
            <a:pPr marL="0" indent="0">
              <a:buNone/>
            </a:pPr>
            <a:r>
              <a:rPr lang="en-US" sz="2400" b="1" dirty="0" smtClean="0"/>
              <a:t>Vaccinations by Clinic:</a:t>
            </a:r>
            <a:endParaRPr lang="en-US" sz="2400" dirty="0" smtClean="0"/>
          </a:p>
          <a:p>
            <a:pPr lvl="1"/>
            <a:r>
              <a:rPr lang="en-US" b="1" dirty="0" smtClean="0"/>
              <a:t>Insight:</a:t>
            </a:r>
            <a:r>
              <a:rPr lang="en-US" dirty="0" smtClean="0"/>
              <a:t> Certain clinics have higher vaccination rates, which could inform resource allocation.</a:t>
            </a:r>
          </a:p>
          <a:p>
            <a:endParaRPr lang="en-US" dirty="0"/>
          </a:p>
        </p:txBody>
      </p:sp>
    </p:spTree>
    <p:extLst>
      <p:ext uri="{BB962C8B-B14F-4D97-AF65-F5344CB8AC3E}">
        <p14:creationId xmlns:p14="http://schemas.microsoft.com/office/powerpoint/2010/main" val="223645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sz="3600" b="1" dirty="0" smtClean="0">
                <a:latin typeface="+mn-lt"/>
              </a:rPr>
              <a:t>Excel Dashboard Demonstration</a:t>
            </a:r>
            <a:r>
              <a:rPr lang="en-US" b="1" dirty="0" smtClean="0"/>
              <a:t/>
            </a:r>
            <a:br>
              <a:rPr lang="en-US" b="1" dirty="0" smtClean="0"/>
            </a:br>
            <a:endParaRPr lang="en-US" dirty="0"/>
          </a:p>
        </p:txBody>
      </p:sp>
      <p:sp>
        <p:nvSpPr>
          <p:cNvPr id="3" name="Content Placeholder 2"/>
          <p:cNvSpPr>
            <a:spLocks noGrp="1"/>
          </p:cNvSpPr>
          <p:nvPr>
            <p:ph idx="1"/>
          </p:nvPr>
        </p:nvSpPr>
        <p:spPr>
          <a:solidFill>
            <a:schemeClr val="accent1">
              <a:lumMod val="75000"/>
            </a:schemeClr>
          </a:solidFill>
        </p:spPr>
        <p:txBody>
          <a:bodyPr/>
          <a:lstStyle/>
          <a:p>
            <a:pPr marL="0" indent="0">
              <a:buNone/>
            </a:pPr>
            <a:r>
              <a:rPr lang="en-US" sz="2400" b="1" dirty="0" smtClean="0"/>
              <a:t>Overview:</a:t>
            </a:r>
            <a:endParaRPr lang="en-US" sz="2400" dirty="0" smtClean="0"/>
          </a:p>
          <a:p>
            <a:pPr lvl="1"/>
            <a:r>
              <a:rPr lang="en-US" dirty="0" smtClean="0"/>
              <a:t>Demonstrate the Excel dashboard with key features.</a:t>
            </a:r>
          </a:p>
          <a:p>
            <a:pPr marL="0" indent="0">
              <a:buNone/>
            </a:pPr>
            <a:r>
              <a:rPr lang="en-US" sz="2400" b="1" dirty="0" smtClean="0"/>
              <a:t>Key Features:</a:t>
            </a:r>
            <a:endParaRPr lang="en-US" sz="2400" dirty="0" smtClean="0"/>
          </a:p>
          <a:p>
            <a:pPr lvl="1"/>
            <a:r>
              <a:rPr lang="en-US" b="1" dirty="0" smtClean="0"/>
              <a:t>PivotTables:</a:t>
            </a:r>
            <a:r>
              <a:rPr lang="en-US" dirty="0" smtClean="0"/>
              <a:t> Provide detailed analysis of vaccination data.</a:t>
            </a:r>
          </a:p>
          <a:p>
            <a:pPr lvl="1"/>
            <a:r>
              <a:rPr lang="en-US" b="1" dirty="0" smtClean="0"/>
              <a:t>Charts:</a:t>
            </a:r>
            <a:r>
              <a:rPr lang="en-US" dirty="0" smtClean="0"/>
              <a:t> Visualize data with pie charts, bar charts, and line charts.</a:t>
            </a:r>
          </a:p>
          <a:p>
            <a:pPr lvl="1"/>
            <a:r>
              <a:rPr lang="en-US" b="1" dirty="0" smtClean="0"/>
              <a:t>Slicers:</a:t>
            </a:r>
            <a:r>
              <a:rPr lang="en-US" dirty="0" smtClean="0"/>
              <a:t> Allow interactive filtering by vaccination type, location, and patient demographics.</a:t>
            </a:r>
          </a:p>
          <a:p>
            <a:pPr marL="0" indent="0">
              <a:buNone/>
            </a:pPr>
            <a:r>
              <a:rPr lang="en-US" sz="2400" b="1" dirty="0" smtClean="0"/>
              <a:t>Functionality:</a:t>
            </a:r>
            <a:endParaRPr lang="en-US" sz="2400" dirty="0" smtClean="0"/>
          </a:p>
          <a:p>
            <a:pPr lvl="1"/>
            <a:r>
              <a:rPr lang="en-US" dirty="0" smtClean="0"/>
              <a:t>Users can interact with slicers to filter data and view updates in real-time.</a:t>
            </a:r>
          </a:p>
          <a:p>
            <a:endParaRPr lang="en-US" dirty="0"/>
          </a:p>
        </p:txBody>
      </p:sp>
    </p:spTree>
    <p:extLst>
      <p:ext uri="{BB962C8B-B14F-4D97-AF65-F5344CB8AC3E}">
        <p14:creationId xmlns:p14="http://schemas.microsoft.com/office/powerpoint/2010/main" val="171580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566" y="286748"/>
            <a:ext cx="10515600" cy="1325563"/>
          </a:xfrm>
          <a:solidFill>
            <a:schemeClr val="accent2">
              <a:lumMod val="40000"/>
              <a:lumOff val="60000"/>
            </a:schemeClr>
          </a:solidFill>
        </p:spPr>
        <p:txBody>
          <a:bodyPr/>
          <a:lstStyle/>
          <a:p>
            <a:r>
              <a:rPr lang="en-US" b="1" dirty="0" smtClean="0"/>
              <a:t>How the Project Addresses the SDG Problem</a:t>
            </a:r>
            <a:br>
              <a:rPr lang="en-US" b="1" dirty="0" smtClean="0"/>
            </a:br>
            <a:endParaRPr lang="en-US" dirty="0"/>
          </a:p>
        </p:txBody>
      </p:sp>
      <p:sp>
        <p:nvSpPr>
          <p:cNvPr id="3" name="Content Placeholder 2"/>
          <p:cNvSpPr>
            <a:spLocks noGrp="1"/>
          </p:cNvSpPr>
          <p:nvPr>
            <p:ph idx="1"/>
          </p:nvPr>
        </p:nvSpPr>
        <p:spPr>
          <a:solidFill>
            <a:schemeClr val="accent1">
              <a:lumMod val="75000"/>
            </a:schemeClr>
          </a:solidFill>
        </p:spPr>
        <p:txBody>
          <a:bodyPr/>
          <a:lstStyle/>
          <a:p>
            <a:pPr marL="0" indent="0">
              <a:buNone/>
            </a:pPr>
            <a:r>
              <a:rPr lang="en-US" b="1" dirty="0" smtClean="0"/>
              <a:t>Impact on SDG 3:</a:t>
            </a:r>
            <a:endParaRPr lang="en-US" dirty="0" smtClean="0"/>
          </a:p>
          <a:p>
            <a:pPr lvl="1"/>
            <a:r>
              <a:rPr lang="en-US" b="1" dirty="0" smtClean="0"/>
              <a:t>Enhanced Tracking:</a:t>
            </a:r>
            <a:r>
              <a:rPr lang="en-US" dirty="0" smtClean="0"/>
              <a:t> Improved data accuracy supports effective vaccination programs and health interventions.</a:t>
            </a:r>
          </a:p>
          <a:p>
            <a:pPr lvl="1"/>
            <a:r>
              <a:rPr lang="en-US" b="1" dirty="0" smtClean="0"/>
              <a:t>Informed Decisions:</a:t>
            </a:r>
            <a:r>
              <a:rPr lang="en-US" dirty="0" smtClean="0"/>
              <a:t> Data-driven insights help in planning and responding to health needs.</a:t>
            </a:r>
          </a:p>
          <a:p>
            <a:pPr marL="0" indent="0">
              <a:buNone/>
            </a:pPr>
            <a:r>
              <a:rPr lang="en-US" b="1" dirty="0" smtClean="0"/>
              <a:t>Benefits:</a:t>
            </a:r>
            <a:endParaRPr lang="en-US" dirty="0" smtClean="0"/>
          </a:p>
          <a:p>
            <a:pPr lvl="1"/>
            <a:r>
              <a:rPr lang="en-US" dirty="0" smtClean="0"/>
              <a:t>Better resource management and targeted public health strategies.</a:t>
            </a:r>
          </a:p>
          <a:p>
            <a:pPr marL="0" indent="0">
              <a:buNone/>
            </a:pPr>
            <a:r>
              <a:rPr lang="en-US" b="1" dirty="0" smtClean="0"/>
              <a:t>Future Steps:</a:t>
            </a:r>
            <a:endParaRPr lang="en-US" dirty="0" smtClean="0"/>
          </a:p>
          <a:p>
            <a:pPr lvl="1"/>
            <a:r>
              <a:rPr lang="en-US" dirty="0" smtClean="0"/>
              <a:t>Expand the dashboard with additional data sources.</a:t>
            </a:r>
          </a:p>
          <a:p>
            <a:pPr lvl="1"/>
            <a:r>
              <a:rPr lang="en-US" dirty="0" smtClean="0"/>
              <a:t>Integrate with other health information systems for comprehensive analysis.</a:t>
            </a:r>
          </a:p>
          <a:p>
            <a:endParaRPr lang="en-US" dirty="0"/>
          </a:p>
        </p:txBody>
      </p:sp>
    </p:spTree>
    <p:extLst>
      <p:ext uri="{BB962C8B-B14F-4D97-AF65-F5344CB8AC3E}">
        <p14:creationId xmlns:p14="http://schemas.microsoft.com/office/powerpoint/2010/main" val="2004162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625</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Vaccination Insights Dashboard</vt:lpstr>
      <vt:lpstr>Project Overview</vt:lpstr>
      <vt:lpstr>SDG Alignment</vt:lpstr>
      <vt:lpstr>Problem Definition and Significance </vt:lpstr>
      <vt:lpstr>Database Design and Schema </vt:lpstr>
      <vt:lpstr>Sample Data</vt:lpstr>
      <vt:lpstr>Data Analysis Insights</vt:lpstr>
      <vt:lpstr>Excel Dashboard Demonstration </vt:lpstr>
      <vt:lpstr>How the Project Addresses the SDG Problem </vt:lpstr>
      <vt:lpstr>Conclusion and Call to 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Insights Dashboard</dc:title>
  <dc:creator>ANN</dc:creator>
  <cp:lastModifiedBy>ANN</cp:lastModifiedBy>
  <cp:revision>8</cp:revision>
  <dcterms:created xsi:type="dcterms:W3CDTF">2024-08-13T09:34:30Z</dcterms:created>
  <dcterms:modified xsi:type="dcterms:W3CDTF">2024-08-13T10:33:44Z</dcterms:modified>
</cp:coreProperties>
</file>