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61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smtClean="0"/>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9/24/2024</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9/24/2024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9/24/2024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9/24/2024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smtClean="0"/>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9/24/2024</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9/24/2024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9/24/2024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dirty="0"/>
              <a:t>9/24/2024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9/24/2024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smtClean="0"/>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t>9/24/2024</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9/24/2024</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9/24/2024</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2100" y="2224725"/>
            <a:ext cx="9068586" cy="2042558"/>
          </a:xfrm>
        </p:spPr>
        <p:txBody>
          <a:bodyPr/>
          <a:lstStyle/>
          <a:p>
            <a:pPr>
              <a:lnSpc>
                <a:spcPct val="100000"/>
              </a:lnSpc>
            </a:pPr>
            <a:r>
              <a:rPr lang="en-US" sz="4400" b="1" dirty="0"/>
              <a:t>Analysis of Grain Demand and Production</a:t>
            </a:r>
          </a:p>
        </p:txBody>
      </p:sp>
      <p:sp>
        <p:nvSpPr>
          <p:cNvPr id="3" name="Subtitle 2"/>
          <p:cNvSpPr>
            <a:spLocks noGrp="1"/>
          </p:cNvSpPr>
          <p:nvPr>
            <p:ph type="subTitle" idx="1"/>
          </p:nvPr>
        </p:nvSpPr>
        <p:spPr/>
        <p:txBody>
          <a:bodyPr/>
          <a:lstStyle/>
          <a:p>
            <a:r>
              <a:rPr lang="en-US" b="1" dirty="0"/>
              <a:t>Understanding Food Security Challenges and Solutions</a:t>
            </a:r>
          </a:p>
        </p:txBody>
      </p:sp>
    </p:spTree>
    <p:extLst>
      <p:ext uri="{BB962C8B-B14F-4D97-AF65-F5344CB8AC3E}">
        <p14:creationId xmlns:p14="http://schemas.microsoft.com/office/powerpoint/2010/main" val="14637837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05493" y="2592371"/>
            <a:ext cx="7579149" cy="1323439"/>
          </a:xfrm>
          <a:prstGeom prst="rect">
            <a:avLst/>
          </a:prstGeom>
          <a:noFill/>
        </p:spPr>
        <p:txBody>
          <a:bodyPr wrap="square" rtlCol="0">
            <a:spAutoFit/>
          </a:bodyPr>
          <a:lstStyle/>
          <a:p>
            <a:r>
              <a:rPr lang="en-US" sz="8000" dirty="0" smtClean="0">
                <a:ln w="0"/>
                <a:effectLst>
                  <a:outerShdw blurRad="38100" dist="19050" dir="2700000" algn="tl" rotWithShape="0">
                    <a:schemeClr val="dk1">
                      <a:alpha val="40000"/>
                    </a:schemeClr>
                  </a:outerShdw>
                </a:effectLst>
              </a:rPr>
              <a:t>THANK YOU!</a:t>
            </a:r>
            <a:endParaRPr lang="en-US" sz="80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178623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Overview</a:t>
            </a:r>
          </a:p>
        </p:txBody>
      </p:sp>
      <p:sp>
        <p:nvSpPr>
          <p:cNvPr id="3" name="Content Placeholder 2"/>
          <p:cNvSpPr>
            <a:spLocks noGrp="1"/>
          </p:cNvSpPr>
          <p:nvPr>
            <p:ph idx="1"/>
          </p:nvPr>
        </p:nvSpPr>
        <p:spPr/>
        <p:txBody>
          <a:bodyPr/>
          <a:lstStyle/>
          <a:p>
            <a:pPr>
              <a:lnSpc>
                <a:spcPct val="150000"/>
              </a:lnSpc>
            </a:pPr>
            <a:r>
              <a:rPr lang="en-US" b="1" dirty="0"/>
              <a:t>Objective:</a:t>
            </a:r>
            <a:r>
              <a:rPr lang="en-US" dirty="0"/>
              <a:t> To analyze grain demand and production data to inform food security strategies</a:t>
            </a:r>
            <a:r>
              <a:rPr lang="en-US" dirty="0" smtClean="0"/>
              <a:t>.</a:t>
            </a:r>
          </a:p>
          <a:p>
            <a:pPr>
              <a:lnSpc>
                <a:spcPct val="150000"/>
              </a:lnSpc>
            </a:pPr>
            <a:r>
              <a:rPr lang="en-US" b="1" dirty="0"/>
              <a:t>SDG </a:t>
            </a:r>
            <a:r>
              <a:rPr lang="en-US" b="1" dirty="0" smtClean="0"/>
              <a:t>alignment</a:t>
            </a:r>
            <a:r>
              <a:rPr lang="en-US" dirty="0" smtClean="0"/>
              <a:t>: Zero Hunger(goal 2)- </a:t>
            </a:r>
            <a:r>
              <a:rPr lang="en-US" dirty="0"/>
              <a:t>ensuring access to safe, nutritious food for all</a:t>
            </a:r>
            <a:r>
              <a:rPr lang="en-US" dirty="0" smtClean="0"/>
              <a:t>.</a:t>
            </a:r>
            <a:endParaRPr lang="en-US" dirty="0"/>
          </a:p>
          <a:p>
            <a:pPr lvl="1">
              <a:lnSpc>
                <a:spcPct val="150000"/>
              </a:lnSpc>
            </a:pPr>
            <a:r>
              <a:rPr lang="en-US" dirty="0"/>
              <a:t>Achieving Zero Hunger is not just a global challenge but a personal mission. I believe everyone deserves access to safe and nutritious food. By analyzing grain demand and production, I aim to contribute to strategies that alleviate hunger and enhance food security for future generations.</a:t>
            </a:r>
          </a:p>
        </p:txBody>
      </p:sp>
    </p:spTree>
    <p:extLst>
      <p:ext uri="{BB962C8B-B14F-4D97-AF65-F5344CB8AC3E}">
        <p14:creationId xmlns:p14="http://schemas.microsoft.com/office/powerpoint/2010/main" val="2209976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425778"/>
            <a:ext cx="10058400" cy="1371600"/>
          </a:xfrm>
        </p:spPr>
        <p:txBody>
          <a:bodyPr/>
          <a:lstStyle/>
          <a:p>
            <a:r>
              <a:rPr lang="en-US" dirty="0"/>
              <a:t>Problem Definition</a:t>
            </a:r>
          </a:p>
        </p:txBody>
      </p:sp>
      <p:sp>
        <p:nvSpPr>
          <p:cNvPr id="3" name="Content Placeholder 2"/>
          <p:cNvSpPr>
            <a:spLocks noGrp="1"/>
          </p:cNvSpPr>
          <p:nvPr>
            <p:ph idx="1"/>
          </p:nvPr>
        </p:nvSpPr>
        <p:spPr>
          <a:xfrm>
            <a:off x="1066800" y="1875934"/>
            <a:ext cx="10058400" cy="4159106"/>
          </a:xfrm>
        </p:spPr>
        <p:txBody>
          <a:bodyPr>
            <a:normAutofit/>
          </a:bodyPr>
          <a:lstStyle/>
          <a:p>
            <a:pPr marL="0" indent="0">
              <a:lnSpc>
                <a:spcPct val="150000"/>
              </a:lnSpc>
              <a:buNone/>
            </a:pPr>
            <a:r>
              <a:rPr lang="en-US" b="1" dirty="0"/>
              <a:t>Increasing Demand for Grains:</a:t>
            </a:r>
            <a:endParaRPr lang="en-US" dirty="0"/>
          </a:p>
          <a:p>
            <a:r>
              <a:rPr lang="en-US" b="1" dirty="0"/>
              <a:t>Population Growth:</a:t>
            </a:r>
            <a:r>
              <a:rPr lang="en-US" dirty="0"/>
              <a:t> The rising global population will significantly increase grain demand by 2032, straining agricultural systems.</a:t>
            </a:r>
          </a:p>
          <a:p>
            <a:r>
              <a:rPr lang="en-US" b="1" dirty="0" smtClean="0"/>
              <a:t>Climate </a:t>
            </a:r>
            <a:r>
              <a:rPr lang="en-US" b="1" dirty="0"/>
              <a:t>Change:</a:t>
            </a:r>
            <a:r>
              <a:rPr lang="en-US" dirty="0"/>
              <a:t> Extreme weather events disrupt farming cycles, lowering grain yields and threatening food security</a:t>
            </a:r>
            <a:r>
              <a:rPr lang="en-US" dirty="0" smtClean="0"/>
              <a:t>.</a:t>
            </a:r>
          </a:p>
          <a:p>
            <a:pPr marL="0" indent="0">
              <a:buNone/>
            </a:pPr>
            <a:endParaRPr lang="en-US" dirty="0"/>
          </a:p>
          <a:p>
            <a:pPr marL="0" indent="0">
              <a:buNone/>
            </a:pPr>
            <a:r>
              <a:rPr lang="en-US" b="1" dirty="0"/>
              <a:t>Significance of the Problem:</a:t>
            </a:r>
            <a:endParaRPr lang="en-US" dirty="0"/>
          </a:p>
          <a:p>
            <a:r>
              <a:rPr lang="en-US" b="1" dirty="0"/>
              <a:t>Food Insecurity:</a:t>
            </a:r>
            <a:r>
              <a:rPr lang="en-US" dirty="0"/>
              <a:t> High demand and production challenges can lead to shortages, impacting vulnerable populations.</a:t>
            </a:r>
          </a:p>
          <a:p>
            <a:r>
              <a:rPr lang="en-US" b="1" dirty="0" smtClean="0"/>
              <a:t>Sustainable </a:t>
            </a:r>
            <a:r>
              <a:rPr lang="en-US" b="1" dirty="0"/>
              <a:t>Development:</a:t>
            </a:r>
            <a:r>
              <a:rPr lang="en-US" dirty="0"/>
              <a:t> Addressing grain demand is essential for achieving Goal 2 (Zero Hunger) and ensuring access to nutritious food for all.</a:t>
            </a:r>
          </a:p>
          <a:p>
            <a:endParaRPr lang="en-US" dirty="0"/>
          </a:p>
        </p:txBody>
      </p:sp>
    </p:spTree>
    <p:extLst>
      <p:ext uri="{BB962C8B-B14F-4D97-AF65-F5344CB8AC3E}">
        <p14:creationId xmlns:p14="http://schemas.microsoft.com/office/powerpoint/2010/main" val="422726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Design</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8230" y="2516957"/>
            <a:ext cx="3429862" cy="3261674"/>
          </a:xfrm>
        </p:spPr>
      </p:pic>
      <p:sp>
        <p:nvSpPr>
          <p:cNvPr id="5" name="TextBox 4"/>
          <p:cNvSpPr txBox="1"/>
          <p:nvPr/>
        </p:nvSpPr>
        <p:spPr>
          <a:xfrm>
            <a:off x="6777873" y="2733774"/>
            <a:ext cx="4741682" cy="2354491"/>
          </a:xfrm>
          <a:prstGeom prst="rect">
            <a:avLst/>
          </a:prstGeom>
          <a:noFill/>
        </p:spPr>
        <p:txBody>
          <a:bodyPr wrap="square" rtlCol="0">
            <a:spAutoFit/>
          </a:bodyPr>
          <a:lstStyle/>
          <a:p>
            <a:pPr>
              <a:lnSpc>
                <a:spcPct val="150000"/>
              </a:lnSpc>
            </a:pPr>
            <a:r>
              <a:rPr lang="en-US" sz="1400" b="1" dirty="0"/>
              <a:t>CREATE TABLE GrainData (</a:t>
            </a:r>
          </a:p>
          <a:p>
            <a:pPr>
              <a:lnSpc>
                <a:spcPct val="150000"/>
              </a:lnSpc>
            </a:pPr>
            <a:r>
              <a:rPr lang="en-US" sz="1400" b="1" dirty="0"/>
              <a:t>    element VARCHAR(50) NOT </a:t>
            </a:r>
            <a:r>
              <a:rPr lang="en-US" sz="1400" b="1" dirty="0" smtClean="0"/>
              <a:t>NULL,</a:t>
            </a:r>
          </a:p>
          <a:p>
            <a:pPr>
              <a:lnSpc>
                <a:spcPct val="150000"/>
              </a:lnSpc>
            </a:pPr>
            <a:r>
              <a:rPr lang="en-US" sz="1400" b="1" dirty="0" smtClean="0"/>
              <a:t>    </a:t>
            </a:r>
            <a:r>
              <a:rPr lang="en-US" sz="1400" b="1" dirty="0"/>
              <a:t>region VARCHAR(50) NOT NULL, </a:t>
            </a:r>
            <a:endParaRPr lang="en-US" sz="1400" b="1" dirty="0" smtClean="0"/>
          </a:p>
          <a:p>
            <a:pPr>
              <a:lnSpc>
                <a:spcPct val="150000"/>
              </a:lnSpc>
            </a:pPr>
            <a:r>
              <a:rPr lang="en-US" sz="1400" b="1" dirty="0"/>
              <a:t> </a:t>
            </a:r>
            <a:r>
              <a:rPr lang="en-US" sz="1400" b="1" dirty="0" smtClean="0"/>
              <a:t>   subregion </a:t>
            </a:r>
            <a:r>
              <a:rPr lang="en-US" sz="1400" b="1" dirty="0"/>
              <a:t>VARCHAR(50) NOT NULL,      </a:t>
            </a:r>
          </a:p>
          <a:p>
            <a:pPr>
              <a:lnSpc>
                <a:spcPct val="150000"/>
              </a:lnSpc>
            </a:pPr>
            <a:r>
              <a:rPr lang="en-US" sz="1400" b="1" dirty="0"/>
              <a:t>    year INT NOT NULL, </a:t>
            </a:r>
            <a:endParaRPr lang="en-US" sz="1400" b="1" dirty="0" smtClean="0"/>
          </a:p>
          <a:p>
            <a:pPr>
              <a:lnSpc>
                <a:spcPct val="150000"/>
              </a:lnSpc>
            </a:pPr>
            <a:r>
              <a:rPr lang="en-US" sz="1400" b="1" dirty="0"/>
              <a:t> </a:t>
            </a:r>
            <a:r>
              <a:rPr lang="en-US" sz="1400" b="1" dirty="0" smtClean="0"/>
              <a:t>   millions_metric_tonnes </a:t>
            </a:r>
            <a:r>
              <a:rPr lang="en-US" sz="1400" b="1" dirty="0"/>
              <a:t>DECIMAL(10, 2), </a:t>
            </a:r>
            <a:endParaRPr lang="en-US" sz="1400" b="1" dirty="0" smtClean="0"/>
          </a:p>
          <a:p>
            <a:pPr>
              <a:lnSpc>
                <a:spcPct val="150000"/>
              </a:lnSpc>
            </a:pPr>
            <a:r>
              <a:rPr lang="en-US" sz="1400" b="1" dirty="0"/>
              <a:t> </a:t>
            </a:r>
            <a:r>
              <a:rPr lang="en-US" sz="1400" b="1" dirty="0" smtClean="0"/>
              <a:t>   PRIMARY </a:t>
            </a:r>
            <a:r>
              <a:rPr lang="en-US" sz="1400" b="1" dirty="0"/>
              <a:t>KEY (element, region, subregion, year</a:t>
            </a:r>
            <a:r>
              <a:rPr lang="en-US" sz="1400" b="1" dirty="0" smtClean="0"/>
              <a:t>));</a:t>
            </a:r>
            <a:endParaRPr lang="en-US" sz="1400" b="1" dirty="0"/>
          </a:p>
        </p:txBody>
      </p:sp>
    </p:spTree>
    <p:extLst>
      <p:ext uri="{BB962C8B-B14F-4D97-AF65-F5344CB8AC3E}">
        <p14:creationId xmlns:p14="http://schemas.microsoft.com/office/powerpoint/2010/main" val="2042972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Schema</a:t>
            </a:r>
          </a:p>
        </p:txBody>
      </p:sp>
      <p:sp>
        <p:nvSpPr>
          <p:cNvPr id="3" name="Content Placeholder 2"/>
          <p:cNvSpPr>
            <a:spLocks noGrp="1"/>
          </p:cNvSpPr>
          <p:nvPr>
            <p:ph idx="1"/>
          </p:nvPr>
        </p:nvSpPr>
        <p:spPr/>
        <p:txBody>
          <a:bodyPr>
            <a:normAutofit fontScale="70000" lnSpcReduction="20000"/>
          </a:bodyPr>
          <a:lstStyle/>
          <a:p>
            <a:pPr>
              <a:lnSpc>
                <a:spcPct val="160000"/>
              </a:lnSpc>
            </a:pPr>
            <a:r>
              <a:rPr lang="en-US" dirty="0"/>
              <a:t>The </a:t>
            </a:r>
            <a:r>
              <a:rPr lang="en-US" b="1" dirty="0"/>
              <a:t>GrainData</a:t>
            </a:r>
            <a:r>
              <a:rPr lang="en-US" dirty="0"/>
              <a:t> table is designed to store information related to grain demand and production across various regions and subregions for different years. The key attributes in the table include:</a:t>
            </a:r>
          </a:p>
          <a:p>
            <a:pPr>
              <a:lnSpc>
                <a:spcPct val="160000"/>
              </a:lnSpc>
            </a:pPr>
            <a:r>
              <a:rPr lang="en-US" b="1" dirty="0"/>
              <a:t>Element:</a:t>
            </a:r>
            <a:r>
              <a:rPr lang="en-US" dirty="0"/>
              <a:t> Represents the type of data being captured, such as food grain demand, total grain demand, grain production, or implied additional supply required.</a:t>
            </a:r>
          </a:p>
          <a:p>
            <a:pPr>
              <a:lnSpc>
                <a:spcPct val="160000"/>
              </a:lnSpc>
            </a:pPr>
            <a:r>
              <a:rPr lang="en-US" b="1" dirty="0"/>
              <a:t>Region:</a:t>
            </a:r>
            <a:r>
              <a:rPr lang="en-US" dirty="0"/>
              <a:t> Indicates the broader geographic area (e.g., Asia, Sub-Saharan Africa) where the data is collected.</a:t>
            </a:r>
          </a:p>
          <a:p>
            <a:pPr>
              <a:lnSpc>
                <a:spcPct val="160000"/>
              </a:lnSpc>
            </a:pPr>
            <a:r>
              <a:rPr lang="en-US" b="1" dirty="0"/>
              <a:t>Subregion:</a:t>
            </a:r>
            <a:r>
              <a:rPr lang="en-US" dirty="0"/>
              <a:t> Refines the location within the region (e.g., Southeast Asia, West Africa), allowing for more detailed analysis.</a:t>
            </a:r>
          </a:p>
          <a:p>
            <a:pPr>
              <a:lnSpc>
                <a:spcPct val="160000"/>
              </a:lnSpc>
            </a:pPr>
            <a:r>
              <a:rPr lang="en-US" b="1" dirty="0"/>
              <a:t>Year:</a:t>
            </a:r>
            <a:r>
              <a:rPr lang="en-US" dirty="0"/>
              <a:t> The year of the data, currently focusing on 2022 and 2032 to provide insight into present and future projections.</a:t>
            </a:r>
          </a:p>
          <a:p>
            <a:pPr>
              <a:lnSpc>
                <a:spcPct val="160000"/>
              </a:lnSpc>
            </a:pPr>
            <a:r>
              <a:rPr lang="en-US" b="1" dirty="0"/>
              <a:t>Millions_Metric_Tonnes:</a:t>
            </a:r>
            <a:r>
              <a:rPr lang="en-US" dirty="0"/>
              <a:t> Represents the quantity of grains, measured in millions of metric tonnes. This numeric field provides the actual value of demand, production, or supply required.</a:t>
            </a:r>
          </a:p>
          <a:p>
            <a:pPr>
              <a:lnSpc>
                <a:spcPct val="160000"/>
              </a:lnSpc>
            </a:pPr>
            <a:r>
              <a:rPr lang="en-US" b="1" dirty="0"/>
              <a:t>Primary Key (Composite):</a:t>
            </a:r>
            <a:r>
              <a:rPr lang="en-US" dirty="0"/>
              <a:t> The combination of </a:t>
            </a:r>
            <a:r>
              <a:rPr lang="en-US" b="1" dirty="0"/>
              <a:t>element, region, subregion,</a:t>
            </a:r>
            <a:r>
              <a:rPr lang="en-US" dirty="0"/>
              <a:t> and </a:t>
            </a:r>
            <a:r>
              <a:rPr lang="en-US" b="1" dirty="0"/>
              <a:t>year</a:t>
            </a:r>
            <a:r>
              <a:rPr lang="en-US" dirty="0"/>
              <a:t> ensures that each record is unique, allowing for analysis at multiple levels of granularity (both geographical and temporal).</a:t>
            </a:r>
          </a:p>
          <a:p>
            <a:pPr>
              <a:lnSpc>
                <a:spcPct val="160000"/>
              </a:lnSpc>
            </a:pPr>
            <a:endParaRPr lang="en-US" sz="1400" dirty="0"/>
          </a:p>
        </p:txBody>
      </p:sp>
    </p:spTree>
    <p:extLst>
      <p:ext uri="{BB962C8B-B14F-4D97-AF65-F5344CB8AC3E}">
        <p14:creationId xmlns:p14="http://schemas.microsoft.com/office/powerpoint/2010/main" val="546927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Analysis </a:t>
            </a:r>
            <a:r>
              <a:rPr lang="en-US" dirty="0" smtClean="0"/>
              <a:t>Insights - 1</a:t>
            </a:r>
            <a:endParaRPr lang="en-US" dirty="0"/>
          </a:p>
        </p:txBody>
      </p:sp>
      <p:pic>
        <p:nvPicPr>
          <p:cNvPr id="4" name="Content Placeholder 3"/>
          <p:cNvPicPr>
            <a:picLocks noGrp="1" noChangeAspect="1"/>
          </p:cNvPicPr>
          <p:nvPr>
            <p:ph idx="1"/>
          </p:nvPr>
        </p:nvPicPr>
        <p:blipFill>
          <a:blip r:embed="rId2"/>
          <a:stretch>
            <a:fillRect/>
          </a:stretch>
        </p:blipFill>
        <p:spPr>
          <a:xfrm>
            <a:off x="680618" y="2084584"/>
            <a:ext cx="5415382" cy="3932237"/>
          </a:xfrm>
          <a:prstGeom prst="rect">
            <a:avLst/>
          </a:prstGeom>
        </p:spPr>
      </p:pic>
      <p:sp>
        <p:nvSpPr>
          <p:cNvPr id="5" name="TextBox 4"/>
          <p:cNvSpPr txBox="1"/>
          <p:nvPr/>
        </p:nvSpPr>
        <p:spPr>
          <a:xfrm>
            <a:off x="7055962" y="1871836"/>
            <a:ext cx="4204355" cy="2178866"/>
          </a:xfrm>
          <a:prstGeom prst="rect">
            <a:avLst/>
          </a:prstGeom>
          <a:noFill/>
        </p:spPr>
        <p:txBody>
          <a:bodyPr wrap="square" rtlCol="0">
            <a:spAutoFit/>
          </a:bodyPr>
          <a:lstStyle/>
          <a:p>
            <a:pPr>
              <a:lnSpc>
                <a:spcPct val="200000"/>
              </a:lnSpc>
            </a:pPr>
            <a:r>
              <a:rPr lang="en-US" sz="1400" dirty="0"/>
              <a:t>Between 2022 and 2032, there is a significant rise in total grain demand, increasing from </a:t>
            </a:r>
            <a:r>
              <a:rPr lang="en-US" sz="1400" b="1" dirty="0"/>
              <a:t>2,985 million metric tonnes</a:t>
            </a:r>
            <a:r>
              <a:rPr lang="en-US" sz="1400" dirty="0"/>
              <a:t> to </a:t>
            </a:r>
            <a:r>
              <a:rPr lang="en-US" sz="1400" b="1" dirty="0"/>
              <a:t>3,859.2 million metric tonnes</a:t>
            </a:r>
            <a:r>
              <a:rPr lang="en-US" sz="1400" dirty="0"/>
              <a:t>. This represents a </a:t>
            </a:r>
            <a:r>
              <a:rPr lang="en-US" sz="1400" b="1" dirty="0"/>
              <a:t>29.3% increase</a:t>
            </a:r>
            <a:r>
              <a:rPr lang="en-US" sz="1400" dirty="0"/>
              <a:t> over the decade.</a:t>
            </a:r>
          </a:p>
        </p:txBody>
      </p:sp>
      <p:sp>
        <p:nvSpPr>
          <p:cNvPr id="6" name="TextBox 5"/>
          <p:cNvSpPr txBox="1"/>
          <p:nvPr/>
        </p:nvSpPr>
        <p:spPr>
          <a:xfrm>
            <a:off x="7055962" y="4128940"/>
            <a:ext cx="4345757" cy="2178866"/>
          </a:xfrm>
          <a:prstGeom prst="rect">
            <a:avLst/>
          </a:prstGeom>
          <a:noFill/>
        </p:spPr>
        <p:txBody>
          <a:bodyPr wrap="square" rtlCol="0">
            <a:spAutoFit/>
          </a:bodyPr>
          <a:lstStyle/>
          <a:p>
            <a:pPr>
              <a:lnSpc>
                <a:spcPct val="200000"/>
              </a:lnSpc>
            </a:pPr>
            <a:r>
              <a:rPr lang="en-US" sz="1400" dirty="0"/>
              <a:t>This steep increase highlights the need for sustainable agricultural practices, improved production technologies, and international cooperation to ensure food security, especially in vulnerable regions</a:t>
            </a:r>
          </a:p>
        </p:txBody>
      </p:sp>
    </p:spTree>
    <p:extLst>
      <p:ext uri="{BB962C8B-B14F-4D97-AF65-F5344CB8AC3E}">
        <p14:creationId xmlns:p14="http://schemas.microsoft.com/office/powerpoint/2010/main" val="4074705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Analysis Insights - </a:t>
            </a:r>
            <a:r>
              <a:rPr lang="en-US" dirty="0" smtClean="0"/>
              <a:t>2</a:t>
            </a:r>
            <a:endParaRPr lang="en-US" dirty="0"/>
          </a:p>
        </p:txBody>
      </p:sp>
      <p:pic>
        <p:nvPicPr>
          <p:cNvPr id="4" name="Content Placeholder 3"/>
          <p:cNvPicPr>
            <a:picLocks noGrp="1" noChangeAspect="1"/>
          </p:cNvPicPr>
          <p:nvPr>
            <p:ph idx="1"/>
          </p:nvPr>
        </p:nvPicPr>
        <p:blipFill>
          <a:blip r:embed="rId2"/>
          <a:stretch>
            <a:fillRect/>
          </a:stretch>
        </p:blipFill>
        <p:spPr>
          <a:xfrm>
            <a:off x="484854" y="2234527"/>
            <a:ext cx="5415382" cy="3932237"/>
          </a:xfrm>
          <a:prstGeom prst="rect">
            <a:avLst/>
          </a:prstGeom>
        </p:spPr>
      </p:pic>
      <p:sp>
        <p:nvSpPr>
          <p:cNvPr id="5" name="TextBox 4"/>
          <p:cNvSpPr txBox="1"/>
          <p:nvPr/>
        </p:nvSpPr>
        <p:spPr>
          <a:xfrm>
            <a:off x="6165130" y="2092751"/>
            <a:ext cx="5552388" cy="3970318"/>
          </a:xfrm>
          <a:prstGeom prst="rect">
            <a:avLst/>
          </a:prstGeom>
          <a:noFill/>
        </p:spPr>
        <p:txBody>
          <a:bodyPr wrap="square" rtlCol="0">
            <a:spAutoFit/>
          </a:bodyPr>
          <a:lstStyle/>
          <a:p>
            <a:pPr>
              <a:lnSpc>
                <a:spcPct val="200000"/>
              </a:lnSpc>
            </a:pPr>
            <a:r>
              <a:rPr lang="en-US" sz="1200" b="1" dirty="0" smtClean="0"/>
              <a:t>IFSA </a:t>
            </a:r>
            <a:r>
              <a:rPr lang="en-US" sz="1200" b="1" dirty="0"/>
              <a:t>Countries:</a:t>
            </a:r>
            <a:r>
              <a:rPr lang="en-US" sz="1200" dirty="0"/>
              <a:t> Require </a:t>
            </a:r>
            <a:r>
              <a:rPr lang="en-US" sz="1200" b="1" dirty="0"/>
              <a:t>912.7 million metric tonnes</a:t>
            </a:r>
            <a:r>
              <a:rPr lang="en-US" sz="1200" dirty="0"/>
              <a:t> of additional grain supply, indicating widespread demand across food-insecure regions.</a:t>
            </a:r>
          </a:p>
          <a:p>
            <a:pPr>
              <a:lnSpc>
                <a:spcPct val="200000"/>
              </a:lnSpc>
            </a:pPr>
            <a:r>
              <a:rPr lang="en-US" sz="1200" b="1" dirty="0"/>
              <a:t>Asia:</a:t>
            </a:r>
            <a:r>
              <a:rPr lang="en-US" sz="1200" dirty="0"/>
              <a:t> Needs </a:t>
            </a:r>
            <a:r>
              <a:rPr lang="en-US" sz="1200" b="1" dirty="0"/>
              <a:t>908.5 million metric tonnes</a:t>
            </a:r>
            <a:r>
              <a:rPr lang="en-US" sz="1200" dirty="0"/>
              <a:t>, reflecting the growing population and dietary changes across countries like India and China.</a:t>
            </a:r>
          </a:p>
          <a:p>
            <a:pPr>
              <a:lnSpc>
                <a:spcPct val="200000"/>
              </a:lnSpc>
            </a:pPr>
            <a:r>
              <a:rPr lang="en-US" sz="1200" b="1" dirty="0"/>
              <a:t>Sub-Saharan Africa:</a:t>
            </a:r>
            <a:r>
              <a:rPr lang="en-US" sz="1200" dirty="0"/>
              <a:t> Requires </a:t>
            </a:r>
            <a:r>
              <a:rPr lang="en-US" sz="1200" b="1" dirty="0"/>
              <a:t>488.9 million metric tonnes</a:t>
            </a:r>
            <a:r>
              <a:rPr lang="en-US" sz="1200" dirty="0"/>
              <a:t> due to low domestic production capacity and high population growth</a:t>
            </a:r>
            <a:r>
              <a:rPr lang="en-US" sz="1200" dirty="0" smtClean="0"/>
              <a:t>.</a:t>
            </a:r>
          </a:p>
          <a:p>
            <a:pPr>
              <a:lnSpc>
                <a:spcPct val="200000"/>
              </a:lnSpc>
            </a:pPr>
            <a:endParaRPr lang="en-US" sz="1200" dirty="0"/>
          </a:p>
          <a:p>
            <a:pPr>
              <a:lnSpc>
                <a:spcPct val="200000"/>
              </a:lnSpc>
            </a:pPr>
            <a:r>
              <a:rPr lang="en-US" sz="1200" dirty="0" smtClean="0"/>
              <a:t>These </a:t>
            </a:r>
            <a:r>
              <a:rPr lang="en-US" sz="1200" dirty="0"/>
              <a:t>regions highlight where targeted </a:t>
            </a:r>
            <a:r>
              <a:rPr lang="en-US" sz="1200" dirty="0" smtClean="0"/>
              <a:t>interventions such </a:t>
            </a:r>
            <a:r>
              <a:rPr lang="en-US" sz="1200" dirty="0"/>
              <a:t>as boosting domestic </a:t>
            </a:r>
            <a:r>
              <a:rPr lang="en-US" sz="1200" dirty="0" smtClean="0"/>
              <a:t>production are urgently </a:t>
            </a:r>
            <a:r>
              <a:rPr lang="en-US" sz="1200" dirty="0"/>
              <a:t>needed to meet </a:t>
            </a:r>
            <a:r>
              <a:rPr lang="en-US" sz="1200" dirty="0" smtClean="0"/>
              <a:t>future grain </a:t>
            </a:r>
            <a:r>
              <a:rPr lang="en-US" sz="1200" dirty="0"/>
              <a:t>demand</a:t>
            </a:r>
            <a:r>
              <a:rPr lang="en-US" dirty="0"/>
              <a:t>.</a:t>
            </a:r>
          </a:p>
        </p:txBody>
      </p:sp>
    </p:spTree>
    <p:extLst>
      <p:ext uri="{BB962C8B-B14F-4D97-AF65-F5344CB8AC3E}">
        <p14:creationId xmlns:p14="http://schemas.microsoft.com/office/powerpoint/2010/main" val="642881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Analysis Insights - </a:t>
            </a:r>
            <a:r>
              <a:rPr lang="en-US" dirty="0" smtClean="0"/>
              <a:t>3</a:t>
            </a:r>
            <a:endParaRPr lang="en-US" dirty="0"/>
          </a:p>
        </p:txBody>
      </p:sp>
      <p:pic>
        <p:nvPicPr>
          <p:cNvPr id="4" name="Content Placeholder 3"/>
          <p:cNvPicPr>
            <a:picLocks noGrp="1" noChangeAspect="1"/>
          </p:cNvPicPr>
          <p:nvPr>
            <p:ph idx="1"/>
          </p:nvPr>
        </p:nvPicPr>
        <p:blipFill>
          <a:blip r:embed="rId2"/>
          <a:stretch>
            <a:fillRect/>
          </a:stretch>
        </p:blipFill>
        <p:spPr>
          <a:xfrm>
            <a:off x="880779" y="2103438"/>
            <a:ext cx="5415382" cy="3932237"/>
          </a:xfrm>
          <a:prstGeom prst="rect">
            <a:avLst/>
          </a:prstGeom>
        </p:spPr>
      </p:pic>
      <p:sp>
        <p:nvSpPr>
          <p:cNvPr id="5" name="TextBox 4"/>
          <p:cNvSpPr txBox="1"/>
          <p:nvPr/>
        </p:nvSpPr>
        <p:spPr>
          <a:xfrm>
            <a:off x="7288491" y="2273120"/>
            <a:ext cx="3836709" cy="3283015"/>
          </a:xfrm>
          <a:prstGeom prst="rect">
            <a:avLst/>
          </a:prstGeom>
          <a:noFill/>
        </p:spPr>
        <p:txBody>
          <a:bodyPr wrap="square" rtlCol="0">
            <a:spAutoFit/>
          </a:bodyPr>
          <a:lstStyle/>
          <a:p>
            <a:pPr>
              <a:lnSpc>
                <a:spcPct val="150000"/>
              </a:lnSpc>
            </a:pPr>
            <a:r>
              <a:rPr lang="en-US" sz="1400" b="1" dirty="0"/>
              <a:t>Asia (24.8% of total production):</a:t>
            </a:r>
            <a:r>
              <a:rPr lang="en-US" sz="1400" dirty="0"/>
              <a:t> Asia is the largest contributor to global grain production, followed by </a:t>
            </a:r>
            <a:r>
              <a:rPr lang="en-US" sz="1400" b="1" dirty="0"/>
              <a:t>IFSA</a:t>
            </a:r>
            <a:r>
              <a:rPr lang="en-US" sz="1400" dirty="0"/>
              <a:t>, </a:t>
            </a:r>
            <a:r>
              <a:rPr lang="en-US" sz="1400" b="1" dirty="0"/>
              <a:t>Sub-Saharan Africa (SSA)</a:t>
            </a:r>
            <a:r>
              <a:rPr lang="en-US" sz="1400" dirty="0"/>
              <a:t>, and </a:t>
            </a:r>
            <a:r>
              <a:rPr lang="en-US" sz="1400" b="1" dirty="0"/>
              <a:t>North Africa (NA)</a:t>
            </a:r>
            <a:r>
              <a:rPr lang="en-US" sz="1400" dirty="0"/>
              <a:t>. These top contributors are essential in shaping the future of global food security. Ensuring the sustainability of their production, while supporting regions with deficits, will be key to achieving the UN’s Zero Hunger goal</a:t>
            </a:r>
          </a:p>
        </p:txBody>
      </p:sp>
    </p:spTree>
    <p:extLst>
      <p:ext uri="{BB962C8B-B14F-4D97-AF65-F5344CB8AC3E}">
        <p14:creationId xmlns:p14="http://schemas.microsoft.com/office/powerpoint/2010/main" val="851729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Dashboard</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6800" y="2251476"/>
            <a:ext cx="10058400" cy="3636160"/>
          </a:xfrm>
        </p:spPr>
      </p:pic>
    </p:spTree>
    <p:extLst>
      <p:ext uri="{BB962C8B-B14F-4D97-AF65-F5344CB8AC3E}">
        <p14:creationId xmlns:p14="http://schemas.microsoft.com/office/powerpoint/2010/main" val="387394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Savon</Template>
  <TotalTime>175</TotalTime>
  <Words>668</Words>
  <Application>Microsoft Office PowerPoint</Application>
  <PresentationFormat>Widescreen</PresentationFormat>
  <Paragraphs>43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Garamond</vt:lpstr>
      <vt:lpstr>Savon</vt:lpstr>
      <vt:lpstr>Analysis of Grain Demand and Production</vt:lpstr>
      <vt:lpstr>Project Overview</vt:lpstr>
      <vt:lpstr>Problem Definition</vt:lpstr>
      <vt:lpstr>Database Design</vt:lpstr>
      <vt:lpstr>Database Schema</vt:lpstr>
      <vt:lpstr>Data Analysis Insights - 1</vt:lpstr>
      <vt:lpstr>Data Analysis Insights - 2</vt:lpstr>
      <vt:lpstr>Data Analysis Insights - 3</vt:lpstr>
      <vt:lpstr>Dashboard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Grain Demand and Production</dc:title>
  <dc:creator>Sheila</dc:creator>
  <cp:lastModifiedBy>Sheila</cp:lastModifiedBy>
  <cp:revision>7</cp:revision>
  <dcterms:created xsi:type="dcterms:W3CDTF">2024-09-24T12:27:03Z</dcterms:created>
  <dcterms:modified xsi:type="dcterms:W3CDTF">2024-09-24T15:22:32Z</dcterms:modified>
</cp:coreProperties>
</file>