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793790" y="1606987"/>
            <a:ext cx="7556421" cy="2934653"/>
          </a:xfrm>
          <a:prstGeom prst="rect">
            <a:avLst/>
          </a:prstGeom>
          <a:noFill/>
          <a:ln/>
        </p:spPr>
        <p:txBody>
          <a:bodyPr wrap="square" rtlCol="0" anchor="t"/>
          <a:lstStyle/>
          <a:p>
            <a:pPr indent="0" marL="0">
              <a:lnSpc>
                <a:spcPts val="7702"/>
              </a:lnSpc>
              <a:buNone/>
            </a:pPr>
            <a:r>
              <a:rPr lang="en-US" sz="6162" b="1" spc="-185" kern="0" dirty="0">
                <a:solidFill>
                  <a:srgbClr val="FFFFFF"/>
                </a:solidFill>
                <a:latin typeface="Inter" pitchFamily="34" charset="0"/>
                <a:ea typeface="Inter" pitchFamily="34" charset="-122"/>
                <a:cs typeface="Inter" pitchFamily="34" charset="-120"/>
              </a:rPr>
              <a:t>Sustainable Solutions for Waste and Housing</a:t>
            </a:r>
            <a:endParaRPr lang="en-US" sz="6162" dirty="0"/>
          </a:p>
        </p:txBody>
      </p:sp>
      <p:sp>
        <p:nvSpPr>
          <p:cNvPr id="6" name="Text 3"/>
          <p:cNvSpPr/>
          <p:nvPr/>
        </p:nvSpPr>
        <p:spPr>
          <a:xfrm>
            <a:off x="793790" y="4881801"/>
            <a:ext cx="7556421" cy="1088708"/>
          </a:xfrm>
          <a:prstGeom prst="rect">
            <a:avLst/>
          </a:prstGeom>
          <a:noFill/>
          <a:ln/>
        </p:spPr>
        <p:txBody>
          <a:bodyPr wrap="square" rtlCol="0" anchor="t"/>
          <a:lstStyle/>
          <a:p>
            <a:pPr indent="0" marL="0">
              <a:lnSpc>
                <a:spcPts val="2858"/>
              </a:lnSpc>
              <a:buNone/>
            </a:pPr>
            <a:r>
              <a:rPr lang="en-US" sz="1786" spc="-36" kern="0" dirty="0">
                <a:solidFill>
                  <a:srgbClr val="E5E0DF"/>
                </a:solidFill>
                <a:latin typeface="Inter" pitchFamily="34" charset="0"/>
                <a:ea typeface="Inter" pitchFamily="34" charset="-122"/>
                <a:cs typeface="Inter" pitchFamily="34" charset="-120"/>
              </a:rPr>
              <a:t>This presentation outlines an integrated solution to address the pressing global issues of waste generation and inadequate housing, in alignment with Sustainable Development Goals (SDGs) 11 and 7.</a:t>
            </a:r>
            <a:endParaRPr lang="en-US" sz="1786" dirty="0"/>
          </a:p>
        </p:txBody>
      </p:sp>
      <p:sp>
        <p:nvSpPr>
          <p:cNvPr id="7" name="Shape 4"/>
          <p:cNvSpPr/>
          <p:nvPr/>
        </p:nvSpPr>
        <p:spPr>
          <a:xfrm>
            <a:off x="793790" y="6242566"/>
            <a:ext cx="362903" cy="362903"/>
          </a:xfrm>
          <a:prstGeom prst="roundRect">
            <a:avLst>
              <a:gd name="adj" fmla="val 25194296"/>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801410" y="6250186"/>
            <a:ext cx="347663" cy="347663"/>
          </a:xfrm>
          <a:prstGeom prst="rect">
            <a:avLst/>
          </a:prstGeom>
        </p:spPr>
      </p:pic>
      <p:sp>
        <p:nvSpPr>
          <p:cNvPr id="9" name="Text 5"/>
          <p:cNvSpPr/>
          <p:nvPr/>
        </p:nvSpPr>
        <p:spPr>
          <a:xfrm>
            <a:off x="1270040" y="6225659"/>
            <a:ext cx="2313980" cy="396835"/>
          </a:xfrm>
          <a:prstGeom prst="rect">
            <a:avLst/>
          </a:prstGeom>
          <a:noFill/>
          <a:ln/>
        </p:spPr>
        <p:txBody>
          <a:bodyPr wrap="none" rtlCol="0" anchor="t"/>
          <a:lstStyle/>
          <a:p>
            <a:pPr algn="l" indent="0" marL="0">
              <a:lnSpc>
                <a:spcPts val="3126"/>
              </a:lnSpc>
              <a:buNone/>
            </a:pPr>
            <a:r>
              <a:rPr lang="en-US" sz="2233" b="1" spc="-36" kern="0" dirty="0">
                <a:solidFill>
                  <a:srgbClr val="E5E0DF"/>
                </a:solidFill>
                <a:latin typeface="Inter" pitchFamily="34" charset="0"/>
                <a:ea typeface="Inter" pitchFamily="34" charset="-122"/>
                <a:cs typeface="Inter" pitchFamily="34" charset="-120"/>
              </a:rPr>
              <a:t>by Simon Nderitu</a:t>
            </a:r>
            <a:endParaRPr lang="en-US" sz="2233"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280190" y="743903"/>
            <a:ext cx="7556421" cy="1417558"/>
          </a:xfrm>
          <a:prstGeom prst="rect">
            <a:avLst/>
          </a:prstGeom>
          <a:noFill/>
          <a:ln/>
        </p:spPr>
        <p:txBody>
          <a:bodyPr wrap="square" rtlCol="0" anchor="t"/>
          <a:lstStyle/>
          <a:p>
            <a:pPr indent="0" marL="0">
              <a:lnSpc>
                <a:spcPts val="5581"/>
              </a:lnSpc>
              <a:buNone/>
            </a:pPr>
            <a:r>
              <a:rPr lang="en-US" sz="4465" b="1" spc="-134" kern="0" dirty="0">
                <a:solidFill>
                  <a:srgbClr val="FFFFFF"/>
                </a:solidFill>
                <a:latin typeface="Inter" pitchFamily="34" charset="0"/>
                <a:ea typeface="Inter" pitchFamily="34" charset="-122"/>
                <a:cs typeface="Inter" pitchFamily="34" charset="-120"/>
              </a:rPr>
              <a:t>Problem Definition and Significance</a:t>
            </a:r>
            <a:endParaRPr lang="en-US" sz="4465" dirty="0"/>
          </a:p>
        </p:txBody>
      </p:sp>
      <p:sp>
        <p:nvSpPr>
          <p:cNvPr id="6" name="Shape 3"/>
          <p:cNvSpPr/>
          <p:nvPr/>
        </p:nvSpPr>
        <p:spPr>
          <a:xfrm>
            <a:off x="6280190" y="2756773"/>
            <a:ext cx="510302" cy="510302"/>
          </a:xfrm>
          <a:prstGeom prst="roundRect">
            <a:avLst>
              <a:gd name="adj" fmla="val 18669"/>
            </a:avLst>
          </a:prstGeom>
          <a:solidFill>
            <a:srgbClr val="110080"/>
          </a:solidFill>
          <a:ln w="7620">
            <a:solidFill>
              <a:srgbClr val="2A1999"/>
            </a:solidFill>
            <a:prstDash val="solid"/>
          </a:ln>
        </p:spPr>
      </p:sp>
      <p:sp>
        <p:nvSpPr>
          <p:cNvPr id="7" name="Text 4"/>
          <p:cNvSpPr/>
          <p:nvPr/>
        </p:nvSpPr>
        <p:spPr>
          <a:xfrm>
            <a:off x="6466999" y="2841784"/>
            <a:ext cx="136565" cy="340281"/>
          </a:xfrm>
          <a:prstGeom prst="rect">
            <a:avLst/>
          </a:prstGeom>
          <a:noFill/>
          <a:ln/>
        </p:spPr>
        <p:txBody>
          <a:bodyPr wrap="none" rtlCol="0" anchor="t"/>
          <a:lstStyle/>
          <a:p>
            <a:pPr algn="ctr" indent="0" marL="0">
              <a:lnSpc>
                <a:spcPts val="2679"/>
              </a:lnSpc>
              <a:buNone/>
            </a:pPr>
            <a:r>
              <a:rPr lang="en-US" sz="2679" b="1" spc="-80" kern="0" dirty="0">
                <a:solidFill>
                  <a:srgbClr val="E5E0DF"/>
                </a:solidFill>
                <a:latin typeface="Inter" pitchFamily="34" charset="0"/>
                <a:ea typeface="Inter" pitchFamily="34" charset="-122"/>
                <a:cs typeface="Inter" pitchFamily="34" charset="-120"/>
              </a:rPr>
              <a:t>1</a:t>
            </a:r>
            <a:endParaRPr lang="en-US" sz="2679" dirty="0"/>
          </a:p>
        </p:txBody>
      </p:sp>
      <p:sp>
        <p:nvSpPr>
          <p:cNvPr id="8" name="Text 5"/>
          <p:cNvSpPr/>
          <p:nvPr/>
        </p:nvSpPr>
        <p:spPr>
          <a:xfrm>
            <a:off x="7017306" y="2756773"/>
            <a:ext cx="2835235" cy="354330"/>
          </a:xfrm>
          <a:prstGeom prst="rect">
            <a:avLst/>
          </a:prstGeom>
          <a:noFill/>
          <a:ln/>
        </p:spPr>
        <p:txBody>
          <a:bodyPr wrap="none" rtlCol="0" anchor="t"/>
          <a:lstStyle/>
          <a:p>
            <a:pPr indent="0" marL="0">
              <a:lnSpc>
                <a:spcPts val="2791"/>
              </a:lnSpc>
              <a:buNone/>
            </a:pPr>
            <a:r>
              <a:rPr lang="en-US" sz="2233" b="1" spc="-67" kern="0" dirty="0">
                <a:solidFill>
                  <a:srgbClr val="E5E0DF"/>
                </a:solidFill>
                <a:latin typeface="Inter" pitchFamily="34" charset="0"/>
                <a:ea typeface="Inter" pitchFamily="34" charset="-122"/>
                <a:cs typeface="Inter" pitchFamily="34" charset="-120"/>
              </a:rPr>
              <a:t>Waste Crisis</a:t>
            </a:r>
            <a:endParaRPr lang="en-US" sz="2233" dirty="0"/>
          </a:p>
        </p:txBody>
      </p:sp>
      <p:sp>
        <p:nvSpPr>
          <p:cNvPr id="9" name="Text 6"/>
          <p:cNvSpPr/>
          <p:nvPr/>
        </p:nvSpPr>
        <p:spPr>
          <a:xfrm>
            <a:off x="7017306" y="3247192"/>
            <a:ext cx="2927747" cy="2177415"/>
          </a:xfrm>
          <a:prstGeom prst="rect">
            <a:avLst/>
          </a:prstGeom>
          <a:noFill/>
          <a:ln/>
        </p:spPr>
        <p:txBody>
          <a:bodyPr wrap="square" rtlCol="0" anchor="t"/>
          <a:lstStyle/>
          <a:p>
            <a:pPr indent="0" marL="0">
              <a:lnSpc>
                <a:spcPts val="2858"/>
              </a:lnSpc>
              <a:buNone/>
            </a:pPr>
            <a:r>
              <a:rPr lang="en-US" sz="1786" spc="-36" kern="0" dirty="0">
                <a:solidFill>
                  <a:srgbClr val="E5E0DF"/>
                </a:solidFill>
                <a:latin typeface="Inter" pitchFamily="34" charset="0"/>
                <a:ea typeface="Inter" pitchFamily="34" charset="-122"/>
                <a:cs typeface="Inter" pitchFamily="34" charset="-120"/>
              </a:rPr>
              <a:t>Rapid urbanization and unsustainable consumption patterns have led to a global waste crisis, with landfills overflowing and the environment suffering.</a:t>
            </a:r>
            <a:endParaRPr lang="en-US" sz="1786" dirty="0"/>
          </a:p>
        </p:txBody>
      </p:sp>
      <p:sp>
        <p:nvSpPr>
          <p:cNvPr id="10" name="Shape 7"/>
          <p:cNvSpPr/>
          <p:nvPr/>
        </p:nvSpPr>
        <p:spPr>
          <a:xfrm>
            <a:off x="10171867" y="2756773"/>
            <a:ext cx="510302" cy="510302"/>
          </a:xfrm>
          <a:prstGeom prst="roundRect">
            <a:avLst>
              <a:gd name="adj" fmla="val 18669"/>
            </a:avLst>
          </a:prstGeom>
          <a:solidFill>
            <a:srgbClr val="110080"/>
          </a:solidFill>
          <a:ln w="7620">
            <a:solidFill>
              <a:srgbClr val="2A1999"/>
            </a:solidFill>
            <a:prstDash val="solid"/>
          </a:ln>
        </p:spPr>
      </p:sp>
      <p:sp>
        <p:nvSpPr>
          <p:cNvPr id="11" name="Text 8"/>
          <p:cNvSpPr/>
          <p:nvPr/>
        </p:nvSpPr>
        <p:spPr>
          <a:xfrm>
            <a:off x="10324981" y="2841784"/>
            <a:ext cx="204073" cy="340281"/>
          </a:xfrm>
          <a:prstGeom prst="rect">
            <a:avLst/>
          </a:prstGeom>
          <a:noFill/>
          <a:ln/>
        </p:spPr>
        <p:txBody>
          <a:bodyPr wrap="none" rtlCol="0" anchor="t"/>
          <a:lstStyle/>
          <a:p>
            <a:pPr algn="ctr" indent="0" marL="0">
              <a:lnSpc>
                <a:spcPts val="2679"/>
              </a:lnSpc>
              <a:buNone/>
            </a:pPr>
            <a:r>
              <a:rPr lang="en-US" sz="2679" b="1" spc="-80" kern="0" dirty="0">
                <a:solidFill>
                  <a:srgbClr val="E5E0DF"/>
                </a:solidFill>
                <a:latin typeface="Inter" pitchFamily="34" charset="0"/>
                <a:ea typeface="Inter" pitchFamily="34" charset="-122"/>
                <a:cs typeface="Inter" pitchFamily="34" charset="-120"/>
              </a:rPr>
              <a:t>2</a:t>
            </a:r>
            <a:endParaRPr lang="en-US" sz="2679" dirty="0"/>
          </a:p>
        </p:txBody>
      </p:sp>
      <p:sp>
        <p:nvSpPr>
          <p:cNvPr id="12" name="Text 9"/>
          <p:cNvSpPr/>
          <p:nvPr/>
        </p:nvSpPr>
        <p:spPr>
          <a:xfrm>
            <a:off x="10908983" y="2756773"/>
            <a:ext cx="2835235" cy="354330"/>
          </a:xfrm>
          <a:prstGeom prst="rect">
            <a:avLst/>
          </a:prstGeom>
          <a:noFill/>
          <a:ln/>
        </p:spPr>
        <p:txBody>
          <a:bodyPr wrap="none" rtlCol="0" anchor="t"/>
          <a:lstStyle/>
          <a:p>
            <a:pPr indent="0" marL="0">
              <a:lnSpc>
                <a:spcPts val="2791"/>
              </a:lnSpc>
              <a:buNone/>
            </a:pPr>
            <a:r>
              <a:rPr lang="en-US" sz="2233" b="1" spc="-67" kern="0" dirty="0">
                <a:solidFill>
                  <a:srgbClr val="E5E0DF"/>
                </a:solidFill>
                <a:latin typeface="Inter" pitchFamily="34" charset="0"/>
                <a:ea typeface="Inter" pitchFamily="34" charset="-122"/>
                <a:cs typeface="Inter" pitchFamily="34" charset="-120"/>
              </a:rPr>
              <a:t>Housing Shortage</a:t>
            </a:r>
            <a:endParaRPr lang="en-US" sz="2233" dirty="0"/>
          </a:p>
        </p:txBody>
      </p:sp>
      <p:sp>
        <p:nvSpPr>
          <p:cNvPr id="13" name="Text 10"/>
          <p:cNvSpPr/>
          <p:nvPr/>
        </p:nvSpPr>
        <p:spPr>
          <a:xfrm>
            <a:off x="10908983" y="3247192"/>
            <a:ext cx="2927747" cy="2177415"/>
          </a:xfrm>
          <a:prstGeom prst="rect">
            <a:avLst/>
          </a:prstGeom>
          <a:noFill/>
          <a:ln/>
        </p:spPr>
        <p:txBody>
          <a:bodyPr wrap="square" rtlCol="0" anchor="t"/>
          <a:lstStyle/>
          <a:p>
            <a:pPr indent="0" marL="0">
              <a:lnSpc>
                <a:spcPts val="2858"/>
              </a:lnSpc>
              <a:buNone/>
            </a:pPr>
            <a:r>
              <a:rPr lang="en-US" sz="1786" spc="-36" kern="0" dirty="0">
                <a:solidFill>
                  <a:srgbClr val="E5E0DF"/>
                </a:solidFill>
                <a:latin typeface="Inter" pitchFamily="34" charset="0"/>
                <a:ea typeface="Inter" pitchFamily="34" charset="-122"/>
                <a:cs typeface="Inter" pitchFamily="34" charset="-120"/>
              </a:rPr>
              <a:t>Millions of people worldwide lack access to affordable and adequate housing, leading to the proliferation of informal settlements and slums.</a:t>
            </a:r>
            <a:endParaRPr lang="en-US" sz="1786" dirty="0"/>
          </a:p>
        </p:txBody>
      </p:sp>
      <p:sp>
        <p:nvSpPr>
          <p:cNvPr id="14" name="Shape 11"/>
          <p:cNvSpPr/>
          <p:nvPr/>
        </p:nvSpPr>
        <p:spPr>
          <a:xfrm>
            <a:off x="6280190" y="5906572"/>
            <a:ext cx="510302" cy="510302"/>
          </a:xfrm>
          <a:prstGeom prst="roundRect">
            <a:avLst>
              <a:gd name="adj" fmla="val 18669"/>
            </a:avLst>
          </a:prstGeom>
          <a:solidFill>
            <a:srgbClr val="110080"/>
          </a:solidFill>
          <a:ln w="7620">
            <a:solidFill>
              <a:srgbClr val="2A1999"/>
            </a:solidFill>
            <a:prstDash val="solid"/>
          </a:ln>
        </p:spPr>
      </p:sp>
      <p:sp>
        <p:nvSpPr>
          <p:cNvPr id="15" name="Text 12"/>
          <p:cNvSpPr/>
          <p:nvPr/>
        </p:nvSpPr>
        <p:spPr>
          <a:xfrm>
            <a:off x="6430566" y="5991582"/>
            <a:ext cx="209431" cy="340281"/>
          </a:xfrm>
          <a:prstGeom prst="rect">
            <a:avLst/>
          </a:prstGeom>
          <a:noFill/>
          <a:ln/>
        </p:spPr>
        <p:txBody>
          <a:bodyPr wrap="none" rtlCol="0" anchor="t"/>
          <a:lstStyle/>
          <a:p>
            <a:pPr algn="ctr" indent="0" marL="0">
              <a:lnSpc>
                <a:spcPts val="2679"/>
              </a:lnSpc>
              <a:buNone/>
            </a:pPr>
            <a:r>
              <a:rPr lang="en-US" sz="2679" b="1" spc="-80" kern="0" dirty="0">
                <a:solidFill>
                  <a:srgbClr val="E5E0DF"/>
                </a:solidFill>
                <a:latin typeface="Inter" pitchFamily="34" charset="0"/>
                <a:ea typeface="Inter" pitchFamily="34" charset="-122"/>
                <a:cs typeface="Inter" pitchFamily="34" charset="-120"/>
              </a:rPr>
              <a:t>3</a:t>
            </a:r>
            <a:endParaRPr lang="en-US" sz="2679" dirty="0"/>
          </a:p>
        </p:txBody>
      </p:sp>
      <p:sp>
        <p:nvSpPr>
          <p:cNvPr id="16" name="Text 13"/>
          <p:cNvSpPr/>
          <p:nvPr/>
        </p:nvSpPr>
        <p:spPr>
          <a:xfrm>
            <a:off x="7017306" y="5906572"/>
            <a:ext cx="4255294" cy="354330"/>
          </a:xfrm>
          <a:prstGeom prst="rect">
            <a:avLst/>
          </a:prstGeom>
          <a:noFill/>
          <a:ln/>
        </p:spPr>
        <p:txBody>
          <a:bodyPr wrap="none" rtlCol="0" anchor="t"/>
          <a:lstStyle/>
          <a:p>
            <a:pPr indent="0" marL="0">
              <a:lnSpc>
                <a:spcPts val="2791"/>
              </a:lnSpc>
              <a:buNone/>
            </a:pPr>
            <a:r>
              <a:rPr lang="en-US" sz="2233" b="1" spc="-67" kern="0" dirty="0">
                <a:solidFill>
                  <a:srgbClr val="E5E0DF"/>
                </a:solidFill>
                <a:latin typeface="Inter" pitchFamily="34" charset="0"/>
                <a:ea typeface="Inter" pitchFamily="34" charset="-122"/>
                <a:cs typeface="Inter" pitchFamily="34" charset="-120"/>
              </a:rPr>
              <a:t>Environmental and Social Impact</a:t>
            </a:r>
            <a:endParaRPr lang="en-US" sz="2233" dirty="0"/>
          </a:p>
        </p:txBody>
      </p:sp>
      <p:sp>
        <p:nvSpPr>
          <p:cNvPr id="17" name="Text 14"/>
          <p:cNvSpPr/>
          <p:nvPr/>
        </p:nvSpPr>
        <p:spPr>
          <a:xfrm>
            <a:off x="7017306" y="6396990"/>
            <a:ext cx="6819305" cy="1088708"/>
          </a:xfrm>
          <a:prstGeom prst="rect">
            <a:avLst/>
          </a:prstGeom>
          <a:noFill/>
          <a:ln/>
        </p:spPr>
        <p:txBody>
          <a:bodyPr wrap="square" rtlCol="0" anchor="t"/>
          <a:lstStyle/>
          <a:p>
            <a:pPr indent="0" marL="0">
              <a:lnSpc>
                <a:spcPts val="2858"/>
              </a:lnSpc>
              <a:buNone/>
            </a:pPr>
            <a:r>
              <a:rPr lang="en-US" sz="1786" spc="-36" kern="0" dirty="0">
                <a:solidFill>
                  <a:srgbClr val="E5E0DF"/>
                </a:solidFill>
                <a:latin typeface="Inter" pitchFamily="34" charset="0"/>
                <a:ea typeface="Inter" pitchFamily="34" charset="-122"/>
                <a:cs typeface="Inter" pitchFamily="34" charset="-120"/>
              </a:rPr>
              <a:t>These challenges have severe environmental consequences, such as pollution and greenhouse gas emissions, as well as social implications, including health issues and lack of opportunity.</a:t>
            </a:r>
            <a:endParaRPr lang="en-US" sz="1786"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505587"/>
          </a:xfrm>
          <a:prstGeom prst="rect">
            <a:avLst/>
          </a:prstGeom>
          <a:solidFill>
            <a:srgbClr val="272525"/>
          </a:solidFill>
          <a:ln/>
        </p:spPr>
      </p:sp>
      <p:sp>
        <p:nvSpPr>
          <p:cNvPr id="4" name="Text 2"/>
          <p:cNvSpPr/>
          <p:nvPr/>
        </p:nvSpPr>
        <p:spPr>
          <a:xfrm>
            <a:off x="1904762" y="449937"/>
            <a:ext cx="9890879" cy="511373"/>
          </a:xfrm>
          <a:prstGeom prst="rect">
            <a:avLst/>
          </a:prstGeom>
          <a:noFill/>
          <a:ln/>
        </p:spPr>
        <p:txBody>
          <a:bodyPr wrap="none" rtlCol="0" anchor="t"/>
          <a:lstStyle/>
          <a:p>
            <a:pPr indent="0" marL="0">
              <a:lnSpc>
                <a:spcPts val="4027"/>
              </a:lnSpc>
              <a:buNone/>
            </a:pPr>
            <a:r>
              <a:rPr lang="en-US" sz="3221" b="1" spc="-97" kern="0" dirty="0">
                <a:solidFill>
                  <a:srgbClr val="FFFFFF"/>
                </a:solidFill>
                <a:latin typeface="Inter" pitchFamily="34" charset="0"/>
                <a:ea typeface="Inter" pitchFamily="34" charset="-122"/>
                <a:cs typeface="Inter" pitchFamily="34" charset="-120"/>
              </a:rPr>
              <a:t>Data Trends on Waste Generation by Towns in Kenya</a:t>
            </a:r>
            <a:endParaRPr lang="en-US" sz="3221" dirty="0"/>
          </a:p>
        </p:txBody>
      </p:sp>
      <p:pic>
        <p:nvPicPr>
          <p:cNvPr id="5" name="Image 0" descr="preencoded.png">    </p:cNvPr>
          <p:cNvPicPr>
            <a:picLocks noChangeAspect="1"/>
          </p:cNvPicPr>
          <p:nvPr/>
        </p:nvPicPr>
        <p:blipFill>
          <a:blip r:embed="rId1"/>
          <a:stretch>
            <a:fillRect/>
          </a:stretch>
        </p:blipFill>
        <p:spPr>
          <a:xfrm>
            <a:off x="1904762" y="1288494"/>
            <a:ext cx="10820876" cy="6059686"/>
          </a:xfrm>
          <a:prstGeom prst="rect">
            <a:avLst/>
          </a:prstGeom>
        </p:spPr>
      </p:pic>
      <p:sp>
        <p:nvSpPr>
          <p:cNvPr id="6" name="Text 3"/>
          <p:cNvSpPr/>
          <p:nvPr/>
        </p:nvSpPr>
        <p:spPr>
          <a:xfrm>
            <a:off x="1904762" y="7532251"/>
            <a:ext cx="10820876" cy="523399"/>
          </a:xfrm>
          <a:prstGeom prst="rect">
            <a:avLst/>
          </a:prstGeom>
          <a:noFill/>
          <a:ln/>
        </p:spPr>
        <p:txBody>
          <a:bodyPr wrap="square" rtlCol="0" anchor="t"/>
          <a:lstStyle/>
          <a:p>
            <a:pPr indent="0" marL="0">
              <a:lnSpc>
                <a:spcPts val="2062"/>
              </a:lnSpc>
              <a:buNone/>
            </a:pPr>
            <a:r>
              <a:rPr lang="en-US" sz="1289" spc="-26" kern="0" dirty="0">
                <a:solidFill>
                  <a:srgbClr val="E5E0DF"/>
                </a:solidFill>
                <a:latin typeface="Inter" pitchFamily="34" charset="0"/>
                <a:ea typeface="Inter" pitchFamily="34" charset="-122"/>
                <a:cs typeface="Inter" pitchFamily="34" charset="-120"/>
              </a:rPr>
              <a:t>The bar chart illustrates the significant variation in daily waste generation across major towns in Kenya. Nairobi, as the capital and largest city, produces the most waste at 3,500 tons per day, followed by Mombasa, Nakuru, Kisumu, and Eldoret.</a:t>
            </a:r>
            <a:endParaRPr lang="en-US" sz="1289"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793790" y="1098828"/>
            <a:ext cx="9660731" cy="708779"/>
          </a:xfrm>
          <a:prstGeom prst="rect">
            <a:avLst/>
          </a:prstGeom>
          <a:noFill/>
          <a:ln/>
        </p:spPr>
        <p:txBody>
          <a:bodyPr wrap="none" rtlCol="0" anchor="t"/>
          <a:lstStyle/>
          <a:p>
            <a:pPr indent="0" marL="0">
              <a:lnSpc>
                <a:spcPts val="5581"/>
              </a:lnSpc>
              <a:buNone/>
            </a:pPr>
            <a:r>
              <a:rPr lang="en-US" sz="4465" b="1" spc="-134" kern="0" dirty="0">
                <a:solidFill>
                  <a:srgbClr val="FFFFFF"/>
                </a:solidFill>
                <a:latin typeface="Inter" pitchFamily="34" charset="0"/>
                <a:ea typeface="Inter" pitchFamily="34" charset="-122"/>
                <a:cs typeface="Inter" pitchFamily="34" charset="-120"/>
              </a:rPr>
              <a:t>How Project Addresses SDG Problem</a:t>
            </a:r>
            <a:endParaRPr lang="en-US" sz="4465" dirty="0"/>
          </a:p>
        </p:txBody>
      </p:sp>
      <p:sp>
        <p:nvSpPr>
          <p:cNvPr id="5" name="Shape 3"/>
          <p:cNvSpPr/>
          <p:nvPr/>
        </p:nvSpPr>
        <p:spPr>
          <a:xfrm>
            <a:off x="793790" y="2261235"/>
            <a:ext cx="13042821" cy="4869418"/>
          </a:xfrm>
          <a:prstGeom prst="roundRect">
            <a:avLst>
              <a:gd name="adj" fmla="val 1956"/>
            </a:avLst>
          </a:prstGeom>
          <a:noFill/>
          <a:ln w="7620">
            <a:solidFill>
              <a:srgbClr val="FFFFFF">
                <a:alpha val="24000"/>
              </a:srgbClr>
            </a:solidFill>
            <a:prstDash val="solid"/>
          </a:ln>
        </p:spPr>
      </p:sp>
      <p:sp>
        <p:nvSpPr>
          <p:cNvPr id="6" name="Shape 4"/>
          <p:cNvSpPr/>
          <p:nvPr/>
        </p:nvSpPr>
        <p:spPr>
          <a:xfrm>
            <a:off x="801410" y="2268855"/>
            <a:ext cx="13027581" cy="1376124"/>
          </a:xfrm>
          <a:prstGeom prst="rect">
            <a:avLst/>
          </a:prstGeom>
          <a:solidFill>
            <a:srgbClr val="FFFFFF">
              <a:alpha val="4000"/>
            </a:srgbClr>
          </a:solidFill>
          <a:ln/>
        </p:spPr>
      </p:sp>
      <p:sp>
        <p:nvSpPr>
          <p:cNvPr id="7" name="Text 5"/>
          <p:cNvSpPr/>
          <p:nvPr/>
        </p:nvSpPr>
        <p:spPr>
          <a:xfrm>
            <a:off x="1028224" y="2412563"/>
            <a:ext cx="6056352" cy="362903"/>
          </a:xfrm>
          <a:prstGeom prst="rect">
            <a:avLst/>
          </a:prstGeom>
          <a:noFill/>
          <a:ln/>
        </p:spPr>
        <p:txBody>
          <a:bodyPr wrap="none" rtlCol="0" anchor="t"/>
          <a:lstStyle/>
          <a:p>
            <a:pPr indent="0" marL="0">
              <a:lnSpc>
                <a:spcPts val="2858"/>
              </a:lnSpc>
              <a:buNone/>
            </a:pPr>
            <a:r>
              <a:rPr lang="en-US" sz="1786" b="1" spc="-36" kern="0" dirty="0">
                <a:solidFill>
                  <a:srgbClr val="E5E0DF"/>
                </a:solidFill>
                <a:latin typeface="Inter" pitchFamily="34" charset="0"/>
                <a:ea typeface="Inter" pitchFamily="34" charset="-122"/>
                <a:cs typeface="Inter" pitchFamily="34" charset="-120"/>
              </a:rPr>
              <a:t>Sustainable Development Goal (SDG) Alignment</a:t>
            </a:r>
            <a:endParaRPr lang="en-US" sz="1786" dirty="0"/>
          </a:p>
        </p:txBody>
      </p:sp>
      <p:sp>
        <p:nvSpPr>
          <p:cNvPr id="8" name="Text 6"/>
          <p:cNvSpPr/>
          <p:nvPr/>
        </p:nvSpPr>
        <p:spPr>
          <a:xfrm>
            <a:off x="7545824" y="2412563"/>
            <a:ext cx="6056352" cy="1088708"/>
          </a:xfrm>
          <a:prstGeom prst="rect">
            <a:avLst/>
          </a:prstGeom>
          <a:noFill/>
          <a:ln/>
        </p:spPr>
        <p:txBody>
          <a:bodyPr wrap="square" rtlCol="0" anchor="t"/>
          <a:lstStyle/>
          <a:p>
            <a:pPr indent="0" marL="0">
              <a:lnSpc>
                <a:spcPts val="2858"/>
              </a:lnSpc>
              <a:buNone/>
            </a:pPr>
            <a:r>
              <a:rPr lang="en-US" sz="1786" spc="-36" kern="0" dirty="0">
                <a:solidFill>
                  <a:srgbClr val="E5E0DF"/>
                </a:solidFill>
                <a:latin typeface="Inter" pitchFamily="34" charset="0"/>
                <a:ea typeface="Inter" pitchFamily="34" charset="-122"/>
                <a:cs typeface="Inter" pitchFamily="34" charset="-120"/>
              </a:rPr>
              <a:t>This project directly addresses SDG 11 (Sustainable Cities and Communities) and SDG 7 (Affordable and Clean Energy) by:</a:t>
            </a:r>
            <a:endParaRPr lang="en-US" sz="1786" dirty="0"/>
          </a:p>
        </p:txBody>
      </p:sp>
      <p:sp>
        <p:nvSpPr>
          <p:cNvPr id="9" name="Shape 7"/>
          <p:cNvSpPr/>
          <p:nvPr/>
        </p:nvSpPr>
        <p:spPr>
          <a:xfrm>
            <a:off x="801410" y="3644979"/>
            <a:ext cx="13027581" cy="1739027"/>
          </a:xfrm>
          <a:prstGeom prst="rect">
            <a:avLst/>
          </a:prstGeom>
          <a:solidFill>
            <a:srgbClr val="000000">
              <a:alpha val="4000"/>
            </a:srgbClr>
          </a:solidFill>
          <a:ln/>
        </p:spPr>
      </p:sp>
      <p:sp>
        <p:nvSpPr>
          <p:cNvPr id="10" name="Text 8"/>
          <p:cNvSpPr/>
          <p:nvPr/>
        </p:nvSpPr>
        <p:spPr>
          <a:xfrm>
            <a:off x="1028224" y="3788688"/>
            <a:ext cx="6056352" cy="362903"/>
          </a:xfrm>
          <a:prstGeom prst="rect">
            <a:avLst/>
          </a:prstGeom>
          <a:noFill/>
          <a:ln/>
        </p:spPr>
        <p:txBody>
          <a:bodyPr wrap="none" rtlCol="0" anchor="t"/>
          <a:lstStyle/>
          <a:p>
            <a:pPr indent="0" marL="0">
              <a:lnSpc>
                <a:spcPts val="2858"/>
              </a:lnSpc>
              <a:buNone/>
            </a:pPr>
            <a:r>
              <a:rPr lang="en-US" sz="1786" b="1" spc="-36" kern="0" dirty="0">
                <a:solidFill>
                  <a:srgbClr val="E5E0DF"/>
                </a:solidFill>
                <a:latin typeface="Inter" pitchFamily="34" charset="0"/>
                <a:ea typeface="Inter" pitchFamily="34" charset="-122"/>
                <a:cs typeface="Inter" pitchFamily="34" charset="-120"/>
              </a:rPr>
              <a:t>Waste Management</a:t>
            </a:r>
            <a:endParaRPr lang="en-US" sz="1786" dirty="0"/>
          </a:p>
        </p:txBody>
      </p:sp>
      <p:sp>
        <p:nvSpPr>
          <p:cNvPr id="11" name="Text 9"/>
          <p:cNvSpPr/>
          <p:nvPr/>
        </p:nvSpPr>
        <p:spPr>
          <a:xfrm>
            <a:off x="7545824" y="3788688"/>
            <a:ext cx="6056352" cy="1451610"/>
          </a:xfrm>
          <a:prstGeom prst="rect">
            <a:avLst/>
          </a:prstGeom>
          <a:noFill/>
          <a:ln/>
        </p:spPr>
        <p:txBody>
          <a:bodyPr wrap="square" rtlCol="0" anchor="t"/>
          <a:lstStyle/>
          <a:p>
            <a:pPr indent="0" marL="0">
              <a:lnSpc>
                <a:spcPts val="2858"/>
              </a:lnSpc>
              <a:buNone/>
            </a:pPr>
            <a:r>
              <a:rPr lang="en-US" sz="1786" spc="-36" kern="0" dirty="0">
                <a:solidFill>
                  <a:srgbClr val="E5E0DF"/>
                </a:solidFill>
                <a:latin typeface="Inter" pitchFamily="34" charset="0"/>
                <a:ea typeface="Inter" pitchFamily="34" charset="-122"/>
                <a:cs typeface="Inter" pitchFamily="34" charset="-120"/>
              </a:rPr>
              <a:t>Implementing innovative waste-to-energy technologies to divert waste from landfills and convert it into clean, renewable electricity and fuel. This reduces greenhouse gas emissions and environmental pollution.</a:t>
            </a:r>
            <a:endParaRPr lang="en-US" sz="1786" dirty="0"/>
          </a:p>
        </p:txBody>
      </p:sp>
      <p:sp>
        <p:nvSpPr>
          <p:cNvPr id="12" name="Shape 10"/>
          <p:cNvSpPr/>
          <p:nvPr/>
        </p:nvSpPr>
        <p:spPr>
          <a:xfrm>
            <a:off x="801410" y="5384006"/>
            <a:ext cx="13027581" cy="1739027"/>
          </a:xfrm>
          <a:prstGeom prst="rect">
            <a:avLst/>
          </a:prstGeom>
          <a:solidFill>
            <a:srgbClr val="FFFFFF">
              <a:alpha val="4000"/>
            </a:srgbClr>
          </a:solidFill>
          <a:ln/>
        </p:spPr>
      </p:sp>
      <p:sp>
        <p:nvSpPr>
          <p:cNvPr id="13" name="Text 11"/>
          <p:cNvSpPr/>
          <p:nvPr/>
        </p:nvSpPr>
        <p:spPr>
          <a:xfrm>
            <a:off x="1028224" y="5527715"/>
            <a:ext cx="6056352" cy="362903"/>
          </a:xfrm>
          <a:prstGeom prst="rect">
            <a:avLst/>
          </a:prstGeom>
          <a:noFill/>
          <a:ln/>
        </p:spPr>
        <p:txBody>
          <a:bodyPr wrap="none" rtlCol="0" anchor="t"/>
          <a:lstStyle/>
          <a:p>
            <a:pPr indent="0" marL="0">
              <a:lnSpc>
                <a:spcPts val="2858"/>
              </a:lnSpc>
              <a:buNone/>
            </a:pPr>
            <a:r>
              <a:rPr lang="en-US" sz="1786" b="1" spc="-36" kern="0" dirty="0">
                <a:solidFill>
                  <a:srgbClr val="E5E0DF"/>
                </a:solidFill>
                <a:latin typeface="Inter" pitchFamily="34" charset="0"/>
                <a:ea typeface="Inter" pitchFamily="34" charset="-122"/>
                <a:cs typeface="Inter" pitchFamily="34" charset="-120"/>
              </a:rPr>
              <a:t>Affordable Housing</a:t>
            </a:r>
            <a:endParaRPr lang="en-US" sz="1786" dirty="0"/>
          </a:p>
        </p:txBody>
      </p:sp>
      <p:sp>
        <p:nvSpPr>
          <p:cNvPr id="14" name="Text 12"/>
          <p:cNvSpPr/>
          <p:nvPr/>
        </p:nvSpPr>
        <p:spPr>
          <a:xfrm>
            <a:off x="7545824" y="5527715"/>
            <a:ext cx="6056352" cy="1451610"/>
          </a:xfrm>
          <a:prstGeom prst="rect">
            <a:avLst/>
          </a:prstGeom>
          <a:noFill/>
          <a:ln/>
        </p:spPr>
        <p:txBody>
          <a:bodyPr wrap="square" rtlCol="0" anchor="t"/>
          <a:lstStyle/>
          <a:p>
            <a:pPr indent="0" marL="0">
              <a:lnSpc>
                <a:spcPts val="2858"/>
              </a:lnSpc>
              <a:buNone/>
            </a:pPr>
            <a:r>
              <a:rPr lang="en-US" sz="1786" spc="-36" kern="0" dirty="0">
                <a:solidFill>
                  <a:srgbClr val="E5E0DF"/>
                </a:solidFill>
                <a:latin typeface="Inter" pitchFamily="34" charset="0"/>
                <a:ea typeface="Inter" pitchFamily="34" charset="-122"/>
                <a:cs typeface="Inter" pitchFamily="34" charset="-120"/>
              </a:rPr>
              <a:t>Leveraging sustainable construction methods and renewable energy sources to build high-quality, energy-efficient, and affordable housing units. This expands access to adequate shelter and clean energy.</a:t>
            </a:r>
            <a:endParaRPr lang="en-US" sz="1786" dirty="0"/>
          </a:p>
        </p:txBody>
      </p:sp>
      <p:pic>
        <p:nvPicPr>
          <p:cNvPr id="1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793790" y="884515"/>
            <a:ext cx="7038499" cy="708779"/>
          </a:xfrm>
          <a:prstGeom prst="rect">
            <a:avLst/>
          </a:prstGeom>
          <a:noFill/>
          <a:ln/>
        </p:spPr>
        <p:txBody>
          <a:bodyPr wrap="none" rtlCol="0" anchor="t"/>
          <a:lstStyle/>
          <a:p>
            <a:pPr indent="0" marL="0">
              <a:lnSpc>
                <a:spcPts val="5581"/>
              </a:lnSpc>
              <a:buNone/>
            </a:pPr>
            <a:r>
              <a:rPr lang="en-US" sz="4465" b="1" spc="-134" kern="0" dirty="0">
                <a:solidFill>
                  <a:srgbClr val="FFFFFF"/>
                </a:solidFill>
                <a:latin typeface="Inter" pitchFamily="34" charset="0"/>
                <a:ea typeface="Inter" pitchFamily="34" charset="-122"/>
                <a:cs typeface="Inter" pitchFamily="34" charset="-120"/>
              </a:rPr>
              <a:t>Conclusion and Next Steps</a:t>
            </a:r>
            <a:endParaRPr lang="en-US" sz="4465" dirty="0"/>
          </a:p>
        </p:txBody>
      </p:sp>
      <p:sp>
        <p:nvSpPr>
          <p:cNvPr id="6" name="Shape 3"/>
          <p:cNvSpPr/>
          <p:nvPr/>
        </p:nvSpPr>
        <p:spPr>
          <a:xfrm>
            <a:off x="793790" y="1933456"/>
            <a:ext cx="3664863" cy="3136702"/>
          </a:xfrm>
          <a:prstGeom prst="roundRect">
            <a:avLst>
              <a:gd name="adj" fmla="val 3037"/>
            </a:avLst>
          </a:prstGeom>
          <a:solidFill>
            <a:srgbClr val="110080"/>
          </a:solidFill>
          <a:ln w="7620">
            <a:solidFill>
              <a:srgbClr val="2A1999"/>
            </a:solidFill>
            <a:prstDash val="solid"/>
          </a:ln>
        </p:spPr>
      </p:sp>
      <p:sp>
        <p:nvSpPr>
          <p:cNvPr id="7" name="Text 4"/>
          <p:cNvSpPr/>
          <p:nvPr/>
        </p:nvSpPr>
        <p:spPr>
          <a:xfrm>
            <a:off x="1028224" y="2167890"/>
            <a:ext cx="2835235" cy="354330"/>
          </a:xfrm>
          <a:prstGeom prst="rect">
            <a:avLst/>
          </a:prstGeom>
          <a:noFill/>
          <a:ln/>
        </p:spPr>
        <p:txBody>
          <a:bodyPr wrap="none" rtlCol="0" anchor="t"/>
          <a:lstStyle/>
          <a:p>
            <a:pPr indent="0" marL="0">
              <a:lnSpc>
                <a:spcPts val="2791"/>
              </a:lnSpc>
              <a:buNone/>
            </a:pPr>
            <a:r>
              <a:rPr lang="en-US" sz="2233" b="1" spc="-67" kern="0" dirty="0">
                <a:solidFill>
                  <a:srgbClr val="E5E0DF"/>
                </a:solidFill>
                <a:latin typeface="Inter" pitchFamily="34" charset="0"/>
                <a:ea typeface="Inter" pitchFamily="34" charset="-122"/>
                <a:cs typeface="Inter" pitchFamily="34" charset="-120"/>
              </a:rPr>
              <a:t>Integrated Impact</a:t>
            </a:r>
            <a:endParaRPr lang="en-US" sz="2233" dirty="0"/>
          </a:p>
        </p:txBody>
      </p:sp>
      <p:sp>
        <p:nvSpPr>
          <p:cNvPr id="8" name="Text 5"/>
          <p:cNvSpPr/>
          <p:nvPr/>
        </p:nvSpPr>
        <p:spPr>
          <a:xfrm>
            <a:off x="1028224" y="2658308"/>
            <a:ext cx="3195995" cy="2177415"/>
          </a:xfrm>
          <a:prstGeom prst="rect">
            <a:avLst/>
          </a:prstGeom>
          <a:noFill/>
          <a:ln/>
        </p:spPr>
        <p:txBody>
          <a:bodyPr wrap="square" rtlCol="0" anchor="t"/>
          <a:lstStyle/>
          <a:p>
            <a:pPr indent="0" marL="0">
              <a:lnSpc>
                <a:spcPts val="2858"/>
              </a:lnSpc>
              <a:buNone/>
            </a:pPr>
            <a:r>
              <a:rPr lang="en-US" sz="1786" spc="-36" kern="0" dirty="0">
                <a:solidFill>
                  <a:srgbClr val="E5E0DF"/>
                </a:solidFill>
                <a:latin typeface="Inter" pitchFamily="34" charset="0"/>
                <a:ea typeface="Inter" pitchFamily="34" charset="-122"/>
                <a:cs typeface="Inter" pitchFamily="34" charset="-120"/>
              </a:rPr>
              <a:t>The proposed solution addresses the interlinked challenges of waste management and housing, creating a more sustainable and equitable future.</a:t>
            </a:r>
            <a:endParaRPr lang="en-US" sz="1786" dirty="0"/>
          </a:p>
        </p:txBody>
      </p:sp>
      <p:sp>
        <p:nvSpPr>
          <p:cNvPr id="9" name="Shape 6"/>
          <p:cNvSpPr/>
          <p:nvPr/>
        </p:nvSpPr>
        <p:spPr>
          <a:xfrm>
            <a:off x="4685467" y="1933456"/>
            <a:ext cx="3664863" cy="3136702"/>
          </a:xfrm>
          <a:prstGeom prst="roundRect">
            <a:avLst>
              <a:gd name="adj" fmla="val 3037"/>
            </a:avLst>
          </a:prstGeom>
          <a:solidFill>
            <a:srgbClr val="110080"/>
          </a:solidFill>
          <a:ln w="7620">
            <a:solidFill>
              <a:srgbClr val="2A1999"/>
            </a:solidFill>
            <a:prstDash val="solid"/>
          </a:ln>
        </p:spPr>
      </p:sp>
      <p:sp>
        <p:nvSpPr>
          <p:cNvPr id="10" name="Text 7"/>
          <p:cNvSpPr/>
          <p:nvPr/>
        </p:nvSpPr>
        <p:spPr>
          <a:xfrm>
            <a:off x="4919901" y="2167890"/>
            <a:ext cx="3085624" cy="354330"/>
          </a:xfrm>
          <a:prstGeom prst="rect">
            <a:avLst/>
          </a:prstGeom>
          <a:noFill/>
          <a:ln/>
        </p:spPr>
        <p:txBody>
          <a:bodyPr wrap="none" rtlCol="0" anchor="t"/>
          <a:lstStyle/>
          <a:p>
            <a:pPr indent="0" marL="0">
              <a:lnSpc>
                <a:spcPts val="2791"/>
              </a:lnSpc>
              <a:buNone/>
            </a:pPr>
            <a:r>
              <a:rPr lang="en-US" sz="2233" b="1" spc="-67" kern="0" dirty="0">
                <a:solidFill>
                  <a:srgbClr val="E5E0DF"/>
                </a:solidFill>
                <a:latin typeface="Inter" pitchFamily="34" charset="0"/>
                <a:ea typeface="Inter" pitchFamily="34" charset="-122"/>
                <a:cs typeface="Inter" pitchFamily="34" charset="-120"/>
              </a:rPr>
              <a:t>Collaborative Approach</a:t>
            </a:r>
            <a:endParaRPr lang="en-US" sz="2233" dirty="0"/>
          </a:p>
        </p:txBody>
      </p:sp>
      <p:sp>
        <p:nvSpPr>
          <p:cNvPr id="11" name="Text 8"/>
          <p:cNvSpPr/>
          <p:nvPr/>
        </p:nvSpPr>
        <p:spPr>
          <a:xfrm>
            <a:off x="4919901" y="2658308"/>
            <a:ext cx="3195995" cy="2177415"/>
          </a:xfrm>
          <a:prstGeom prst="rect">
            <a:avLst/>
          </a:prstGeom>
          <a:noFill/>
          <a:ln/>
        </p:spPr>
        <p:txBody>
          <a:bodyPr wrap="square" rtlCol="0" anchor="t"/>
          <a:lstStyle/>
          <a:p>
            <a:pPr indent="0" marL="0">
              <a:lnSpc>
                <a:spcPts val="2858"/>
              </a:lnSpc>
              <a:buNone/>
            </a:pPr>
            <a:r>
              <a:rPr lang="en-US" sz="1786" spc="-36" kern="0" dirty="0">
                <a:solidFill>
                  <a:srgbClr val="E5E0DF"/>
                </a:solidFill>
                <a:latin typeface="Inter" pitchFamily="34" charset="0"/>
                <a:ea typeface="Inter" pitchFamily="34" charset="-122"/>
                <a:cs typeface="Inter" pitchFamily="34" charset="-120"/>
              </a:rPr>
              <a:t>Successful implementation will require partnerships with local governments, communities, and other stakeholders to ensure widespread adoption and impact.</a:t>
            </a:r>
            <a:endParaRPr lang="en-US" sz="1786" dirty="0"/>
          </a:p>
        </p:txBody>
      </p:sp>
      <p:sp>
        <p:nvSpPr>
          <p:cNvPr id="12" name="Shape 9"/>
          <p:cNvSpPr/>
          <p:nvPr/>
        </p:nvSpPr>
        <p:spPr>
          <a:xfrm>
            <a:off x="793790" y="5296972"/>
            <a:ext cx="7556421" cy="2047994"/>
          </a:xfrm>
          <a:prstGeom prst="roundRect">
            <a:avLst>
              <a:gd name="adj" fmla="val 4652"/>
            </a:avLst>
          </a:prstGeom>
          <a:solidFill>
            <a:srgbClr val="110080"/>
          </a:solidFill>
          <a:ln w="7620">
            <a:solidFill>
              <a:srgbClr val="2A1999"/>
            </a:solidFill>
            <a:prstDash val="solid"/>
          </a:ln>
        </p:spPr>
      </p:sp>
      <p:sp>
        <p:nvSpPr>
          <p:cNvPr id="13" name="Text 10"/>
          <p:cNvSpPr/>
          <p:nvPr/>
        </p:nvSpPr>
        <p:spPr>
          <a:xfrm>
            <a:off x="1028224" y="5531406"/>
            <a:ext cx="3317319" cy="354330"/>
          </a:xfrm>
          <a:prstGeom prst="rect">
            <a:avLst/>
          </a:prstGeom>
          <a:noFill/>
          <a:ln/>
        </p:spPr>
        <p:txBody>
          <a:bodyPr wrap="none" rtlCol="0" anchor="t"/>
          <a:lstStyle/>
          <a:p>
            <a:pPr indent="0" marL="0">
              <a:lnSpc>
                <a:spcPts val="2791"/>
              </a:lnSpc>
              <a:buNone/>
            </a:pPr>
            <a:r>
              <a:rPr lang="en-US" sz="2233" b="1" spc="-67" kern="0" dirty="0">
                <a:solidFill>
                  <a:srgbClr val="E5E0DF"/>
                </a:solidFill>
                <a:latin typeface="Inter" pitchFamily="34" charset="0"/>
                <a:ea typeface="Inter" pitchFamily="34" charset="-122"/>
                <a:cs typeface="Inter" pitchFamily="34" charset="-120"/>
              </a:rPr>
              <a:t>Continuous Improvement</a:t>
            </a:r>
            <a:endParaRPr lang="en-US" sz="2233" dirty="0"/>
          </a:p>
        </p:txBody>
      </p:sp>
      <p:sp>
        <p:nvSpPr>
          <p:cNvPr id="14" name="Text 11"/>
          <p:cNvSpPr/>
          <p:nvPr/>
        </p:nvSpPr>
        <p:spPr>
          <a:xfrm>
            <a:off x="1028224" y="6021824"/>
            <a:ext cx="7087553" cy="1088708"/>
          </a:xfrm>
          <a:prstGeom prst="rect">
            <a:avLst/>
          </a:prstGeom>
          <a:noFill/>
          <a:ln/>
        </p:spPr>
        <p:txBody>
          <a:bodyPr wrap="square" rtlCol="0" anchor="t"/>
          <a:lstStyle/>
          <a:p>
            <a:pPr indent="0" marL="0">
              <a:lnSpc>
                <a:spcPts val="2858"/>
              </a:lnSpc>
              <a:buNone/>
            </a:pPr>
            <a:r>
              <a:rPr lang="en-US" sz="1786" spc="-36" kern="0" dirty="0">
                <a:solidFill>
                  <a:srgbClr val="E5E0DF"/>
                </a:solidFill>
                <a:latin typeface="Inter" pitchFamily="34" charset="0"/>
                <a:ea typeface="Inter" pitchFamily="34" charset="-122"/>
                <a:cs typeface="Inter" pitchFamily="34" charset="-120"/>
              </a:rPr>
              <a:t>The project will continue to monitor progress, gather feedback, and refine the strategies to maximize its effectiveness in achieving the SDG targets.</a:t>
            </a:r>
            <a:endParaRPr lang="en-US" sz="1786" dirty="0"/>
          </a:p>
        </p:txBody>
      </p:sp>
      <p:pic>
        <p:nvPicPr>
          <p:cNvPr id="1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2024-08-11T14:06:19Z</dcterms:created>
  <dcterms:modified xsi:type="dcterms:W3CDTF">2024-08-11T14:06:19Z</dcterms:modified>
</cp:coreProperties>
</file>