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21D4-A17C-4EE7-80C5-9DDA681D1E4F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7E8D-4CD7-4C44-B349-91F3DB5E5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1181"/>
      </p:ext>
    </p:extLst>
  </p:cSld>
  <p:clrMapOvr>
    <a:masterClrMapping/>
  </p:clrMapOvr>
  <p:transition spd="slow">
    <p:randomBar dir="vert"/>
    <p:sndAc>
      <p:stSnd>
        <p:snd r:embed="rId1" name="bomb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21D4-A17C-4EE7-80C5-9DDA681D1E4F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7E8D-4CD7-4C44-B349-91F3DB5E5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85449"/>
      </p:ext>
    </p:extLst>
  </p:cSld>
  <p:clrMapOvr>
    <a:masterClrMapping/>
  </p:clrMapOvr>
  <p:transition spd="slow">
    <p:randomBar dir="vert"/>
    <p:sndAc>
      <p:stSnd>
        <p:snd r:embed="rId1" name="bomb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21D4-A17C-4EE7-80C5-9DDA681D1E4F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7E8D-4CD7-4C44-B349-91F3DB5E5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69406"/>
      </p:ext>
    </p:extLst>
  </p:cSld>
  <p:clrMapOvr>
    <a:masterClrMapping/>
  </p:clrMapOvr>
  <p:transition spd="slow">
    <p:randomBar dir="vert"/>
    <p:sndAc>
      <p:stSnd>
        <p:snd r:embed="rId1" name="bomb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21D4-A17C-4EE7-80C5-9DDA681D1E4F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7E8D-4CD7-4C44-B349-91F3DB5E5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69940"/>
      </p:ext>
    </p:extLst>
  </p:cSld>
  <p:clrMapOvr>
    <a:masterClrMapping/>
  </p:clrMapOvr>
  <p:transition spd="slow">
    <p:randomBar dir="vert"/>
    <p:sndAc>
      <p:stSnd>
        <p:snd r:embed="rId1" name="bomb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21D4-A17C-4EE7-80C5-9DDA681D1E4F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7E8D-4CD7-4C44-B349-91F3DB5E5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72668"/>
      </p:ext>
    </p:extLst>
  </p:cSld>
  <p:clrMapOvr>
    <a:masterClrMapping/>
  </p:clrMapOvr>
  <p:transition spd="slow">
    <p:randomBar dir="vert"/>
    <p:sndAc>
      <p:stSnd>
        <p:snd r:embed="rId1" name="bomb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21D4-A17C-4EE7-80C5-9DDA681D1E4F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7E8D-4CD7-4C44-B349-91F3DB5E5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29573"/>
      </p:ext>
    </p:extLst>
  </p:cSld>
  <p:clrMapOvr>
    <a:masterClrMapping/>
  </p:clrMapOvr>
  <p:transition spd="slow">
    <p:randomBar dir="vert"/>
    <p:sndAc>
      <p:stSnd>
        <p:snd r:embed="rId1" name="bomb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21D4-A17C-4EE7-80C5-9DDA681D1E4F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7E8D-4CD7-4C44-B349-91F3DB5E5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90099"/>
      </p:ext>
    </p:extLst>
  </p:cSld>
  <p:clrMapOvr>
    <a:masterClrMapping/>
  </p:clrMapOvr>
  <p:transition spd="slow">
    <p:randomBar dir="vert"/>
    <p:sndAc>
      <p:stSnd>
        <p:snd r:embed="rId1" name="bomb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21D4-A17C-4EE7-80C5-9DDA681D1E4F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7E8D-4CD7-4C44-B349-91F3DB5E5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77479"/>
      </p:ext>
    </p:extLst>
  </p:cSld>
  <p:clrMapOvr>
    <a:masterClrMapping/>
  </p:clrMapOvr>
  <p:transition spd="slow">
    <p:randomBar dir="vert"/>
    <p:sndAc>
      <p:stSnd>
        <p:snd r:embed="rId1" name="bomb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21D4-A17C-4EE7-80C5-9DDA681D1E4F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7E8D-4CD7-4C44-B349-91F3DB5E5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7122"/>
      </p:ext>
    </p:extLst>
  </p:cSld>
  <p:clrMapOvr>
    <a:masterClrMapping/>
  </p:clrMapOvr>
  <p:transition spd="slow">
    <p:randomBar dir="vert"/>
    <p:sndAc>
      <p:stSnd>
        <p:snd r:embed="rId1" name="bomb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21D4-A17C-4EE7-80C5-9DDA681D1E4F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7E8D-4CD7-4C44-B349-91F3DB5E5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32595"/>
      </p:ext>
    </p:extLst>
  </p:cSld>
  <p:clrMapOvr>
    <a:masterClrMapping/>
  </p:clrMapOvr>
  <p:transition spd="slow">
    <p:randomBar dir="vert"/>
    <p:sndAc>
      <p:stSnd>
        <p:snd r:embed="rId1" name="bomb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21D4-A17C-4EE7-80C5-9DDA681D1E4F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7E8D-4CD7-4C44-B349-91F3DB5E5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9257"/>
      </p:ext>
    </p:extLst>
  </p:cSld>
  <p:clrMapOvr>
    <a:masterClrMapping/>
  </p:clrMapOvr>
  <p:transition spd="slow">
    <p:randomBar dir="vert"/>
    <p:sndAc>
      <p:stSnd>
        <p:snd r:embed="rId1" name="bomb.wav"/>
      </p:stSnd>
    </p:sndAc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921D4-A17C-4EE7-80C5-9DDA681D1E4F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7E8D-4CD7-4C44-B349-91F3DB5E5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randomBar dir="vert"/>
    <p:sndAc>
      <p:stSnd>
        <p:snd r:embed="rId13" name="bomb.wav"/>
      </p:stSnd>
    </p:sndAc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647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Enhancing Rural Energy Access: A Data-Driven Approach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13386" y="2006075"/>
            <a:ext cx="11565228" cy="147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/>
              <a:t>Addressing Sustainable Development Goals through Data Analysis</a:t>
            </a:r>
          </a:p>
          <a:p>
            <a:r>
              <a:rPr lang="en-US" sz="1800" dirty="0" smtClean="0"/>
              <a:t>NAME DENIS MUTHONI</a:t>
            </a:r>
          </a:p>
          <a:p>
            <a:r>
              <a:rPr lang="en-US" sz="1800" dirty="0" smtClean="0"/>
              <a:t>DATE :09/08/2024</a:t>
            </a:r>
          </a:p>
          <a:p>
            <a:endParaRPr lang="en-US" sz="1800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3200"/>
            <a:ext cx="3125788" cy="3259138"/>
          </a:xfr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003" y="3303833"/>
            <a:ext cx="3125018" cy="213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13945"/>
      </p:ext>
    </p:extLst>
  </p:cSld>
  <p:clrMapOvr>
    <a:masterClrMapping/>
  </p:clrMapOvr>
  <p:transition spd="slow">
    <p:randomBar dir="vert"/>
    <p:sndAc>
      <p:stSnd>
        <p:snd r:embed="rId2" name="bomb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The project focuses on improving rural energy access by developing a detailed database and analytical tools to monitor and enhance energy infrastructure, consumption, and renewable energy use. Key components include:</a:t>
            </a:r>
          </a:p>
          <a:p>
            <a:r>
              <a:rPr lang="en-US" sz="1200" b="1" dirty="0" smtClean="0"/>
              <a:t>Data Collection:</a:t>
            </a:r>
            <a:r>
              <a:rPr lang="en-US" sz="1200" dirty="0" smtClean="0"/>
              <a:t> Captures information on regions, households, schools, businesses, power outages, infrastructure, renewable energy, and energy consumption.</a:t>
            </a:r>
          </a:p>
          <a:p>
            <a:r>
              <a:rPr lang="en-US" sz="1200" b="1" dirty="0" smtClean="0"/>
              <a:t>Data Analysis:</a:t>
            </a:r>
            <a:r>
              <a:rPr lang="en-US" sz="1200" dirty="0" smtClean="0"/>
              <a:t> Identifies trends, infrastructure needs, energy gaps, and opportunities for renewable energy expansion.</a:t>
            </a:r>
            <a:endParaRPr lang="en-US" sz="1200" dirty="0"/>
          </a:p>
          <a:p>
            <a:r>
              <a:rPr lang="en-US" sz="1200" b="1" dirty="0" smtClean="0"/>
              <a:t>SDG Alignment:</a:t>
            </a:r>
          </a:p>
          <a:p>
            <a:r>
              <a:rPr lang="en-US" sz="1200" b="1" dirty="0" smtClean="0"/>
              <a:t>SDG 7: Affordable and Clean Energy</a:t>
            </a:r>
            <a:endParaRPr lang="en-US" sz="1200" dirty="0" smtClean="0"/>
          </a:p>
          <a:p>
            <a:pPr lvl="1"/>
            <a:r>
              <a:rPr lang="en-US" sz="1200" b="1" dirty="0" smtClean="0"/>
              <a:t>Objective:</a:t>
            </a:r>
            <a:r>
              <a:rPr lang="en-US" sz="1200" dirty="0" smtClean="0"/>
              <a:t> Improve energy access and reliability.</a:t>
            </a:r>
          </a:p>
          <a:p>
            <a:pPr lvl="1"/>
            <a:r>
              <a:rPr lang="en-US" sz="1200" b="1" dirty="0" smtClean="0"/>
              <a:t>Alignment:</a:t>
            </a:r>
            <a:r>
              <a:rPr lang="en-US" sz="1200" dirty="0" smtClean="0"/>
              <a:t> Enhances energy infrastructure, promotes renewable energy, and addresses energy access issues.</a:t>
            </a:r>
          </a:p>
          <a:p>
            <a:r>
              <a:rPr lang="en-US" sz="1200" b="1" dirty="0" smtClean="0"/>
              <a:t>SDG 9: Industry, Innovation, and Infrastructure</a:t>
            </a:r>
            <a:endParaRPr lang="en-US" sz="1200" dirty="0" smtClean="0"/>
          </a:p>
          <a:p>
            <a:pPr lvl="1"/>
            <a:r>
              <a:rPr lang="en-US" sz="1200" b="1" dirty="0" smtClean="0"/>
              <a:t>Objective:</a:t>
            </a:r>
            <a:r>
              <a:rPr lang="en-US" sz="1200" dirty="0" smtClean="0"/>
              <a:t> Build resilient infrastructure and foster innovation.</a:t>
            </a:r>
          </a:p>
          <a:p>
            <a:pPr lvl="1"/>
            <a:r>
              <a:rPr lang="en-US" sz="1200" b="1" dirty="0" smtClean="0"/>
              <a:t>Alignment:</a:t>
            </a:r>
            <a:r>
              <a:rPr lang="en-US" sz="1200" dirty="0" smtClean="0"/>
              <a:t> Assesses and improves energy infrastructure, supports innovative solutions.</a:t>
            </a:r>
          </a:p>
          <a:p>
            <a:r>
              <a:rPr lang="en-US" sz="1200" b="1" dirty="0" smtClean="0"/>
              <a:t>SDG 11: Sustainable Cities and Communities</a:t>
            </a:r>
            <a:endParaRPr lang="en-US" sz="1200" dirty="0" smtClean="0"/>
          </a:p>
          <a:p>
            <a:pPr lvl="1"/>
            <a:r>
              <a:rPr lang="en-US" sz="1200" b="1" dirty="0" smtClean="0"/>
              <a:t>Objective:</a:t>
            </a:r>
            <a:r>
              <a:rPr lang="en-US" sz="1200" dirty="0" smtClean="0"/>
              <a:t> Make communities inclusive and sustainable.</a:t>
            </a:r>
          </a:p>
          <a:p>
            <a:pPr lvl="1"/>
            <a:r>
              <a:rPr lang="en-US" sz="1200" b="1" dirty="0" smtClean="0"/>
              <a:t>Alignment:</a:t>
            </a:r>
            <a:r>
              <a:rPr lang="en-US" sz="1200" dirty="0" smtClean="0"/>
              <a:t> Improves living conditions in rural areas through better energy access and infrastructure.</a:t>
            </a:r>
          </a:p>
          <a:p>
            <a:r>
              <a:rPr lang="en-US" sz="1200" b="1" dirty="0" smtClean="0"/>
              <a:t>SDG 13: Climate Action</a:t>
            </a:r>
            <a:endParaRPr lang="en-US" sz="1200" dirty="0" smtClean="0"/>
          </a:p>
          <a:p>
            <a:pPr lvl="1"/>
            <a:r>
              <a:rPr lang="en-US" sz="1200" b="1" dirty="0" smtClean="0"/>
              <a:t>Objective:</a:t>
            </a:r>
            <a:r>
              <a:rPr lang="en-US" sz="1200" dirty="0" smtClean="0"/>
              <a:t> Combat climate change and its impacts.</a:t>
            </a:r>
          </a:p>
          <a:p>
            <a:pPr lvl="1"/>
            <a:r>
              <a:rPr lang="en-US" sz="1200" b="1" dirty="0" smtClean="0"/>
              <a:t>Alignment:</a:t>
            </a:r>
            <a:r>
              <a:rPr lang="en-US" sz="1200" dirty="0" smtClean="0"/>
              <a:t> Promotes renewable energy and improves energy efficiency.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54924610"/>
      </p:ext>
    </p:extLst>
  </p:cSld>
  <p:clrMapOvr>
    <a:masterClrMapping/>
  </p:clrMapOvr>
  <p:transition spd="slow">
    <p:randomBar dir="vert"/>
    <p:sndAc>
      <p:stSnd>
        <p:snd r:embed="rId2" name="bomb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 and SDG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Project Overview:</a:t>
            </a:r>
            <a:endParaRPr lang="en-US" dirty="0" smtClean="0"/>
          </a:p>
          <a:p>
            <a:pPr lvl="1"/>
            <a:r>
              <a:rPr lang="en-US" dirty="0" smtClean="0"/>
              <a:t>Objective: To analyze and improve rural energy access using a comprehensive database and data analysis techniques.</a:t>
            </a:r>
          </a:p>
          <a:p>
            <a:r>
              <a:rPr lang="en-US" b="1" dirty="0" smtClean="0"/>
              <a:t>SDG Alignment:</a:t>
            </a:r>
            <a:endParaRPr lang="en-US" dirty="0" smtClean="0"/>
          </a:p>
          <a:p>
            <a:pPr lvl="1"/>
            <a:r>
              <a:rPr lang="en-US" b="1" dirty="0" smtClean="0"/>
              <a:t>SDG 7:</a:t>
            </a:r>
            <a:r>
              <a:rPr lang="en-US" dirty="0" smtClean="0"/>
              <a:t> Affordable and Clean Energy</a:t>
            </a:r>
          </a:p>
          <a:p>
            <a:pPr lvl="2"/>
            <a:r>
              <a:rPr lang="en-US" dirty="0" smtClean="0"/>
              <a:t>Focus on increasing energy access in underserved rural areas.</a:t>
            </a:r>
          </a:p>
          <a:p>
            <a:pPr lvl="1"/>
            <a:r>
              <a:rPr lang="en-US" b="1" dirty="0" smtClean="0"/>
              <a:t>SDG 9:</a:t>
            </a:r>
            <a:r>
              <a:rPr lang="en-US" dirty="0" smtClean="0"/>
              <a:t> Industry, Innovation, and Infrastructure</a:t>
            </a:r>
          </a:p>
          <a:p>
            <a:pPr lvl="2"/>
            <a:r>
              <a:rPr lang="en-US" dirty="0" smtClean="0"/>
              <a:t>Improve infrastructure for renewable energy.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969" y="1249251"/>
            <a:ext cx="3125018" cy="213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24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/>
        <p:sndAc>
          <p:stSnd>
            <p:snd r:embed="rId2" name="bomb.wav"/>
          </p:stSnd>
        </p:sndAc>
      </p:transition>
    </mc:Choice>
    <mc:Fallback>
      <p:transition spd="slow">
        <p:split/>
        <p:sndAc>
          <p:stSnd>
            <p:snd r:embed="rId2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 and 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Problem Definition:</a:t>
            </a:r>
            <a:endParaRPr lang="en-US" dirty="0" smtClean="0"/>
          </a:p>
          <a:p>
            <a:pPr lvl="1"/>
            <a:r>
              <a:rPr lang="en-US" dirty="0" smtClean="0"/>
              <a:t>Many rural areas lack reliable access to energy, affecting quality of life and economic development.</a:t>
            </a:r>
          </a:p>
          <a:p>
            <a:r>
              <a:rPr lang="en-US" b="1" dirty="0" smtClean="0"/>
              <a:t>Significance:</a:t>
            </a:r>
            <a:endParaRPr lang="en-US" dirty="0" smtClean="0"/>
          </a:p>
          <a:p>
            <a:pPr lvl="1"/>
            <a:r>
              <a:rPr lang="en-US" dirty="0" smtClean="0"/>
              <a:t>Impact on education, healthcare, and economic activities.</a:t>
            </a:r>
          </a:p>
          <a:p>
            <a:pPr lvl="1"/>
            <a:r>
              <a:rPr lang="en-US" dirty="0" smtClean="0"/>
              <a:t>Importance of addressing energy access for sustainable development.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969" y="1249251"/>
            <a:ext cx="3125018" cy="213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95428"/>
      </p:ext>
    </p:extLst>
  </p:cSld>
  <p:clrMapOvr>
    <a:masterClrMapping/>
  </p:clrMapOvr>
  <p:transition spd="slow">
    <p:randomBar dir="vert"/>
    <p:sndAc>
      <p:stSnd>
        <p:snd r:embed="rId2" name="bomb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127" y="1828799"/>
            <a:ext cx="10516673" cy="5029201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Entity-Relationship Diagram (ERD):</a:t>
            </a:r>
            <a:endParaRPr lang="en-US" sz="1600" dirty="0" smtClean="0"/>
          </a:p>
          <a:p>
            <a:pPr lvl="1"/>
            <a:r>
              <a:rPr lang="en-US" sz="1600" dirty="0" smtClean="0"/>
              <a:t>Visual representation of entities: Region, Household, School, Business, </a:t>
            </a:r>
            <a:r>
              <a:rPr lang="en-US" sz="1600" dirty="0" err="1" smtClean="0"/>
              <a:t>PowerOutage</a:t>
            </a:r>
            <a:r>
              <a:rPr lang="en-US" sz="1600" dirty="0" smtClean="0"/>
              <a:t>, Infrastructure, </a:t>
            </a:r>
            <a:r>
              <a:rPr lang="en-US" sz="1600" dirty="0" err="1" smtClean="0"/>
              <a:t>RenewableEnergy</a:t>
            </a:r>
            <a:r>
              <a:rPr lang="en-US" sz="1600" dirty="0" smtClean="0"/>
              <a:t>, </a:t>
            </a:r>
            <a:r>
              <a:rPr lang="en-US" sz="1600" dirty="0" err="1" smtClean="0"/>
              <a:t>EnergyConsumption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Relationships: One-to-Many between Region and other entities; One-to-Many between entities and Energy Consumption.</a:t>
            </a:r>
          </a:p>
          <a:p>
            <a:r>
              <a:rPr lang="en-US" sz="1600" b="1" dirty="0" smtClean="0"/>
              <a:t>Key Entities and Relationships:</a:t>
            </a:r>
            <a:endParaRPr lang="en-US" sz="1600" dirty="0" smtClean="0"/>
          </a:p>
          <a:p>
            <a:pPr lvl="1"/>
            <a:r>
              <a:rPr lang="en-US" sz="1600" b="1" dirty="0" smtClean="0"/>
              <a:t>Region:</a:t>
            </a:r>
            <a:r>
              <a:rPr lang="en-US" sz="1600" dirty="0" smtClean="0"/>
              <a:t> Central entity, connects to all other entities.</a:t>
            </a:r>
          </a:p>
          <a:p>
            <a:pPr lvl="1"/>
            <a:endParaRPr lang="en-US" sz="1600" dirty="0"/>
          </a:p>
        </p:txBody>
      </p: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73" y="3721994"/>
            <a:ext cx="3125018" cy="313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02358"/>
      </p:ext>
    </p:extLst>
  </p:cSld>
  <p:clrMapOvr>
    <a:masterClrMapping/>
  </p:clrMapOvr>
  <p:transition spd="slow">
    <p:randomBar dir="vert"/>
    <p:sndAc>
      <p:stSnd>
        <p:snd r:embed="rId2" name="bomb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Database Schema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Schema Overview: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Tables Created: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Household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School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PowerOutage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Infrastructure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RenewableEnergy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EnergyConsumption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SQL Statements: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Creation and structure of tables, including primary and foreign keys.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408580"/>
      </p:ext>
    </p:extLst>
  </p:cSld>
  <p:clrMapOvr>
    <a:masterClrMapping/>
  </p:clrMapOvr>
  <p:transition spd="slow">
    <p:randomBar dir="vert"/>
    <p:sndAc>
      <p:stSnd>
        <p:snd r:embed="rId2" name="bomb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Sample Data Tables:</a:t>
            </a:r>
            <a:endParaRPr lang="en-US" dirty="0" smtClean="0"/>
          </a:p>
          <a:p>
            <a:pPr lvl="1"/>
            <a:r>
              <a:rPr lang="en-US" b="1" dirty="0" smtClean="0"/>
              <a:t>Region:</a:t>
            </a:r>
            <a:r>
              <a:rPr lang="en-US" dirty="0" smtClean="0"/>
              <a:t> Example data entries.</a:t>
            </a:r>
          </a:p>
          <a:p>
            <a:pPr lvl="1"/>
            <a:r>
              <a:rPr lang="en-US" b="1" dirty="0" smtClean="0"/>
              <a:t>Household, School, Business:</a:t>
            </a:r>
            <a:r>
              <a:rPr lang="en-US" dirty="0" smtClean="0"/>
              <a:t> Sample records showing various attributes.</a:t>
            </a:r>
          </a:p>
          <a:p>
            <a:pPr lvl="1"/>
            <a:r>
              <a:rPr lang="en-US" b="1" dirty="0" err="1" smtClean="0"/>
              <a:t>PowerOutage</a:t>
            </a:r>
            <a:r>
              <a:rPr lang="en-US" b="1" dirty="0" smtClean="0"/>
              <a:t>, Infrastructure, </a:t>
            </a:r>
            <a:r>
              <a:rPr lang="en-US" b="1" dirty="0" err="1" smtClean="0"/>
              <a:t>RenewableEnergy</a:t>
            </a:r>
            <a:r>
              <a:rPr lang="en-US" b="1" dirty="0" smtClean="0"/>
              <a:t>:</a:t>
            </a:r>
            <a:r>
              <a:rPr lang="en-US" dirty="0" smtClean="0"/>
              <a:t> Sample entries illustrating different types of data.</a:t>
            </a:r>
          </a:p>
          <a:p>
            <a:pPr lvl="1"/>
            <a:r>
              <a:rPr lang="en-US" b="1" dirty="0" err="1" smtClean="0"/>
              <a:t>EnergyConsumption</a:t>
            </a:r>
            <a:r>
              <a:rPr lang="en-US" b="1" dirty="0" smtClean="0"/>
              <a:t>:</a:t>
            </a:r>
            <a:r>
              <a:rPr lang="en-US" dirty="0" smtClean="0"/>
              <a:t> Sample energy consumption records.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938059"/>
      </p:ext>
    </p:extLst>
  </p:cSld>
  <p:clrMapOvr>
    <a:masterClrMapping/>
  </p:clrMapOvr>
  <p:transition spd="slow">
    <p:randomBar dir="vert"/>
    <p:sndAc>
      <p:stSnd>
        <p:snd r:embed="rId2" name="bomb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Analysis Insights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Total Energy Consumption by Region:</a:t>
            </a:r>
            <a:endParaRPr lang="en-US" dirty="0" smtClean="0"/>
          </a:p>
          <a:p>
            <a:pPr lvl="1"/>
            <a:r>
              <a:rPr lang="en-US" dirty="0" smtClean="0"/>
              <a:t>Insights on energy usage across different regions.</a:t>
            </a:r>
          </a:p>
          <a:p>
            <a:r>
              <a:rPr lang="en-US" b="1" dirty="0" smtClean="0"/>
              <a:t>Average Household Size by Region:</a:t>
            </a:r>
            <a:endParaRPr lang="en-US" dirty="0" smtClean="0"/>
          </a:p>
          <a:p>
            <a:pPr lvl="1"/>
            <a:r>
              <a:rPr lang="en-US" dirty="0" smtClean="0"/>
              <a:t>Understanding household demographics.</a:t>
            </a:r>
          </a:p>
          <a:p>
            <a:r>
              <a:rPr lang="en-US" b="1" dirty="0" smtClean="0"/>
              <a:t>Power Outages Analysis:</a:t>
            </a:r>
            <a:endParaRPr lang="en-US" dirty="0" smtClean="0"/>
          </a:p>
          <a:p>
            <a:pPr lvl="1"/>
            <a:r>
              <a:rPr lang="en-US" dirty="0" smtClean="0"/>
              <a:t>Frequency and impact of power outages.</a:t>
            </a:r>
          </a:p>
          <a:p>
            <a:r>
              <a:rPr lang="en-US" b="1" dirty="0" smtClean="0"/>
              <a:t>Renewable Energy Capacity:</a:t>
            </a:r>
            <a:endParaRPr lang="en-US" dirty="0" smtClean="0"/>
          </a:p>
          <a:p>
            <a:pPr lvl="1"/>
            <a:r>
              <a:rPr lang="en-US" dirty="0" smtClean="0"/>
              <a:t>Analysis of renewable energy sources by type and capacity.</a:t>
            </a:r>
          </a:p>
          <a:p>
            <a:r>
              <a:rPr lang="en-US" b="1" dirty="0" smtClean="0"/>
              <a:t>Top Region with Highest Total Energy Consumption:</a:t>
            </a:r>
            <a:endParaRPr lang="en-US" dirty="0" smtClean="0"/>
          </a:p>
          <a:p>
            <a:pPr lvl="1"/>
            <a:r>
              <a:rPr lang="en-US" dirty="0" smtClean="0"/>
              <a:t>Identifying the region with the greatest energy needs.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312" y="1242707"/>
            <a:ext cx="5201376" cy="241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55558"/>
      </p:ext>
    </p:extLst>
  </p:cSld>
  <p:clrMapOvr>
    <a:masterClrMapping/>
  </p:clrMapOvr>
  <p:transition spd="slow">
    <p:randomBar dir="vert"/>
    <p:sndAc>
      <p:stSnd>
        <p:snd r:embed="rId2" name="bomb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Dashboard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Dashboard Components:</a:t>
            </a:r>
            <a:endParaRPr lang="en-US" dirty="0" smtClean="0"/>
          </a:p>
          <a:p>
            <a:pPr lvl="1"/>
            <a:r>
              <a:rPr lang="en-US" b="1" dirty="0" smtClean="0"/>
              <a:t>PivotTables and Charts:</a:t>
            </a:r>
            <a:endParaRPr lang="en-US" dirty="0" smtClean="0"/>
          </a:p>
          <a:p>
            <a:pPr lvl="2"/>
            <a:r>
              <a:rPr lang="en-US" dirty="0" smtClean="0"/>
              <a:t>Total Energy Consumption by Region.</a:t>
            </a:r>
          </a:p>
          <a:p>
            <a:pPr lvl="2"/>
            <a:r>
              <a:rPr lang="en-US" dirty="0" smtClean="0"/>
              <a:t>Average Household Size.</a:t>
            </a:r>
          </a:p>
          <a:p>
            <a:pPr lvl="2"/>
            <a:r>
              <a:rPr lang="en-US" dirty="0" smtClean="0"/>
              <a:t>Power Outages by Region.</a:t>
            </a:r>
          </a:p>
          <a:p>
            <a:pPr lvl="2"/>
            <a:r>
              <a:rPr lang="en-US" dirty="0" smtClean="0"/>
              <a:t>Renewable Energy Capacity by Type.</a:t>
            </a:r>
          </a:p>
          <a:p>
            <a:r>
              <a:rPr lang="en-US" b="1" dirty="0" smtClean="0"/>
              <a:t>Interactive Elements:</a:t>
            </a:r>
            <a:endParaRPr lang="en-US" dirty="0" smtClean="0"/>
          </a:p>
          <a:p>
            <a:pPr lvl="1"/>
            <a:r>
              <a:rPr lang="en-US" b="1" dirty="0" smtClean="0"/>
              <a:t>Slicers:</a:t>
            </a:r>
            <a:r>
              <a:rPr lang="en-US" dirty="0" smtClean="0"/>
              <a:t> For filtering data by </a:t>
            </a:r>
            <a:r>
              <a:rPr lang="en-US" dirty="0" err="1" smtClean="0"/>
              <a:t>RegionID</a:t>
            </a:r>
            <a:r>
              <a:rPr lang="en-US" dirty="0" smtClean="0"/>
              <a:t> and </a:t>
            </a:r>
            <a:r>
              <a:rPr lang="en-US" dirty="0" err="1" smtClean="0"/>
              <a:t>EntityType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Timeline:</a:t>
            </a:r>
            <a:r>
              <a:rPr lang="en-US" dirty="0" smtClean="0"/>
              <a:t> For date-based analysis of energy consumption.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312" y="1255585"/>
            <a:ext cx="5201376" cy="253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6364"/>
      </p:ext>
    </p:extLst>
  </p:cSld>
  <p:clrMapOvr>
    <a:masterClrMapping/>
  </p:clrMapOvr>
  <p:transition spd="slow">
    <p:randomBar dir="vert"/>
    <p:sndAc>
      <p:stSnd>
        <p:snd r:embed="rId2" name="bomb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43" y="106017"/>
            <a:ext cx="11083257" cy="3180522"/>
          </a:xfrm>
        </p:spPr>
        <p:txBody>
          <a:bodyPr/>
          <a:lstStyle/>
          <a:p>
            <a:r>
              <a:rPr lang="en-US" dirty="0" smtClean="0"/>
              <a:t>Excel Dashboard Demonstration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65" y="3605857"/>
            <a:ext cx="4102862" cy="253889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004" y="3605857"/>
            <a:ext cx="6539796" cy="2912950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1891677"/>
            <a:ext cx="1011712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Charts and Graphs: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Energy Consumption by Region: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bar or pie chart visualizing total energy consumption across different regions.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Household Size by Region: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bar chart or line graph showing the average household size per region.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Renewable Energy Capacity by Type: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pie chart or bar chart detailing the distribution of renewable energy types and their capacities.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Outages by Region: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bar chart displaying the number of power outages experienced in each region.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Infrastructure Status: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pie chart or bar chart showing the distribution of infrastructure types and their statuses (Operational, Under Repair,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630409"/>
      </p:ext>
    </p:extLst>
  </p:cSld>
  <p:clrMapOvr>
    <a:masterClrMapping/>
  </p:clrMapOvr>
  <p:transition spd="slow">
    <p:randomBar dir="vert"/>
    <p:sndAc>
      <p:stSnd>
        <p:snd r:embed="rId2" name="bomb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701</Words>
  <Application>Microsoft Office PowerPoint</Application>
  <PresentationFormat>Widescreen</PresentationFormat>
  <Paragraphs>110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Enhancing Rural Energy Access: A Data-Driven Approach</vt:lpstr>
      <vt:lpstr>Project Overview and SDG Alignment</vt:lpstr>
      <vt:lpstr>Problem Definition and Significance</vt:lpstr>
      <vt:lpstr>Database Design</vt:lpstr>
      <vt:lpstr>Database Schema</vt:lpstr>
      <vt:lpstr>Sample Data</vt:lpstr>
      <vt:lpstr>Data Analysis Insights</vt:lpstr>
      <vt:lpstr>Excel Dashboard Overview</vt:lpstr>
      <vt:lpstr>Excel Dashboard Demonstration </vt:lpstr>
      <vt:lpstr>Conclusion and 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Rural Energy Access: A Data-Driven Approach</dc:title>
  <dc:creator>Microsoft account</dc:creator>
  <cp:lastModifiedBy>Microsoft account</cp:lastModifiedBy>
  <cp:revision>8</cp:revision>
  <dcterms:created xsi:type="dcterms:W3CDTF">2024-08-09T11:31:14Z</dcterms:created>
  <dcterms:modified xsi:type="dcterms:W3CDTF">2024-08-09T12:39:44Z</dcterms:modified>
</cp:coreProperties>
</file>