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0" r:id="rId6"/>
    <p:sldId id="262"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B9354-E1BC-44A5-8EF8-1365421604EA}"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4237C-DE21-4DAF-807C-93D7B4A3EEC5}" type="slidenum">
              <a:rPr lang="en-US" smtClean="0"/>
              <a:t>‹#›</a:t>
            </a:fld>
            <a:endParaRPr lang="en-US"/>
          </a:p>
        </p:txBody>
      </p:sp>
    </p:spTree>
    <p:extLst>
      <p:ext uri="{BB962C8B-B14F-4D97-AF65-F5344CB8AC3E}">
        <p14:creationId xmlns:p14="http://schemas.microsoft.com/office/powerpoint/2010/main" val="40572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4237C-DE21-4DAF-807C-93D7B4A3EEC5}" type="slidenum">
              <a:rPr lang="en-US" smtClean="0"/>
              <a:t>1</a:t>
            </a:fld>
            <a:endParaRPr lang="en-US"/>
          </a:p>
        </p:txBody>
      </p:sp>
    </p:spTree>
    <p:extLst>
      <p:ext uri="{BB962C8B-B14F-4D97-AF65-F5344CB8AC3E}">
        <p14:creationId xmlns:p14="http://schemas.microsoft.com/office/powerpoint/2010/main" val="91311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B663-2818-F48A-F87F-3196B1377B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A2B12-1802-791D-9201-BF7105DCF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54BBF-11D9-DF89-134F-3CAD1862F83D}"/>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5" name="Footer Placeholder 4">
            <a:extLst>
              <a:ext uri="{FF2B5EF4-FFF2-40B4-BE49-F238E27FC236}">
                <a16:creationId xmlns:a16="http://schemas.microsoft.com/office/drawing/2014/main" id="{AC871D92-3D25-F799-BAA0-35CC8A114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4BF8F-0A7C-1DDE-1FF2-91C3D1AA82D5}"/>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21444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4237-AA14-BD8A-9122-06BAF01B3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AB020-0518-E6E3-132D-C547EC838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D6B8A-F0D1-2FA3-152D-0BE7C53BDE7B}"/>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5" name="Footer Placeholder 4">
            <a:extLst>
              <a:ext uri="{FF2B5EF4-FFF2-40B4-BE49-F238E27FC236}">
                <a16:creationId xmlns:a16="http://schemas.microsoft.com/office/drawing/2014/main" id="{69720F45-A62D-5171-A57D-8D41B9DAA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2480C-2A13-0400-3D04-92B198F2757B}"/>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74660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E0E4E-7F69-8BC4-14BB-B8B652BD88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078972-9535-EFE4-9F01-BCE32005D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75B3D-9139-EB2E-0B49-75B1C1AAFF43}"/>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5" name="Footer Placeholder 4">
            <a:extLst>
              <a:ext uri="{FF2B5EF4-FFF2-40B4-BE49-F238E27FC236}">
                <a16:creationId xmlns:a16="http://schemas.microsoft.com/office/drawing/2014/main" id="{D23973D5-9A41-B596-7350-B2FB0DA16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F3A8D-8E1E-5566-2D65-484D03CBE4D5}"/>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61589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99F0-A439-ACDD-0A1A-8D3F35105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99D76-6E64-B7FD-4C14-A92E5206CF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D28C8-AE3A-A192-BBED-500285EA5DBC}"/>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5" name="Footer Placeholder 4">
            <a:extLst>
              <a:ext uri="{FF2B5EF4-FFF2-40B4-BE49-F238E27FC236}">
                <a16:creationId xmlns:a16="http://schemas.microsoft.com/office/drawing/2014/main" id="{A7ED9C49-3B06-5D14-A9F5-8367043B1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782A5-5A83-0EFE-D10E-41E566040432}"/>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222769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CEBC-1121-E0EC-D888-F8746E8A82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834A8A-F447-B260-1E55-ADF3A1EB0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19DA7-2E95-9186-CE37-B74EAAAB5DA3}"/>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5" name="Footer Placeholder 4">
            <a:extLst>
              <a:ext uri="{FF2B5EF4-FFF2-40B4-BE49-F238E27FC236}">
                <a16:creationId xmlns:a16="http://schemas.microsoft.com/office/drawing/2014/main" id="{21C11208-778A-2784-980B-D885B4EE9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2C182-BE02-288B-D94B-DA161D3A17EA}"/>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305571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9963-0EE0-3C66-86CA-E3DF79DD79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34663-22F5-283A-7B09-38FF1E7C8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3B8324-D8FA-44B0-2DCE-197C9ABEEA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1F7805-5AD8-3789-671A-8E5F5EA4593A}"/>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6" name="Footer Placeholder 5">
            <a:extLst>
              <a:ext uri="{FF2B5EF4-FFF2-40B4-BE49-F238E27FC236}">
                <a16:creationId xmlns:a16="http://schemas.microsoft.com/office/drawing/2014/main" id="{BE9440C4-93FB-2BA3-6181-652439835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EE154-FD07-8A99-FC4F-1CC79E755300}"/>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91293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5C17-CD93-55CD-8307-4D1C1D6CE4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99853-7E73-1815-3D71-81B587634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CE6C0C-44DA-6AC8-471E-01F75C818B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0392E1-EBE8-86E1-6687-031919981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F1819-FA6F-2BB2-6F5A-179E16AC46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BC48DE-8311-D63A-EF91-8C2B11F5A917}"/>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8" name="Footer Placeholder 7">
            <a:extLst>
              <a:ext uri="{FF2B5EF4-FFF2-40B4-BE49-F238E27FC236}">
                <a16:creationId xmlns:a16="http://schemas.microsoft.com/office/drawing/2014/main" id="{A32E08A8-B0AC-59EB-752F-14AF0C4B6D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6CA957-2FE1-E60A-827E-E59F2BE65726}"/>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73827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C809-4CE3-158B-1A36-80B958DF43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F4D55A-A7E3-F1DC-506C-369855AD379C}"/>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4" name="Footer Placeholder 3">
            <a:extLst>
              <a:ext uri="{FF2B5EF4-FFF2-40B4-BE49-F238E27FC236}">
                <a16:creationId xmlns:a16="http://schemas.microsoft.com/office/drawing/2014/main" id="{56B5125F-3701-2A89-01FC-6434142276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45C817-1E49-E3F2-DC66-97910D88CE6F}"/>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244562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747FB-7953-4D51-C2E6-6E4C0383F6B8}"/>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3" name="Footer Placeholder 2">
            <a:extLst>
              <a:ext uri="{FF2B5EF4-FFF2-40B4-BE49-F238E27FC236}">
                <a16:creationId xmlns:a16="http://schemas.microsoft.com/office/drawing/2014/main" id="{03F73CCF-AACF-DD3B-7F95-7ABCA5C87C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6A9D7A-4A2A-1E49-C159-14E5878B1F3E}"/>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98635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3429-21D0-687A-28B0-164BD830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3618-11B4-5725-052F-B500B7D33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DF6FEE-0209-FA6B-C5F7-B908B19F5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A48C5-D1BC-89D8-5A03-83A642C133E7}"/>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6" name="Footer Placeholder 5">
            <a:extLst>
              <a:ext uri="{FF2B5EF4-FFF2-40B4-BE49-F238E27FC236}">
                <a16:creationId xmlns:a16="http://schemas.microsoft.com/office/drawing/2014/main" id="{16ED8E06-1583-1EC5-BE24-2A47EE134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0A736-B016-5857-1ACD-8B2415B33294}"/>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182146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B932-7E9A-6B64-F502-EFBAC0076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737713-0F7D-30E5-D6D0-F88EA3783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5B741-28E5-D769-97FC-E6A829022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C399D-5071-A751-50E1-495BBCD0D6B9}"/>
              </a:ext>
            </a:extLst>
          </p:cNvPr>
          <p:cNvSpPr>
            <a:spLocks noGrp="1"/>
          </p:cNvSpPr>
          <p:nvPr>
            <p:ph type="dt" sz="half" idx="10"/>
          </p:nvPr>
        </p:nvSpPr>
        <p:spPr/>
        <p:txBody>
          <a:bodyPr/>
          <a:lstStyle/>
          <a:p>
            <a:fld id="{710F9500-2085-4DF2-BB95-C90C0B34381A}" type="datetimeFigureOut">
              <a:rPr lang="en-US" smtClean="0"/>
              <a:t>8/15/2024</a:t>
            </a:fld>
            <a:endParaRPr lang="en-US"/>
          </a:p>
        </p:txBody>
      </p:sp>
      <p:sp>
        <p:nvSpPr>
          <p:cNvPr id="6" name="Footer Placeholder 5">
            <a:extLst>
              <a:ext uri="{FF2B5EF4-FFF2-40B4-BE49-F238E27FC236}">
                <a16:creationId xmlns:a16="http://schemas.microsoft.com/office/drawing/2014/main" id="{4A37EA7E-2AAB-875A-FB90-513B3D587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90DAF-3FF0-BA5F-616A-4461BA422425}"/>
              </a:ext>
            </a:extLst>
          </p:cNvPr>
          <p:cNvSpPr>
            <a:spLocks noGrp="1"/>
          </p:cNvSpPr>
          <p:nvPr>
            <p:ph type="sldNum" sz="quarter" idx="12"/>
          </p:nvPr>
        </p:nvSpPr>
        <p:spPr/>
        <p:txBody>
          <a:bodyPr/>
          <a:lstStyle/>
          <a:p>
            <a:fld id="{8BE89D31-82C2-42E1-ABA3-19FB14091693}" type="slidenum">
              <a:rPr lang="en-US" smtClean="0"/>
              <a:t>‹#›</a:t>
            </a:fld>
            <a:endParaRPr lang="en-US"/>
          </a:p>
        </p:txBody>
      </p:sp>
    </p:spTree>
    <p:extLst>
      <p:ext uri="{BB962C8B-B14F-4D97-AF65-F5344CB8AC3E}">
        <p14:creationId xmlns:p14="http://schemas.microsoft.com/office/powerpoint/2010/main" val="423918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92049E-3810-E29D-9FE3-A7F8852A8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BC23EA-7CAA-4ACA-FAA3-77B3F45B0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B9817-8441-7675-EF0F-A88AD7BED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F9500-2085-4DF2-BB95-C90C0B34381A}" type="datetimeFigureOut">
              <a:rPr lang="en-US" smtClean="0"/>
              <a:t>8/15/2024</a:t>
            </a:fld>
            <a:endParaRPr lang="en-US"/>
          </a:p>
        </p:txBody>
      </p:sp>
      <p:sp>
        <p:nvSpPr>
          <p:cNvPr id="5" name="Footer Placeholder 4">
            <a:extLst>
              <a:ext uri="{FF2B5EF4-FFF2-40B4-BE49-F238E27FC236}">
                <a16:creationId xmlns:a16="http://schemas.microsoft.com/office/drawing/2014/main" id="{2AC014D5-C52C-9514-31A3-AADF21C4B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06B4CA-6036-3F38-D271-023859D63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89D31-82C2-42E1-ABA3-19FB14091693}" type="slidenum">
              <a:rPr lang="en-US" smtClean="0"/>
              <a:t>‹#›</a:t>
            </a:fld>
            <a:endParaRPr lang="en-US"/>
          </a:p>
        </p:txBody>
      </p:sp>
    </p:spTree>
    <p:extLst>
      <p:ext uri="{BB962C8B-B14F-4D97-AF65-F5344CB8AC3E}">
        <p14:creationId xmlns:p14="http://schemas.microsoft.com/office/powerpoint/2010/main" val="332064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endhungerfoundation@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F2B-23AD-F197-B8FE-2F6BE30FAA7D}"/>
              </a:ext>
            </a:extLst>
          </p:cNvPr>
          <p:cNvSpPr>
            <a:spLocks noGrp="1"/>
          </p:cNvSpPr>
          <p:nvPr>
            <p:ph type="ctrTitle"/>
          </p:nvPr>
        </p:nvSpPr>
        <p:spPr>
          <a:xfrm>
            <a:off x="1523999" y="1122363"/>
            <a:ext cx="9493405" cy="974066"/>
          </a:xfrm>
        </p:spPr>
        <p:txBody>
          <a:bodyPr>
            <a:normAutofit fontScale="90000"/>
          </a:bodyPr>
          <a:lstStyle/>
          <a:p>
            <a:r>
              <a:rPr lang="en-US" sz="4000" dirty="0">
                <a:solidFill>
                  <a:schemeClr val="accent6">
                    <a:lumMod val="50000"/>
                  </a:schemeClr>
                </a:solidFill>
              </a:rPr>
              <a:t>ADDRESSING FOOD INSECURITY IN RURAL AREAS: A DATA-DRIVEN APPROACH</a:t>
            </a:r>
          </a:p>
        </p:txBody>
      </p:sp>
      <p:sp>
        <p:nvSpPr>
          <p:cNvPr id="3" name="Subtitle 2">
            <a:extLst>
              <a:ext uri="{FF2B5EF4-FFF2-40B4-BE49-F238E27FC236}">
                <a16:creationId xmlns:a16="http://schemas.microsoft.com/office/drawing/2014/main" id="{07CBD6D9-054F-C877-9360-B4A92C342750}"/>
              </a:ext>
            </a:extLst>
          </p:cNvPr>
          <p:cNvSpPr>
            <a:spLocks noGrp="1"/>
          </p:cNvSpPr>
          <p:nvPr>
            <p:ph type="subTitle" idx="1"/>
          </p:nvPr>
        </p:nvSpPr>
        <p:spPr>
          <a:xfrm>
            <a:off x="1523998" y="2330798"/>
            <a:ext cx="8549391" cy="3515365"/>
          </a:xfrm>
        </p:spPr>
        <p:txBody>
          <a:bodyPr>
            <a:normAutofit fontScale="92500" lnSpcReduction="10000"/>
          </a:bodyPr>
          <a:lstStyle/>
          <a:p>
            <a:r>
              <a:rPr lang="en-US" sz="5100" dirty="0"/>
              <a:t>Aligning with SDG 2: Zero Hunger</a:t>
            </a:r>
          </a:p>
          <a:p>
            <a:endParaRPr lang="en-US" sz="3600" dirty="0"/>
          </a:p>
          <a:p>
            <a:endParaRPr lang="en-US" sz="3600" dirty="0"/>
          </a:p>
          <a:p>
            <a:endParaRPr lang="en-US" sz="3600" dirty="0"/>
          </a:p>
          <a:p>
            <a:pPr algn="l"/>
            <a:r>
              <a:rPr lang="en-US" sz="3600" dirty="0"/>
              <a:t>Presented by: </a:t>
            </a:r>
            <a:r>
              <a:rPr lang="en-US" sz="3600" dirty="0" err="1"/>
              <a:t>Faridah</a:t>
            </a:r>
            <a:r>
              <a:rPr lang="en-US" sz="3600" dirty="0"/>
              <a:t> </a:t>
            </a:r>
            <a:r>
              <a:rPr lang="en-US" sz="3600" dirty="0" err="1"/>
              <a:t>Kaberia</a:t>
            </a:r>
            <a:endParaRPr lang="en-US" sz="3600" dirty="0"/>
          </a:p>
          <a:p>
            <a:pPr algn="l"/>
            <a:r>
              <a:rPr lang="en-US" sz="3600" dirty="0"/>
              <a:t>Date: 15</a:t>
            </a:r>
            <a:r>
              <a:rPr lang="en-US" sz="3600" baseline="30000" dirty="0"/>
              <a:t>th</a:t>
            </a:r>
            <a:r>
              <a:rPr lang="en-US" sz="3600" dirty="0"/>
              <a:t> August, 2024.</a:t>
            </a:r>
          </a:p>
          <a:p>
            <a:endParaRPr lang="en-US" sz="3600" dirty="0"/>
          </a:p>
          <a:p>
            <a:endParaRPr lang="en-US" sz="3600" dirty="0"/>
          </a:p>
        </p:txBody>
      </p:sp>
      <p:pic>
        <p:nvPicPr>
          <p:cNvPr id="4" name="Picture 3">
            <a:extLst>
              <a:ext uri="{FF2B5EF4-FFF2-40B4-BE49-F238E27FC236}">
                <a16:creationId xmlns:a16="http://schemas.microsoft.com/office/drawing/2014/main" id="{625ECAEF-266E-EAE4-5BD4-369D4F9488A4}"/>
              </a:ext>
            </a:extLst>
          </p:cNvPr>
          <p:cNvPicPr>
            <a:picLocks noChangeAspect="1"/>
          </p:cNvPicPr>
          <p:nvPr/>
        </p:nvPicPr>
        <p:blipFill>
          <a:blip r:embed="rId3"/>
          <a:stretch>
            <a:fillRect/>
          </a:stretch>
        </p:blipFill>
        <p:spPr>
          <a:xfrm>
            <a:off x="7469944" y="3339629"/>
            <a:ext cx="3976467" cy="2536564"/>
          </a:xfrm>
          <a:prstGeom prst="rect">
            <a:avLst/>
          </a:prstGeom>
        </p:spPr>
      </p:pic>
    </p:spTree>
    <p:extLst>
      <p:ext uri="{BB962C8B-B14F-4D97-AF65-F5344CB8AC3E}">
        <p14:creationId xmlns:p14="http://schemas.microsoft.com/office/powerpoint/2010/main" val="42060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0D19-6685-6E6E-2814-D561E2DDB149}"/>
              </a:ext>
            </a:extLst>
          </p:cNvPr>
          <p:cNvSpPr>
            <a:spLocks noGrp="1"/>
          </p:cNvSpPr>
          <p:nvPr>
            <p:ph type="title"/>
          </p:nvPr>
        </p:nvSpPr>
        <p:spPr>
          <a:xfrm>
            <a:off x="838200" y="365125"/>
            <a:ext cx="10515600" cy="1143635"/>
          </a:xfrm>
        </p:spPr>
        <p:txBody>
          <a:bodyPr/>
          <a:lstStyle/>
          <a:p>
            <a:r>
              <a:rPr lang="en-US" dirty="0">
                <a:solidFill>
                  <a:schemeClr val="accent6">
                    <a:lumMod val="50000"/>
                  </a:schemeClr>
                </a:solidFill>
              </a:rPr>
              <a:t>CALL TO ACTION</a:t>
            </a:r>
          </a:p>
        </p:txBody>
      </p:sp>
      <p:sp>
        <p:nvSpPr>
          <p:cNvPr id="3" name="Content Placeholder 2">
            <a:extLst>
              <a:ext uri="{FF2B5EF4-FFF2-40B4-BE49-F238E27FC236}">
                <a16:creationId xmlns:a16="http://schemas.microsoft.com/office/drawing/2014/main" id="{6C1D1407-58CF-23A5-C7A9-6D3B0C329241}"/>
              </a:ext>
            </a:extLst>
          </p:cNvPr>
          <p:cNvSpPr>
            <a:spLocks noGrp="1"/>
          </p:cNvSpPr>
          <p:nvPr>
            <p:ph idx="1"/>
          </p:nvPr>
        </p:nvSpPr>
        <p:spPr/>
        <p:txBody>
          <a:bodyPr/>
          <a:lstStyle/>
          <a:p>
            <a:pPr marL="0" indent="0">
              <a:buNone/>
            </a:pPr>
            <a:r>
              <a:rPr lang="en-US" dirty="0"/>
              <a:t>Collaborate with us to help us implement the proposed solutions.</a:t>
            </a:r>
          </a:p>
          <a:p>
            <a:pPr marL="0" indent="0">
              <a:buNone/>
            </a:pPr>
            <a:r>
              <a:rPr lang="en-US" dirty="0"/>
              <a:t>Donations and support are welcome. This will help us further our research and expand the project.</a:t>
            </a:r>
          </a:p>
          <a:p>
            <a:pPr marL="0" indent="0">
              <a:buNone/>
            </a:pPr>
            <a:r>
              <a:rPr lang="en-US" dirty="0"/>
              <a:t>We are open to sharing insights and data with interested parties to drive broader efforts to end hunger in rural communities.</a:t>
            </a:r>
          </a:p>
          <a:p>
            <a:pPr marL="0" indent="0">
              <a:buNone/>
            </a:pPr>
            <a:endParaRPr lang="en-US" dirty="0"/>
          </a:p>
          <a:p>
            <a:pPr marL="0" indent="0">
              <a:buNone/>
            </a:pPr>
            <a:r>
              <a:rPr lang="en-US" dirty="0">
                <a:solidFill>
                  <a:schemeClr val="accent6">
                    <a:lumMod val="50000"/>
                  </a:schemeClr>
                </a:solidFill>
              </a:rPr>
              <a:t>THANK YOU</a:t>
            </a:r>
          </a:p>
          <a:p>
            <a:pPr marL="0" indent="0">
              <a:buNone/>
            </a:pPr>
            <a:r>
              <a:rPr lang="en-US" dirty="0"/>
              <a:t>Contact phone: 0712345678, email: </a:t>
            </a:r>
            <a:r>
              <a:rPr lang="en-US" dirty="0">
                <a:hlinkClick r:id="rId2"/>
              </a:rPr>
              <a:t>endhungerfoundation@gmail.com</a:t>
            </a:r>
            <a:r>
              <a:rPr lang="en-US" dirty="0"/>
              <a:t> for follow-up questions and collaboration interest.</a:t>
            </a:r>
          </a:p>
        </p:txBody>
      </p:sp>
    </p:spTree>
    <p:extLst>
      <p:ext uri="{BB962C8B-B14F-4D97-AF65-F5344CB8AC3E}">
        <p14:creationId xmlns:p14="http://schemas.microsoft.com/office/powerpoint/2010/main" val="295352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549-E0FF-3F69-A877-DAD0AF632A9A}"/>
              </a:ext>
            </a:extLst>
          </p:cNvPr>
          <p:cNvSpPr>
            <a:spLocks noGrp="1"/>
          </p:cNvSpPr>
          <p:nvPr>
            <p:ph type="title"/>
          </p:nvPr>
        </p:nvSpPr>
        <p:spPr>
          <a:xfrm>
            <a:off x="838200" y="365125"/>
            <a:ext cx="7672754" cy="1325563"/>
          </a:xfrm>
        </p:spPr>
        <p:txBody>
          <a:bodyPr/>
          <a:lstStyle/>
          <a:p>
            <a:r>
              <a:rPr lang="en-US" dirty="0">
                <a:solidFill>
                  <a:schemeClr val="accent6">
                    <a:lumMod val="50000"/>
                  </a:schemeClr>
                </a:solidFill>
              </a:rPr>
              <a:t>PROJECT OVERVIEW AND SDG ALIGNMENT</a:t>
            </a:r>
          </a:p>
        </p:txBody>
      </p:sp>
      <p:sp>
        <p:nvSpPr>
          <p:cNvPr id="3" name="Content Placeholder 2">
            <a:extLst>
              <a:ext uri="{FF2B5EF4-FFF2-40B4-BE49-F238E27FC236}">
                <a16:creationId xmlns:a16="http://schemas.microsoft.com/office/drawing/2014/main" id="{A562499E-E241-DA40-F8D3-ABE7AD00AC1C}"/>
              </a:ext>
            </a:extLst>
          </p:cNvPr>
          <p:cNvSpPr>
            <a:spLocks noGrp="1"/>
          </p:cNvSpPr>
          <p:nvPr>
            <p:ph idx="1"/>
          </p:nvPr>
        </p:nvSpPr>
        <p:spPr>
          <a:xfrm>
            <a:off x="838200" y="2005414"/>
            <a:ext cx="10515600" cy="4196034"/>
          </a:xfrm>
        </p:spPr>
        <p:txBody>
          <a:bodyPr>
            <a:normAutofit fontScale="92500"/>
          </a:bodyPr>
          <a:lstStyle/>
          <a:p>
            <a:pPr marL="0" indent="0">
              <a:buNone/>
            </a:pPr>
            <a:r>
              <a:rPr lang="en-US" b="1" u="sng" dirty="0"/>
              <a:t>INTRODUCTION</a:t>
            </a:r>
          </a:p>
          <a:p>
            <a:pPr marL="0" indent="0">
              <a:buNone/>
            </a:pPr>
            <a:r>
              <a:rPr lang="en-US" dirty="0"/>
              <a:t>The project aims to leverage data to analyze food production, distribution, and nutritional outcomes to address food insecurity in rural areas.</a:t>
            </a:r>
          </a:p>
          <a:p>
            <a:pPr marL="0" indent="0">
              <a:buNone/>
            </a:pPr>
            <a:r>
              <a:rPr lang="en-US" dirty="0"/>
              <a:t>SDG 2 focuses on ending hunger, achieving food security, improving nutrition, and promoting sustainable agriculture.</a:t>
            </a:r>
          </a:p>
          <a:p>
            <a:pPr marL="0" indent="0">
              <a:buNone/>
            </a:pPr>
            <a:r>
              <a:rPr lang="en-US" dirty="0"/>
              <a:t>Our project aims to achieve these goals by identifying food access gaps and developing data-driven solutions.</a:t>
            </a:r>
          </a:p>
          <a:p>
            <a:pPr marL="0" indent="0">
              <a:buNone/>
            </a:pPr>
            <a:r>
              <a:rPr lang="en-US" b="1" dirty="0"/>
              <a:t>Objective: </a:t>
            </a:r>
            <a:r>
              <a:rPr lang="en-US" dirty="0"/>
              <a:t>To improve food security in rural communities by enhancing access to nutritious food and optimizing agricultural resource distribution.</a:t>
            </a:r>
          </a:p>
          <a:p>
            <a:pPr marL="0" indent="0">
              <a:buNone/>
            </a:pPr>
            <a:endParaRPr lang="en-US" dirty="0"/>
          </a:p>
        </p:txBody>
      </p:sp>
      <p:pic>
        <p:nvPicPr>
          <p:cNvPr id="5" name="Picture 4">
            <a:extLst>
              <a:ext uri="{FF2B5EF4-FFF2-40B4-BE49-F238E27FC236}">
                <a16:creationId xmlns:a16="http://schemas.microsoft.com/office/drawing/2014/main" id="{9F73EB93-D200-08B7-819C-73F8D16B245C}"/>
              </a:ext>
            </a:extLst>
          </p:cNvPr>
          <p:cNvPicPr>
            <a:picLocks noChangeAspect="1"/>
          </p:cNvPicPr>
          <p:nvPr/>
        </p:nvPicPr>
        <p:blipFill>
          <a:blip r:embed="rId2"/>
          <a:stretch>
            <a:fillRect/>
          </a:stretch>
        </p:blipFill>
        <p:spPr>
          <a:xfrm>
            <a:off x="8510954" y="140677"/>
            <a:ext cx="3376245" cy="2025748"/>
          </a:xfrm>
          <a:prstGeom prst="rect">
            <a:avLst/>
          </a:prstGeom>
        </p:spPr>
      </p:pic>
    </p:spTree>
    <p:extLst>
      <p:ext uri="{BB962C8B-B14F-4D97-AF65-F5344CB8AC3E}">
        <p14:creationId xmlns:p14="http://schemas.microsoft.com/office/powerpoint/2010/main" val="409313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549-E0FF-3F69-A877-DAD0AF632A9A}"/>
              </a:ext>
            </a:extLst>
          </p:cNvPr>
          <p:cNvSpPr>
            <a:spLocks noGrp="1"/>
          </p:cNvSpPr>
          <p:nvPr>
            <p:ph type="title"/>
          </p:nvPr>
        </p:nvSpPr>
        <p:spPr/>
        <p:txBody>
          <a:bodyPr/>
          <a:lstStyle/>
          <a:p>
            <a:r>
              <a:rPr lang="en-US" dirty="0">
                <a:solidFill>
                  <a:schemeClr val="accent6">
                    <a:lumMod val="50000"/>
                  </a:schemeClr>
                </a:solidFill>
              </a:rPr>
              <a:t>PROBLEM DEFINITION AND SIGNIFICANCE</a:t>
            </a:r>
          </a:p>
        </p:txBody>
      </p:sp>
      <p:sp>
        <p:nvSpPr>
          <p:cNvPr id="3" name="Content Placeholder 2">
            <a:extLst>
              <a:ext uri="{FF2B5EF4-FFF2-40B4-BE49-F238E27FC236}">
                <a16:creationId xmlns:a16="http://schemas.microsoft.com/office/drawing/2014/main" id="{A562499E-E241-DA40-F8D3-ABE7AD00AC1C}"/>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b="1" dirty="0"/>
              <a:t>Problem statement: </a:t>
            </a:r>
          </a:p>
          <a:p>
            <a:pPr marL="0" indent="0">
              <a:buNone/>
            </a:pPr>
            <a:r>
              <a:rPr lang="en-US" dirty="0"/>
              <a:t>Rural areas face food insecurity due to climate change, limited accessibility to nutritious food, insufficient agricultural resources, and poor distribution networks.</a:t>
            </a:r>
          </a:p>
          <a:p>
            <a:pPr marL="0" indent="0">
              <a:buNone/>
            </a:pPr>
            <a:r>
              <a:rPr lang="en-US" b="1" dirty="0"/>
              <a:t>Significance: </a:t>
            </a:r>
          </a:p>
          <a:p>
            <a:pPr marL="0" indent="0">
              <a:buNone/>
            </a:pPr>
            <a:r>
              <a:rPr lang="en-US" dirty="0"/>
              <a:t>This challenge causes malnutrition, stunted growth in children, and increased disease prevalence, negatively impacting the well-being of these communities.</a:t>
            </a:r>
          </a:p>
          <a:p>
            <a:pPr marL="0" indent="0">
              <a:buNone/>
            </a:pPr>
            <a:r>
              <a:rPr lang="en-US" b="1" dirty="0"/>
              <a:t>Scope:</a:t>
            </a:r>
          </a:p>
          <a:p>
            <a:pPr marL="0" indent="0">
              <a:buNone/>
            </a:pPr>
            <a:r>
              <a:rPr lang="en-US" dirty="0"/>
              <a:t>Millions of people in rural areas are negatively impacted by food insecurity, which leads to long-term negative effects on education and economic development. </a:t>
            </a:r>
          </a:p>
        </p:txBody>
      </p:sp>
    </p:spTree>
    <p:extLst>
      <p:ext uri="{BB962C8B-B14F-4D97-AF65-F5344CB8AC3E}">
        <p14:creationId xmlns:p14="http://schemas.microsoft.com/office/powerpoint/2010/main" val="227207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549-E0FF-3F69-A877-DAD0AF632A9A}"/>
              </a:ext>
            </a:extLst>
          </p:cNvPr>
          <p:cNvSpPr>
            <a:spLocks noGrp="1"/>
          </p:cNvSpPr>
          <p:nvPr>
            <p:ph type="title"/>
          </p:nvPr>
        </p:nvSpPr>
        <p:spPr>
          <a:xfrm>
            <a:off x="838200" y="365125"/>
            <a:ext cx="10515600" cy="1006475"/>
          </a:xfrm>
        </p:spPr>
        <p:txBody>
          <a:bodyPr/>
          <a:lstStyle/>
          <a:p>
            <a:r>
              <a:rPr lang="en-US" dirty="0">
                <a:solidFill>
                  <a:schemeClr val="accent6">
                    <a:lumMod val="50000"/>
                  </a:schemeClr>
                </a:solidFill>
              </a:rPr>
              <a:t>CONTEXT AND BACKGROUND</a:t>
            </a:r>
          </a:p>
        </p:txBody>
      </p:sp>
      <p:sp>
        <p:nvSpPr>
          <p:cNvPr id="3" name="Content Placeholder 2">
            <a:extLst>
              <a:ext uri="{FF2B5EF4-FFF2-40B4-BE49-F238E27FC236}">
                <a16:creationId xmlns:a16="http://schemas.microsoft.com/office/drawing/2014/main" id="{A562499E-E241-DA40-F8D3-ABE7AD00AC1C}"/>
              </a:ext>
            </a:extLst>
          </p:cNvPr>
          <p:cNvSpPr>
            <a:spLocks noGrp="1"/>
          </p:cNvSpPr>
          <p:nvPr>
            <p:ph idx="1"/>
          </p:nvPr>
        </p:nvSpPr>
        <p:spPr>
          <a:xfrm>
            <a:off x="838200" y="1574877"/>
            <a:ext cx="10515600" cy="4759015"/>
          </a:xfrm>
        </p:spPr>
        <p:txBody>
          <a:bodyPr>
            <a:normAutofit fontScale="92500" lnSpcReduction="10000"/>
          </a:bodyPr>
          <a:lstStyle/>
          <a:p>
            <a:pPr marL="0" indent="0">
              <a:buNone/>
            </a:pPr>
            <a:r>
              <a:rPr lang="en-US" b="1" dirty="0"/>
              <a:t>Areas affected: </a:t>
            </a:r>
          </a:p>
          <a:p>
            <a:pPr marL="0" indent="0">
              <a:buNone/>
            </a:pPr>
            <a:r>
              <a:rPr lang="en-US" dirty="0"/>
              <a:t>80% of Kenya’s land mass is arid and semi-arid with most people in these areas living under the poverty line. </a:t>
            </a:r>
          </a:p>
          <a:p>
            <a:pPr marL="0" indent="0">
              <a:buNone/>
            </a:pPr>
            <a:r>
              <a:rPr lang="en-US" dirty="0"/>
              <a:t>29% of the children in rural areas are stunted.</a:t>
            </a:r>
          </a:p>
          <a:p>
            <a:pPr marL="0" indent="0">
              <a:buNone/>
            </a:pPr>
            <a:r>
              <a:rPr lang="en-US" b="1" dirty="0"/>
              <a:t>Challenges: </a:t>
            </a:r>
          </a:p>
          <a:p>
            <a:pPr marL="0" indent="0">
              <a:buNone/>
            </a:pPr>
            <a:r>
              <a:rPr lang="en-US" dirty="0"/>
              <a:t>Access to nutritious food in arid and semi-arid areas remains challenging due to climate change, poor infrastructure, limited market access, stagnating agricultural production, and inefficient food systems.</a:t>
            </a:r>
          </a:p>
          <a:p>
            <a:pPr marL="0" indent="0">
              <a:buNone/>
            </a:pPr>
            <a:r>
              <a:rPr lang="en-US" b="1" dirty="0"/>
              <a:t>Stakeholders: </a:t>
            </a:r>
          </a:p>
          <a:p>
            <a:pPr marL="0" indent="0">
              <a:buNone/>
            </a:pPr>
            <a:r>
              <a:rPr lang="en-US" dirty="0"/>
              <a:t>International organizations like WHO, WFP, FAO; Government agencies, Private institutions, local farmers </a:t>
            </a:r>
            <a:r>
              <a:rPr lang="en-US" dirty="0" err="1"/>
              <a:t>etc</a:t>
            </a:r>
            <a:endParaRPr lang="en-US" dirty="0"/>
          </a:p>
        </p:txBody>
      </p:sp>
    </p:spTree>
    <p:extLst>
      <p:ext uri="{BB962C8B-B14F-4D97-AF65-F5344CB8AC3E}">
        <p14:creationId xmlns:p14="http://schemas.microsoft.com/office/powerpoint/2010/main" val="292464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549-E0FF-3F69-A877-DAD0AF632A9A}"/>
              </a:ext>
            </a:extLst>
          </p:cNvPr>
          <p:cNvSpPr>
            <a:spLocks noGrp="1"/>
          </p:cNvSpPr>
          <p:nvPr>
            <p:ph type="title"/>
          </p:nvPr>
        </p:nvSpPr>
        <p:spPr>
          <a:xfrm>
            <a:off x="838200" y="365125"/>
            <a:ext cx="10515600" cy="915035"/>
          </a:xfrm>
        </p:spPr>
        <p:txBody>
          <a:bodyPr/>
          <a:lstStyle/>
          <a:p>
            <a:r>
              <a:rPr lang="en-US" dirty="0">
                <a:solidFill>
                  <a:schemeClr val="accent6">
                    <a:lumMod val="50000"/>
                  </a:schemeClr>
                </a:solidFill>
              </a:rPr>
              <a:t>DATA-DRIVEN APPROACH</a:t>
            </a:r>
          </a:p>
        </p:txBody>
      </p:sp>
      <p:sp>
        <p:nvSpPr>
          <p:cNvPr id="3" name="Content Placeholder 2">
            <a:extLst>
              <a:ext uri="{FF2B5EF4-FFF2-40B4-BE49-F238E27FC236}">
                <a16:creationId xmlns:a16="http://schemas.microsoft.com/office/drawing/2014/main" id="{A562499E-E241-DA40-F8D3-ABE7AD00AC1C}"/>
              </a:ext>
            </a:extLst>
          </p:cNvPr>
          <p:cNvSpPr>
            <a:spLocks noGrp="1"/>
          </p:cNvSpPr>
          <p:nvPr>
            <p:ph idx="1"/>
          </p:nvPr>
        </p:nvSpPr>
        <p:spPr>
          <a:xfrm>
            <a:off x="838200" y="1504625"/>
            <a:ext cx="10515600" cy="4759015"/>
          </a:xfrm>
        </p:spPr>
        <p:txBody>
          <a:bodyPr>
            <a:normAutofit fontScale="85000" lnSpcReduction="20000"/>
          </a:bodyPr>
          <a:lstStyle/>
          <a:p>
            <a:pPr marL="0" indent="0">
              <a:buNone/>
            </a:pPr>
            <a:r>
              <a:rPr lang="en-US" b="1" dirty="0"/>
              <a:t>Data Sources: </a:t>
            </a:r>
          </a:p>
          <a:p>
            <a:r>
              <a:rPr lang="en-US" dirty="0"/>
              <a:t>Health records data: health status, nutritional deficiency</a:t>
            </a:r>
          </a:p>
          <a:p>
            <a:r>
              <a:rPr lang="en-US" dirty="0"/>
              <a:t>Distribution data: Quantity, location</a:t>
            </a:r>
          </a:p>
          <a:p>
            <a:r>
              <a:rPr lang="en-US" dirty="0"/>
              <a:t>Crops data: Crop name, nutritional value</a:t>
            </a:r>
          </a:p>
          <a:p>
            <a:r>
              <a:rPr lang="en-US" dirty="0"/>
              <a:t>Household data: Income level, region, number of members</a:t>
            </a:r>
          </a:p>
          <a:p>
            <a:pPr marL="0" indent="0">
              <a:buNone/>
            </a:pPr>
            <a:r>
              <a:rPr lang="en-US" b="1" dirty="0"/>
              <a:t>Methodology:</a:t>
            </a:r>
          </a:p>
          <a:p>
            <a:pPr marL="0" indent="0">
              <a:buNone/>
            </a:pPr>
            <a:r>
              <a:rPr lang="en-US" dirty="0"/>
              <a:t>Data will be collected from community health assessments, agricultural surveys, government reports</a:t>
            </a:r>
          </a:p>
          <a:p>
            <a:pPr marL="0" indent="0">
              <a:buNone/>
            </a:pPr>
            <a:r>
              <a:rPr lang="en-US" dirty="0"/>
              <a:t>Data will be analyzed to identify patterns of food scarcity, nutritional deficiencies, and food scarcity.</a:t>
            </a:r>
          </a:p>
          <a:p>
            <a:pPr marL="0" indent="0">
              <a:buNone/>
            </a:pPr>
            <a:r>
              <a:rPr lang="en-US" b="1" dirty="0"/>
              <a:t>Goals: </a:t>
            </a:r>
          </a:p>
          <a:p>
            <a:pPr marL="0" indent="0">
              <a:buNone/>
            </a:pPr>
            <a:r>
              <a:rPr lang="en-US" dirty="0"/>
              <a:t>To identify areas with critical food shortages and distribution inefficiencies and develop targeted interventions to improve food access and distribution.</a:t>
            </a:r>
          </a:p>
        </p:txBody>
      </p:sp>
    </p:spTree>
    <p:extLst>
      <p:ext uri="{BB962C8B-B14F-4D97-AF65-F5344CB8AC3E}">
        <p14:creationId xmlns:p14="http://schemas.microsoft.com/office/powerpoint/2010/main" val="43317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549-E0FF-3F69-A877-DAD0AF632A9A}"/>
              </a:ext>
            </a:extLst>
          </p:cNvPr>
          <p:cNvSpPr>
            <a:spLocks noGrp="1"/>
          </p:cNvSpPr>
          <p:nvPr>
            <p:ph type="title"/>
          </p:nvPr>
        </p:nvSpPr>
        <p:spPr>
          <a:xfrm>
            <a:off x="838200" y="365126"/>
            <a:ext cx="10515600" cy="888206"/>
          </a:xfrm>
        </p:spPr>
        <p:txBody>
          <a:bodyPr/>
          <a:lstStyle/>
          <a:p>
            <a:r>
              <a:rPr lang="en-US" dirty="0">
                <a:solidFill>
                  <a:schemeClr val="accent6">
                    <a:lumMod val="50000"/>
                  </a:schemeClr>
                </a:solidFill>
              </a:rPr>
              <a:t>DATABASE DESIGN AND SCHEMA</a:t>
            </a:r>
          </a:p>
        </p:txBody>
      </p:sp>
      <p:sp>
        <p:nvSpPr>
          <p:cNvPr id="3" name="Content Placeholder 2">
            <a:extLst>
              <a:ext uri="{FF2B5EF4-FFF2-40B4-BE49-F238E27FC236}">
                <a16:creationId xmlns:a16="http://schemas.microsoft.com/office/drawing/2014/main" id="{A562499E-E241-DA40-F8D3-ABE7AD00AC1C}"/>
              </a:ext>
            </a:extLst>
          </p:cNvPr>
          <p:cNvSpPr>
            <a:spLocks noGrp="1"/>
          </p:cNvSpPr>
          <p:nvPr>
            <p:ph idx="1"/>
          </p:nvPr>
        </p:nvSpPr>
        <p:spPr>
          <a:xfrm>
            <a:off x="838200" y="1253330"/>
            <a:ext cx="10515600" cy="5239543"/>
          </a:xfrm>
        </p:spPr>
        <p:txBody>
          <a:bodyPr>
            <a:normAutofit/>
          </a:bodyPr>
          <a:lstStyle/>
          <a:p>
            <a:pPr marL="0" indent="0">
              <a:buNone/>
            </a:pPr>
            <a:r>
              <a:rPr lang="en-US" b="1" dirty="0"/>
              <a:t>ERD Overview:</a:t>
            </a:r>
          </a:p>
          <a:p>
            <a:pPr marL="0" indent="0">
              <a:buNone/>
            </a:pPr>
            <a:r>
              <a:rPr lang="en-US" b="1" dirty="0"/>
              <a:t>Entities: </a:t>
            </a:r>
          </a:p>
          <a:p>
            <a:pPr marL="0" indent="0">
              <a:buNone/>
            </a:pPr>
            <a:r>
              <a:rPr lang="en-US" dirty="0"/>
              <a:t>Households - represent families in rural areas.</a:t>
            </a:r>
          </a:p>
          <a:p>
            <a:pPr marL="0" indent="0">
              <a:buNone/>
            </a:pPr>
            <a:r>
              <a:rPr lang="en-US" dirty="0"/>
              <a:t>Crops- type of crop and its nutritional value</a:t>
            </a:r>
          </a:p>
          <a:p>
            <a:pPr marL="0" indent="0">
              <a:buNone/>
            </a:pPr>
            <a:r>
              <a:rPr lang="en-US" dirty="0"/>
              <a:t>Food distribution center – facilities where food is distributed.</a:t>
            </a:r>
          </a:p>
          <a:p>
            <a:pPr marL="0" indent="0">
              <a:buNone/>
            </a:pPr>
            <a:r>
              <a:rPr lang="en-US" dirty="0"/>
              <a:t>Food supplies – Specific food items distributed to a household.</a:t>
            </a:r>
          </a:p>
          <a:p>
            <a:pPr marL="0" indent="0">
              <a:buNone/>
            </a:pPr>
            <a:r>
              <a:rPr lang="en-US" dirty="0"/>
              <a:t>Health records – Data on nutritional and health status of individuals in households.</a:t>
            </a:r>
          </a:p>
          <a:p>
            <a:pPr marL="0" indent="0">
              <a:buNone/>
            </a:pPr>
            <a:r>
              <a:rPr lang="en-US" b="1" dirty="0"/>
              <a:t>Relationships: </a:t>
            </a:r>
            <a:r>
              <a:rPr lang="en-US" dirty="0"/>
              <a:t>Households get food from distribution centers, crops are grown by households, health records are linked to households, and food supplies are associated with crops and distribution centers.</a:t>
            </a:r>
          </a:p>
        </p:txBody>
      </p:sp>
    </p:spTree>
    <p:extLst>
      <p:ext uri="{BB962C8B-B14F-4D97-AF65-F5344CB8AC3E}">
        <p14:creationId xmlns:p14="http://schemas.microsoft.com/office/powerpoint/2010/main" val="100584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549-E0FF-3F69-A877-DAD0AF632A9A}"/>
              </a:ext>
            </a:extLst>
          </p:cNvPr>
          <p:cNvSpPr>
            <a:spLocks noGrp="1"/>
          </p:cNvSpPr>
          <p:nvPr>
            <p:ph type="title"/>
          </p:nvPr>
        </p:nvSpPr>
        <p:spPr/>
        <p:txBody>
          <a:bodyPr/>
          <a:lstStyle/>
          <a:p>
            <a:r>
              <a:rPr lang="en-US" dirty="0">
                <a:solidFill>
                  <a:schemeClr val="accent6">
                    <a:lumMod val="50000"/>
                  </a:schemeClr>
                </a:solidFill>
              </a:rPr>
              <a:t>DATA ANALYSIS INSIGHTS</a:t>
            </a:r>
          </a:p>
        </p:txBody>
      </p:sp>
      <p:sp>
        <p:nvSpPr>
          <p:cNvPr id="3" name="Content Placeholder 2">
            <a:extLst>
              <a:ext uri="{FF2B5EF4-FFF2-40B4-BE49-F238E27FC236}">
                <a16:creationId xmlns:a16="http://schemas.microsoft.com/office/drawing/2014/main" id="{A562499E-E241-DA40-F8D3-ABE7AD00AC1C}"/>
              </a:ext>
            </a:extLst>
          </p:cNvPr>
          <p:cNvSpPr>
            <a:spLocks noGrp="1"/>
          </p:cNvSpPr>
          <p:nvPr>
            <p:ph idx="1"/>
          </p:nvPr>
        </p:nvSpPr>
        <p:spPr/>
        <p:txBody>
          <a:bodyPr/>
          <a:lstStyle/>
          <a:p>
            <a:pPr marL="0" indent="0">
              <a:buNone/>
            </a:pPr>
            <a:r>
              <a:rPr lang="en-US" dirty="0"/>
              <a:t>Used histograms, pie charts, bar graphs, and line graphs to visualize the data.</a:t>
            </a:r>
          </a:p>
          <a:p>
            <a:pPr marL="0" indent="0">
              <a:buNone/>
            </a:pPr>
            <a:r>
              <a:rPr lang="en-US" dirty="0"/>
              <a:t>Households with low incomes have a poor health status.</a:t>
            </a:r>
          </a:p>
          <a:p>
            <a:pPr marL="0" indent="0">
              <a:buNone/>
            </a:pPr>
            <a:r>
              <a:rPr lang="en-US" dirty="0"/>
              <a:t>Food distribution was down in the middle of the month.</a:t>
            </a:r>
          </a:p>
          <a:p>
            <a:pPr marL="0" indent="0">
              <a:buNone/>
            </a:pPr>
            <a:r>
              <a:rPr lang="en-US" dirty="0"/>
              <a:t>Regions where average income was low exhibited higher cases of nutritional deficiencies.</a:t>
            </a:r>
          </a:p>
          <a:p>
            <a:pPr marL="0" indent="0">
              <a:buNone/>
            </a:pPr>
            <a:r>
              <a:rPr lang="en-US" dirty="0"/>
              <a:t>Some regions received more food than others this could be due to poor road networks.</a:t>
            </a:r>
          </a:p>
          <a:p>
            <a:pPr marL="0" indent="0">
              <a:buNone/>
            </a:pPr>
            <a:endParaRPr lang="en-US" dirty="0"/>
          </a:p>
        </p:txBody>
      </p:sp>
    </p:spTree>
    <p:extLst>
      <p:ext uri="{BB962C8B-B14F-4D97-AF65-F5344CB8AC3E}">
        <p14:creationId xmlns:p14="http://schemas.microsoft.com/office/powerpoint/2010/main" val="19143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3CFD-101B-9534-89B0-78F0F357371B}"/>
              </a:ext>
            </a:extLst>
          </p:cNvPr>
          <p:cNvSpPr>
            <a:spLocks noGrp="1"/>
          </p:cNvSpPr>
          <p:nvPr>
            <p:ph type="title"/>
          </p:nvPr>
        </p:nvSpPr>
        <p:spPr/>
        <p:txBody>
          <a:bodyPr/>
          <a:lstStyle/>
          <a:p>
            <a:r>
              <a:rPr lang="en-US" dirty="0">
                <a:solidFill>
                  <a:schemeClr val="accent6">
                    <a:lumMod val="50000"/>
                  </a:schemeClr>
                </a:solidFill>
              </a:rPr>
              <a:t>EXCEL DASHBOARD DEMONSTRATION</a:t>
            </a:r>
          </a:p>
        </p:txBody>
      </p:sp>
      <p:sp>
        <p:nvSpPr>
          <p:cNvPr id="3" name="Content Placeholder 2">
            <a:extLst>
              <a:ext uri="{FF2B5EF4-FFF2-40B4-BE49-F238E27FC236}">
                <a16:creationId xmlns:a16="http://schemas.microsoft.com/office/drawing/2014/main" id="{5FF9AD6E-0BB6-6B1D-B16F-14A34215691A}"/>
              </a:ext>
            </a:extLst>
          </p:cNvPr>
          <p:cNvSpPr>
            <a:spLocks noGrp="1"/>
          </p:cNvSpPr>
          <p:nvPr>
            <p:ph sz="half" idx="1"/>
          </p:nvPr>
        </p:nvSpPr>
        <p:spPr>
          <a:xfrm>
            <a:off x="838200" y="1371600"/>
            <a:ext cx="5181600" cy="5121275"/>
          </a:xfrm>
        </p:spPr>
        <p:txBody>
          <a:bodyPr>
            <a:normAutofit/>
          </a:bodyPr>
          <a:lstStyle/>
          <a:p>
            <a:pPr marL="0" indent="0">
              <a:buNone/>
            </a:pPr>
            <a:r>
              <a:rPr lang="en-US" dirty="0"/>
              <a:t>Pie charts, column charts, pivot tables, and line graphs were used in visualizing the data on nutritional deficiencies in households, trends in distribution, relationships between income and health status, and nutritional deficiencies in households.</a:t>
            </a:r>
          </a:p>
          <a:p>
            <a:pPr marL="0" indent="0">
              <a:buNone/>
            </a:pPr>
            <a:r>
              <a:rPr lang="en-US" dirty="0"/>
              <a:t>The dashboard will help stakeholders identify areas of weakness and develop interventions to address them.</a:t>
            </a:r>
          </a:p>
          <a:p>
            <a:pPr marL="0" indent="0">
              <a:buNone/>
            </a:pPr>
            <a:endParaRPr lang="en-US" dirty="0"/>
          </a:p>
        </p:txBody>
      </p:sp>
      <p:pic>
        <p:nvPicPr>
          <p:cNvPr id="5" name="Content Placeholder 4">
            <a:extLst>
              <a:ext uri="{FF2B5EF4-FFF2-40B4-BE49-F238E27FC236}">
                <a16:creationId xmlns:a16="http://schemas.microsoft.com/office/drawing/2014/main" id="{890518C7-090A-AEB8-772E-653969265404}"/>
              </a:ext>
            </a:extLst>
          </p:cNvPr>
          <p:cNvPicPr>
            <a:picLocks noGrp="1" noChangeAspect="1"/>
          </p:cNvPicPr>
          <p:nvPr>
            <p:ph sz="half" idx="2"/>
          </p:nvPr>
        </p:nvPicPr>
        <p:blipFill>
          <a:blip r:embed="rId2"/>
          <a:stretch>
            <a:fillRect/>
          </a:stretch>
        </p:blipFill>
        <p:spPr>
          <a:xfrm>
            <a:off x="6019800" y="1825625"/>
            <a:ext cx="5151566" cy="4176122"/>
          </a:xfrm>
          <a:prstGeom prst="rect">
            <a:avLst/>
          </a:prstGeom>
        </p:spPr>
      </p:pic>
    </p:spTree>
    <p:extLst>
      <p:ext uri="{BB962C8B-B14F-4D97-AF65-F5344CB8AC3E}">
        <p14:creationId xmlns:p14="http://schemas.microsoft.com/office/powerpoint/2010/main" val="225786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549-E0FF-3F69-A877-DAD0AF632A9A}"/>
              </a:ext>
            </a:extLst>
          </p:cNvPr>
          <p:cNvSpPr>
            <a:spLocks noGrp="1"/>
          </p:cNvSpPr>
          <p:nvPr>
            <p:ph type="title"/>
          </p:nvPr>
        </p:nvSpPr>
        <p:spPr>
          <a:xfrm>
            <a:off x="838200" y="365125"/>
            <a:ext cx="10515600" cy="888205"/>
          </a:xfrm>
        </p:spPr>
        <p:txBody>
          <a:bodyPr/>
          <a:lstStyle/>
          <a:p>
            <a:r>
              <a:rPr lang="en-US" dirty="0">
                <a:solidFill>
                  <a:schemeClr val="accent6">
                    <a:lumMod val="50000"/>
                  </a:schemeClr>
                </a:solidFill>
              </a:rPr>
              <a:t>IMPACT AND FUTURE WORK</a:t>
            </a:r>
          </a:p>
        </p:txBody>
      </p:sp>
      <p:sp>
        <p:nvSpPr>
          <p:cNvPr id="3" name="Content Placeholder 2">
            <a:extLst>
              <a:ext uri="{FF2B5EF4-FFF2-40B4-BE49-F238E27FC236}">
                <a16:creationId xmlns:a16="http://schemas.microsoft.com/office/drawing/2014/main" id="{A562499E-E241-DA40-F8D3-ABE7AD00AC1C}"/>
              </a:ext>
            </a:extLst>
          </p:cNvPr>
          <p:cNvSpPr>
            <a:spLocks noGrp="1"/>
          </p:cNvSpPr>
          <p:nvPr>
            <p:ph idx="1"/>
          </p:nvPr>
        </p:nvSpPr>
        <p:spPr>
          <a:xfrm>
            <a:off x="678180" y="1253330"/>
            <a:ext cx="10515600" cy="5604669"/>
          </a:xfrm>
        </p:spPr>
        <p:txBody>
          <a:bodyPr>
            <a:normAutofit fontScale="92500" lnSpcReduction="10000"/>
          </a:bodyPr>
          <a:lstStyle/>
          <a:p>
            <a:pPr marL="0" indent="0">
              <a:buNone/>
            </a:pPr>
            <a:r>
              <a:rPr lang="en-US" dirty="0"/>
              <a:t>Implementation of targeted food distribution strategies in the most affected regions.</a:t>
            </a:r>
          </a:p>
          <a:p>
            <a:pPr marL="0" indent="0">
              <a:buNone/>
            </a:pPr>
            <a:r>
              <a:rPr lang="en-US" dirty="0"/>
              <a:t>Use of data to guide policy decisions.</a:t>
            </a:r>
          </a:p>
          <a:p>
            <a:pPr marL="0" indent="0">
              <a:buNone/>
            </a:pPr>
            <a:r>
              <a:rPr lang="en-US" dirty="0"/>
              <a:t>Development of sustainable agricultural practices tailored to local conditions.</a:t>
            </a:r>
          </a:p>
          <a:p>
            <a:pPr marL="0" indent="0">
              <a:buNone/>
            </a:pPr>
            <a:r>
              <a:rPr lang="en-US" dirty="0"/>
              <a:t>Collaboration with stakeholders to build resilient food systems in rural communities.</a:t>
            </a:r>
          </a:p>
          <a:p>
            <a:pPr marL="0" indent="0">
              <a:buNone/>
            </a:pPr>
            <a:r>
              <a:rPr lang="en-US" dirty="0"/>
              <a:t>Develop road networks to make food distribution easy and enable it to reach people deep in the villages.</a:t>
            </a:r>
          </a:p>
          <a:p>
            <a:pPr marL="0" indent="0">
              <a:buNone/>
            </a:pPr>
            <a:r>
              <a:rPr lang="en-US" dirty="0"/>
              <a:t>Strengthen local markets which will improve access to food items and reduce dependency.</a:t>
            </a:r>
          </a:p>
          <a:p>
            <a:pPr marL="0" indent="0">
              <a:buNone/>
            </a:pPr>
            <a:r>
              <a:rPr lang="en-US" b="1" dirty="0"/>
              <a:t>Next- steps: </a:t>
            </a:r>
            <a:r>
              <a:rPr lang="en-US" dirty="0"/>
              <a:t>Collect more data, refine the database based on feedback and additional data, and partner with NGOs and local government to pilot data-driven food interventions.</a:t>
            </a:r>
          </a:p>
          <a:p>
            <a:pPr marL="0" indent="0">
              <a:buNone/>
            </a:pPr>
            <a:endParaRPr lang="en-US" dirty="0"/>
          </a:p>
        </p:txBody>
      </p:sp>
    </p:spTree>
    <p:extLst>
      <p:ext uri="{BB962C8B-B14F-4D97-AF65-F5344CB8AC3E}">
        <p14:creationId xmlns:p14="http://schemas.microsoft.com/office/powerpoint/2010/main" val="60153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797</Words>
  <Application>Microsoft Office PowerPoint</Application>
  <PresentationFormat>Widescreen</PresentationFormat>
  <Paragraphs>73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ADDRESSING FOOD INSECURITY IN RURAL AREAS: A DATA-DRIVEN APPROACH</vt:lpstr>
      <vt:lpstr>PROJECT OVERVIEW AND SDG ALIGNMENT</vt:lpstr>
      <vt:lpstr>PROBLEM DEFINITION AND SIGNIFICANCE</vt:lpstr>
      <vt:lpstr>CONTEXT AND BACKGROUND</vt:lpstr>
      <vt:lpstr>DATA-DRIVEN APPROACH</vt:lpstr>
      <vt:lpstr>DATABASE DESIGN AND SCHEMA</vt:lpstr>
      <vt:lpstr>DATA ANALYSIS INSIGHTS</vt:lpstr>
      <vt:lpstr>EXCEL DASHBOARD DEMONSTRATION</vt:lpstr>
      <vt:lpstr>IMPACT AND FUTURE WORK</vt:lpstr>
      <vt:lpstr>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dc:creator>
  <cp:lastModifiedBy>KEVIN</cp:lastModifiedBy>
  <cp:revision>1</cp:revision>
  <dcterms:created xsi:type="dcterms:W3CDTF">2024-08-15T07:12:10Z</dcterms:created>
  <dcterms:modified xsi:type="dcterms:W3CDTF">2024-08-15T12:16:10Z</dcterms:modified>
</cp:coreProperties>
</file>