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Kartin\Database\Week%207\Excel%20Work%20Boo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Work Book.xlsx]Distrubution of Water in Redgio!PivotTable11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DistributionQuantity by Region Name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bar"/>
        <c:grouping val="clustered"/>
        <c:varyColors val="0"/>
        <c:ser>
          <c:idx val="0"/>
          <c:order val="0"/>
          <c:tx>
            <c:strRef>
              <c:f>'Distrubution of Water in Redgio'!$B$3</c:f>
              <c:strCache>
                <c:ptCount val="1"/>
                <c:pt idx="0">
                  <c:v>Total</c:v>
                </c:pt>
              </c:strCache>
            </c:strRef>
          </c:tx>
          <c:spPr>
            <a:solidFill>
              <a:schemeClr val="accent1"/>
            </a:solidFill>
            <a:ln>
              <a:noFill/>
            </a:ln>
            <a:effectLst/>
          </c:spPr>
          <c:invertIfNegative val="0"/>
          <c:cat>
            <c:strRef>
              <c:f>'Distrubution of Water in Redgio'!$A$4:$A$13</c:f>
              <c:strCache>
                <c:ptCount val="10"/>
                <c:pt idx="0">
                  <c:v>Coastal Region A</c:v>
                </c:pt>
                <c:pt idx="1">
                  <c:v>Coastal Region B</c:v>
                </c:pt>
                <c:pt idx="2">
                  <c:v>Desert Region A</c:v>
                </c:pt>
                <c:pt idx="3">
                  <c:v>Mountain Region A</c:v>
                </c:pt>
                <c:pt idx="4">
                  <c:v>Rural Area C</c:v>
                </c:pt>
                <c:pt idx="5">
                  <c:v>Rural Area D</c:v>
                </c:pt>
                <c:pt idx="6">
                  <c:v>Suburban Area A</c:v>
                </c:pt>
                <c:pt idx="7">
                  <c:v>Suburban Area B</c:v>
                </c:pt>
                <c:pt idx="8">
                  <c:v>Urban Area A</c:v>
                </c:pt>
                <c:pt idx="9">
                  <c:v>Urban Area B</c:v>
                </c:pt>
              </c:strCache>
            </c:strRef>
          </c:cat>
          <c:val>
            <c:numRef>
              <c:f>'Distrubution of Water in Redgio'!$B$4:$B$13</c:f>
              <c:numCache>
                <c:formatCode>General</c:formatCode>
                <c:ptCount val="10"/>
                <c:pt idx="0">
                  <c:v>3200</c:v>
                </c:pt>
                <c:pt idx="1">
                  <c:v>3800</c:v>
                </c:pt>
                <c:pt idx="2">
                  <c:v>1000</c:v>
                </c:pt>
                <c:pt idx="3">
                  <c:v>1600</c:v>
                </c:pt>
                <c:pt idx="4">
                  <c:v>4600</c:v>
                </c:pt>
                <c:pt idx="5">
                  <c:v>4200</c:v>
                </c:pt>
                <c:pt idx="6">
                  <c:v>4800</c:v>
                </c:pt>
                <c:pt idx="7">
                  <c:v>4200</c:v>
                </c:pt>
                <c:pt idx="8">
                  <c:v>14000</c:v>
                </c:pt>
                <c:pt idx="9">
                  <c:v>7500</c:v>
                </c:pt>
              </c:numCache>
            </c:numRef>
          </c:val>
        </c:ser>
        <c:dLbls>
          <c:showLegendKey val="0"/>
          <c:showVal val="0"/>
          <c:showCatName val="0"/>
          <c:showSerName val="0"/>
          <c:showPercent val="0"/>
          <c:showBubbleSize val="0"/>
        </c:dLbls>
        <c:gapWidth val="182"/>
        <c:axId val="270226064"/>
        <c:axId val="270226608"/>
      </c:barChart>
      <c:catAx>
        <c:axId val="27022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226608"/>
        <c:crosses val="autoZero"/>
        <c:auto val="1"/>
        <c:lblAlgn val="ctr"/>
        <c:lblOffset val="100"/>
        <c:noMultiLvlLbl val="0"/>
      </c:catAx>
      <c:valAx>
        <c:axId val="270226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226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79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176682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4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285071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4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1C46DF-8906-42B8-AF61-36F65658BF6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254796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1C46DF-8906-42B8-AF61-36F65658BF6F}"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52213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1C46DF-8906-42B8-AF61-36F65658BF6F}"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416471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C46DF-8906-42B8-AF61-36F65658BF6F}"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8214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C46DF-8906-42B8-AF61-36F65658BF6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31777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C46DF-8906-42B8-AF61-36F65658BF6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AF134-DF4A-4749-A74F-BD3E09379A1B}"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80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A1C46DF-8906-42B8-AF61-36F65658BF6F}" type="datetimeFigureOut">
              <a:rPr lang="en-US" smtClean="0"/>
              <a:t>9/25/2024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8EAF134-DF4A-4749-A74F-BD3E09379A1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9645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Overview and SDG Alignment</a:t>
            </a:r>
          </a:p>
        </p:txBody>
      </p:sp>
      <p:sp>
        <p:nvSpPr>
          <p:cNvPr id="3" name="Subtitle 2"/>
          <p:cNvSpPr>
            <a:spLocks noGrp="1"/>
          </p:cNvSpPr>
          <p:nvPr>
            <p:ph type="subTitle" idx="1"/>
          </p:nvPr>
        </p:nvSpPr>
        <p:spPr/>
        <p:txBody>
          <a:bodyPr/>
          <a:lstStyle/>
          <a:p>
            <a:r>
              <a:rPr lang="en-US" dirty="0" smtClean="0"/>
              <a:t>Name:</a:t>
            </a:r>
            <a:br>
              <a:rPr lang="en-US" dirty="0" smtClean="0"/>
            </a:br>
            <a:r>
              <a:rPr lang="en-US" dirty="0" smtClean="0"/>
              <a:t>School:</a:t>
            </a:r>
            <a:endParaRPr lang="en-US" dirty="0"/>
          </a:p>
        </p:txBody>
      </p:sp>
    </p:spTree>
    <p:extLst>
      <p:ext uri="{BB962C8B-B14F-4D97-AF65-F5344CB8AC3E}">
        <p14:creationId xmlns:p14="http://schemas.microsoft.com/office/powerpoint/2010/main" val="381958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and Technical Workflow</a:t>
            </a:r>
          </a:p>
        </p:txBody>
      </p:sp>
      <p:sp>
        <p:nvSpPr>
          <p:cNvPr id="3" name="Content Placeholder 2"/>
          <p:cNvSpPr>
            <a:spLocks noGrp="1"/>
          </p:cNvSpPr>
          <p:nvPr>
            <p:ph idx="1"/>
          </p:nvPr>
        </p:nvSpPr>
        <p:spPr/>
        <p:txBody>
          <a:bodyPr/>
          <a:lstStyle/>
          <a:p>
            <a:r>
              <a:rPr lang="en-US" dirty="0"/>
              <a:t>The workflow for this project involves several key steps. First, data is collected from water distribution systems and stored in a relational database. SQL queries are then used to retrieve and analyze this data</a:t>
            </a:r>
            <a:r>
              <a:rPr lang="en-US" dirty="0" smtClean="0"/>
              <a:t>.</a:t>
            </a:r>
          </a:p>
          <a:p>
            <a:r>
              <a:rPr lang="en-US" dirty="0" smtClean="0"/>
              <a:t>The </a:t>
            </a:r>
            <a:r>
              <a:rPr lang="en-US" dirty="0"/>
              <a:t>results of the SQL queries are exported to Excel, where we use pivot tables and charts to visualize the data</a:t>
            </a:r>
            <a:r>
              <a:rPr lang="en-US" dirty="0" smtClean="0"/>
              <a:t>.</a:t>
            </a:r>
          </a:p>
          <a:p>
            <a:r>
              <a:rPr lang="en-US" dirty="0" smtClean="0"/>
              <a:t>We </a:t>
            </a:r>
            <a:r>
              <a:rPr lang="en-US" dirty="0"/>
              <a:t>also used Excel’s VLOOKUP function to automate the process of mapping IDs (such as </a:t>
            </a:r>
            <a:r>
              <a:rPr lang="en-US" dirty="0" err="1"/>
              <a:t>RegionID</a:t>
            </a:r>
            <a:r>
              <a:rPr lang="en-US" dirty="0"/>
              <a:t> and </a:t>
            </a:r>
            <a:r>
              <a:rPr lang="en-US" dirty="0" err="1"/>
              <a:t>WaterID</a:t>
            </a:r>
            <a:r>
              <a:rPr lang="en-US" dirty="0"/>
              <a:t>) to their corresponding names, streamlining the analysis process and ensuring accuracy.</a:t>
            </a:r>
          </a:p>
        </p:txBody>
      </p:sp>
    </p:spTree>
    <p:extLst>
      <p:ext uri="{BB962C8B-B14F-4D97-AF65-F5344CB8AC3E}">
        <p14:creationId xmlns:p14="http://schemas.microsoft.com/office/powerpoint/2010/main" val="156962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Summary and Future Outlook</a:t>
            </a:r>
          </a:p>
        </p:txBody>
      </p:sp>
      <p:sp>
        <p:nvSpPr>
          <p:cNvPr id="3" name="Content Placeholder 2"/>
          <p:cNvSpPr>
            <a:spLocks noGrp="1"/>
          </p:cNvSpPr>
          <p:nvPr>
            <p:ph idx="1"/>
          </p:nvPr>
        </p:nvSpPr>
        <p:spPr/>
        <p:txBody>
          <a:bodyPr/>
          <a:lstStyle/>
          <a:p>
            <a:r>
              <a:rPr lang="en-US" dirty="0"/>
              <a:t>In summary, this project demonstrates how data-driven solutions can help address water scarcity in rural areas. By analyzing water distribution and usage patterns, we identified key inefficiencies and proposed practical solutions to improve resource allocation</a:t>
            </a:r>
            <a:r>
              <a:rPr lang="en-US" dirty="0" smtClean="0"/>
              <a:t>.</a:t>
            </a:r>
          </a:p>
          <a:p>
            <a:r>
              <a:rPr lang="en-US" dirty="0" smtClean="0"/>
              <a:t>This </a:t>
            </a:r>
            <a:r>
              <a:rPr lang="en-US" dirty="0"/>
              <a:t>approach can be scaled to other regions and even applied to different sectors, such as agriculture or energy</a:t>
            </a:r>
            <a:r>
              <a:rPr lang="en-US" dirty="0" smtClean="0"/>
              <a:t>.</a:t>
            </a:r>
          </a:p>
          <a:p>
            <a:r>
              <a:rPr lang="en-US" dirty="0" smtClean="0"/>
              <a:t>Looking </a:t>
            </a:r>
            <a:r>
              <a:rPr lang="en-US" dirty="0"/>
              <a:t>ahead, we plan to integrate predictive analytics and </a:t>
            </a:r>
            <a:r>
              <a:rPr lang="en-US" dirty="0" err="1"/>
              <a:t>IoT</a:t>
            </a:r>
            <a:r>
              <a:rPr lang="en-US" dirty="0"/>
              <a:t> technologies into the system, which would allow for real-time monitoring and adjustment of water distribution. This would further enhance the efficiency and sustainability of water resource management.</a:t>
            </a:r>
          </a:p>
        </p:txBody>
      </p:sp>
    </p:spTree>
    <p:extLst>
      <p:ext uri="{BB962C8B-B14F-4D97-AF65-F5344CB8AC3E}">
        <p14:creationId xmlns:p14="http://schemas.microsoft.com/office/powerpoint/2010/main" val="429488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This project aims to address a critical issue: water scarcity in rural areas. By focusing on Sustainable Development Goal 6 (SDG 6), we are contributing towards ensuring availability and sustainable management of water and sanitation for all</a:t>
            </a:r>
            <a:r>
              <a:rPr lang="en-US" dirty="0" smtClean="0"/>
              <a:t>.</a:t>
            </a:r>
          </a:p>
          <a:p>
            <a:r>
              <a:rPr lang="en-US" dirty="0" smtClean="0"/>
              <a:t>Our </a:t>
            </a:r>
            <a:r>
              <a:rPr lang="en-US" dirty="0"/>
              <a:t>solution uses a data-driven approach to analyze water usage and distribution patterns, aiming to optimize resource allocation and prevent shortages</a:t>
            </a:r>
            <a:r>
              <a:rPr lang="en-US" dirty="0" smtClean="0"/>
              <a:t>.</a:t>
            </a:r>
          </a:p>
          <a:p>
            <a:r>
              <a:rPr lang="en-US" dirty="0" smtClean="0"/>
              <a:t>The </a:t>
            </a:r>
            <a:r>
              <a:rPr lang="en-US" dirty="0"/>
              <a:t>project specifically targets the inefficiencies in water distribution systems in rural communities, which often suffer from unequal access to clean water.</a:t>
            </a:r>
          </a:p>
        </p:txBody>
      </p:sp>
    </p:spTree>
    <p:extLst>
      <p:ext uri="{BB962C8B-B14F-4D97-AF65-F5344CB8AC3E}">
        <p14:creationId xmlns:p14="http://schemas.microsoft.com/office/powerpoint/2010/main" val="3328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 and </a:t>
            </a:r>
            <a:r>
              <a:rPr lang="en-US" dirty="0" smtClean="0"/>
              <a:t>Significance:</a:t>
            </a:r>
            <a:r>
              <a:rPr lang="en-US" dirty="0"/>
              <a:t/>
            </a:r>
            <a:br>
              <a:rPr lang="en-US" dirty="0"/>
            </a:br>
            <a:r>
              <a:rPr lang="en-US" dirty="0"/>
              <a:t>Water Scarcity in Rural Areas</a:t>
            </a:r>
          </a:p>
        </p:txBody>
      </p:sp>
      <p:sp>
        <p:nvSpPr>
          <p:cNvPr id="3" name="Content Placeholder 2"/>
          <p:cNvSpPr>
            <a:spLocks noGrp="1"/>
          </p:cNvSpPr>
          <p:nvPr>
            <p:ph idx="1"/>
          </p:nvPr>
        </p:nvSpPr>
        <p:spPr>
          <a:xfrm>
            <a:off x="677334" y="2160588"/>
            <a:ext cx="6013654" cy="4441917"/>
          </a:xfrm>
        </p:spPr>
        <p:txBody>
          <a:bodyPr>
            <a:normAutofit fontScale="92500" lnSpcReduction="10000"/>
          </a:bodyPr>
          <a:lstStyle/>
          <a:p>
            <a:r>
              <a:rPr lang="en-US" b="1" dirty="0"/>
              <a:t>Problem Definition: </a:t>
            </a:r>
            <a:r>
              <a:rPr lang="en-US" dirty="0"/>
              <a:t>Many rural areas suffer from a lack of sufficient and reliable access to clean water. Despite available water resources, poor distribution systems result in some regions receiving less water than they need, while others experience wastage</a:t>
            </a:r>
            <a:r>
              <a:rPr lang="en-US" dirty="0" smtClean="0"/>
              <a:t>.</a:t>
            </a:r>
          </a:p>
          <a:p>
            <a:r>
              <a:rPr lang="en-US" b="1" dirty="0" smtClean="0"/>
              <a:t>Goal</a:t>
            </a:r>
            <a:r>
              <a:rPr lang="en-US" b="1" dirty="0"/>
              <a:t>: </a:t>
            </a:r>
            <a:r>
              <a:rPr lang="en-US" dirty="0"/>
              <a:t>The project seeks to use data to analyze where water shortages occur and how resources are being distributed. The idea is to develop a model that highlights inefficiencies and suggests better allocation based on demand and need</a:t>
            </a:r>
            <a:r>
              <a:rPr lang="en-US" dirty="0" smtClean="0"/>
              <a:t>.</a:t>
            </a:r>
          </a:p>
          <a:p>
            <a:r>
              <a:rPr lang="en-US" b="1" dirty="0" smtClean="0"/>
              <a:t>Significance</a:t>
            </a:r>
            <a:r>
              <a:rPr lang="en-US" b="1" dirty="0"/>
              <a:t>: </a:t>
            </a:r>
            <a:r>
              <a:rPr lang="en-US" dirty="0"/>
              <a:t>Water is a vital resource, and unequal distribution can lead to serious public health, agricultural, and economic challenges in rural areas. By addressing this problem, we aim to promote fair access to water and improve the quality of life for these communities.</a:t>
            </a:r>
          </a:p>
        </p:txBody>
      </p:sp>
      <p:pic>
        <p:nvPicPr>
          <p:cNvPr id="3077" name="Picture 5" descr="Karnali villages are emptying as water sources dry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988" y="2160589"/>
            <a:ext cx="5271105" cy="351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02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Structure Overview</a:t>
            </a:r>
          </a:p>
        </p:txBody>
      </p:sp>
      <p:sp>
        <p:nvSpPr>
          <p:cNvPr id="3" name="Content Placeholder 2"/>
          <p:cNvSpPr>
            <a:spLocks noGrp="1"/>
          </p:cNvSpPr>
          <p:nvPr>
            <p:ph idx="1"/>
          </p:nvPr>
        </p:nvSpPr>
        <p:spPr>
          <a:xfrm>
            <a:off x="1024128" y="2286000"/>
            <a:ext cx="6250731" cy="4023360"/>
          </a:xfrm>
        </p:spPr>
        <p:txBody>
          <a:bodyPr>
            <a:normAutofit fontScale="92500" lnSpcReduction="10000"/>
          </a:bodyPr>
          <a:lstStyle/>
          <a:p>
            <a:r>
              <a:rPr lang="en-US" dirty="0"/>
              <a:t>The data model for this project consists of several key entities that represent the main components of the water distribution system: </a:t>
            </a:r>
            <a:r>
              <a:rPr lang="en-US" i="1" dirty="0"/>
              <a:t>Water Source</a:t>
            </a:r>
            <a:r>
              <a:rPr lang="en-US" dirty="0"/>
              <a:t>, </a:t>
            </a:r>
            <a:r>
              <a:rPr lang="en-US" i="1" dirty="0"/>
              <a:t>Distribution</a:t>
            </a:r>
            <a:r>
              <a:rPr lang="en-US" dirty="0"/>
              <a:t>, </a:t>
            </a:r>
            <a:r>
              <a:rPr lang="en-US" i="1" dirty="0"/>
              <a:t>Usage</a:t>
            </a:r>
            <a:r>
              <a:rPr lang="en-US" dirty="0"/>
              <a:t>, </a:t>
            </a:r>
            <a:r>
              <a:rPr lang="en-US" i="1" dirty="0"/>
              <a:t>Region</a:t>
            </a:r>
            <a:r>
              <a:rPr lang="en-US" dirty="0"/>
              <a:t>, and </a:t>
            </a:r>
            <a:r>
              <a:rPr lang="en-US" i="1" dirty="0"/>
              <a:t>Time Period</a:t>
            </a:r>
            <a:r>
              <a:rPr lang="en-US" dirty="0"/>
              <a:t>.</a:t>
            </a:r>
          </a:p>
          <a:p>
            <a:r>
              <a:rPr lang="en-US" dirty="0"/>
              <a:t>Each water source (e.g., wells, rivers) is tracked in the system, along with how much water it distributes to different regions over time.</a:t>
            </a:r>
          </a:p>
          <a:p>
            <a:r>
              <a:rPr lang="en-US" dirty="0"/>
              <a:t>The </a:t>
            </a:r>
            <a:r>
              <a:rPr lang="en-US" i="1" dirty="0"/>
              <a:t>Region</a:t>
            </a:r>
            <a:r>
              <a:rPr lang="en-US" dirty="0"/>
              <a:t> entity stores demographic information about the areas receiving water, such as population size, to better understand the water needs of each location.</a:t>
            </a:r>
          </a:p>
          <a:p>
            <a:r>
              <a:rPr lang="en-US" dirty="0"/>
              <a:t>This structure allows for detailed tracking and analysis, enabling us to pinpoint where water is being under or over-distributed and suggest corrective actions</a:t>
            </a:r>
            <a:r>
              <a:rPr lang="en-US" dirty="0" smtClean="0"/>
              <a: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859" y="2084832"/>
            <a:ext cx="4799817" cy="3047440"/>
          </a:xfrm>
          <a:prstGeom prst="rect">
            <a:avLst/>
          </a:prstGeom>
        </p:spPr>
      </p:pic>
    </p:spTree>
    <p:extLst>
      <p:ext uri="{BB962C8B-B14F-4D97-AF65-F5344CB8AC3E}">
        <p14:creationId xmlns:p14="http://schemas.microsoft.com/office/powerpoint/2010/main" val="21603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Query Examples for Data Analysis</a:t>
            </a:r>
          </a:p>
        </p:txBody>
      </p:sp>
      <p:sp>
        <p:nvSpPr>
          <p:cNvPr id="3" name="Content Placeholder 2"/>
          <p:cNvSpPr>
            <a:spLocks noGrp="1"/>
          </p:cNvSpPr>
          <p:nvPr>
            <p:ph idx="1"/>
          </p:nvPr>
        </p:nvSpPr>
        <p:spPr>
          <a:xfrm>
            <a:off x="1024128" y="2286000"/>
            <a:ext cx="9881437" cy="4023360"/>
          </a:xfrm>
        </p:spPr>
        <p:txBody>
          <a:bodyPr>
            <a:normAutofit/>
          </a:bodyPr>
          <a:lstStyle/>
          <a:p>
            <a:r>
              <a:rPr lang="en-US" dirty="0"/>
              <a:t>One of the key processes in this project involves using SQL queries to retrieve relevant data from our database. For example, we wrote queries to calculate the total amount of water distributed to each region, enabling us to see which areas are receiving more or less water than they require</a:t>
            </a:r>
            <a:r>
              <a:rPr lang="en-US" dirty="0" smtClean="0"/>
              <a:t>.</a:t>
            </a:r>
          </a:p>
          <a:p>
            <a:r>
              <a:rPr lang="en-US" dirty="0" smtClean="0"/>
              <a:t>Another </a:t>
            </a:r>
            <a:r>
              <a:rPr lang="en-US" dirty="0"/>
              <a:t>query focused on analyzing water usage by region, helping us identify regions with high or low water consumption</a:t>
            </a:r>
            <a:r>
              <a:rPr lang="en-US" dirty="0" smtClean="0"/>
              <a:t>.</a:t>
            </a:r>
          </a:p>
          <a:p>
            <a:r>
              <a:rPr lang="en-US" dirty="0" smtClean="0"/>
              <a:t>These </a:t>
            </a:r>
            <a:r>
              <a:rPr lang="en-US" dirty="0"/>
              <a:t>SQL queries form the backbone of our data analysis, allowing us to extract meaningful insights from large datasets and better understand the dynamics of water distribution and usage.</a:t>
            </a:r>
            <a:endParaRPr lang="en-US" dirty="0"/>
          </a:p>
        </p:txBody>
      </p:sp>
    </p:spTree>
    <p:extLst>
      <p:ext uri="{BB962C8B-B14F-4D97-AF65-F5344CB8AC3E}">
        <p14:creationId xmlns:p14="http://schemas.microsoft.com/office/powerpoint/2010/main" val="168969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Distribution Insights</a:t>
            </a:r>
          </a:p>
        </p:txBody>
      </p:sp>
      <p:sp>
        <p:nvSpPr>
          <p:cNvPr id="3" name="Content Placeholder 2"/>
          <p:cNvSpPr>
            <a:spLocks noGrp="1"/>
          </p:cNvSpPr>
          <p:nvPr>
            <p:ph idx="1"/>
          </p:nvPr>
        </p:nvSpPr>
        <p:spPr>
          <a:xfrm>
            <a:off x="1024128" y="1680882"/>
            <a:ext cx="6196943" cy="4023360"/>
          </a:xfrm>
        </p:spPr>
        <p:txBody>
          <a:bodyPr>
            <a:normAutofit fontScale="92500"/>
          </a:bodyPr>
          <a:lstStyle/>
          <a:p>
            <a:r>
              <a:rPr lang="en-US" dirty="0"/>
              <a:t>Our analysis revealed significant disparities in water distribution across regions. For instance, some rural areas received far less water than needed relative to their population, while urban regions often received more than necessary</a:t>
            </a:r>
            <a:r>
              <a:rPr lang="en-US" dirty="0" smtClean="0"/>
              <a:t>.</a:t>
            </a:r>
          </a:p>
          <a:p>
            <a:r>
              <a:rPr lang="en-US" dirty="0" smtClean="0"/>
              <a:t>Rural </a:t>
            </a:r>
            <a:r>
              <a:rPr lang="en-US" dirty="0"/>
              <a:t>regions like Area A and Area B were identified as suffering the most from water scarcity. This was due to inefficient water distribution, with large amounts of water being allocated to urban regions with lower demand</a:t>
            </a:r>
            <a:r>
              <a:rPr lang="en-US" dirty="0" smtClean="0"/>
              <a:t>.</a:t>
            </a:r>
          </a:p>
          <a:p>
            <a:r>
              <a:rPr lang="en-US" dirty="0" smtClean="0"/>
              <a:t>These </a:t>
            </a:r>
            <a:r>
              <a:rPr lang="en-US" dirty="0"/>
              <a:t>insights suggest that reallocation of resources is necessary to ensure more equitable distribution, allowing all regions to meet their water consumption needs.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188874751"/>
              </p:ext>
            </p:extLst>
          </p:nvPr>
        </p:nvGraphicFramePr>
        <p:xfrm>
          <a:off x="6871448" y="1506071"/>
          <a:ext cx="5320552" cy="41013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68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7218919" cy="920855"/>
          </a:xfrm>
        </p:spPr>
        <p:txBody>
          <a:bodyPr/>
          <a:lstStyle/>
          <a:p>
            <a:r>
              <a:rPr lang="en-US" dirty="0"/>
              <a:t>Excel Dashboard Demonstration</a:t>
            </a:r>
          </a:p>
        </p:txBody>
      </p:sp>
      <p:sp>
        <p:nvSpPr>
          <p:cNvPr id="3" name="Content Placeholder 2"/>
          <p:cNvSpPr>
            <a:spLocks noGrp="1"/>
          </p:cNvSpPr>
          <p:nvPr>
            <p:ph idx="1"/>
          </p:nvPr>
        </p:nvSpPr>
        <p:spPr>
          <a:xfrm>
            <a:off x="1024128" y="1680882"/>
            <a:ext cx="10221751" cy="1936377"/>
          </a:xfrm>
        </p:spPr>
        <p:txBody>
          <a:bodyPr>
            <a:normAutofit fontScale="85000" lnSpcReduction="20000"/>
          </a:bodyPr>
          <a:lstStyle/>
          <a:p>
            <a:r>
              <a:rPr lang="en-US" dirty="0"/>
              <a:t>We created an interactive Excel dashboard to visualize the key data insights. The dashboard allows stakeholders to see real-time data on water usage and distribution across regions</a:t>
            </a:r>
            <a:r>
              <a:rPr lang="en-US" dirty="0" smtClean="0"/>
              <a:t>.</a:t>
            </a:r>
          </a:p>
          <a:p>
            <a:r>
              <a:rPr lang="en-US" dirty="0" smtClean="0"/>
              <a:t>The </a:t>
            </a:r>
            <a:r>
              <a:rPr lang="en-US" dirty="0"/>
              <a:t>dashboard features charts and graphs that make it easy to compare the amount of water distributed versus the amount of water actually used in each region. This helps decision-makers quickly identify problem areas</a:t>
            </a:r>
            <a:r>
              <a:rPr lang="en-US" dirty="0" smtClean="0"/>
              <a:t>.</a:t>
            </a:r>
          </a:p>
          <a:p>
            <a:r>
              <a:rPr lang="en-US" dirty="0" smtClean="0"/>
              <a:t>The </a:t>
            </a:r>
            <a:r>
              <a:rPr lang="en-US" dirty="0"/>
              <a:t>tool also includes filters that allow users to view data for specific time periods, water sources, or regions, making it a flexible and valuable resource for managing water distribution more effectively.</a:t>
            </a:r>
            <a:endParaRPr lang="en-US" dirty="0"/>
          </a:p>
        </p:txBody>
      </p:sp>
      <p:pic>
        <p:nvPicPr>
          <p:cNvPr id="5" name="Picture 4"/>
          <p:cNvPicPr>
            <a:picLocks noChangeAspect="1"/>
          </p:cNvPicPr>
          <p:nvPr/>
        </p:nvPicPr>
        <p:blipFill>
          <a:blip r:embed="rId2"/>
          <a:stretch>
            <a:fillRect/>
          </a:stretch>
        </p:blipFill>
        <p:spPr>
          <a:xfrm>
            <a:off x="2043953" y="3617259"/>
            <a:ext cx="7951349" cy="3179057"/>
          </a:xfrm>
          <a:prstGeom prst="rect">
            <a:avLst/>
          </a:prstGeom>
        </p:spPr>
      </p:pic>
    </p:spTree>
    <p:extLst>
      <p:ext uri="{BB962C8B-B14F-4D97-AF65-F5344CB8AC3E}">
        <p14:creationId xmlns:p14="http://schemas.microsoft.com/office/powerpoint/2010/main" val="41930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7218919" cy="920855"/>
          </a:xfrm>
        </p:spPr>
        <p:txBody>
          <a:bodyPr/>
          <a:lstStyle/>
          <a:p>
            <a:r>
              <a:rPr lang="en-US" dirty="0"/>
              <a:t>Water Usage by Region</a:t>
            </a:r>
          </a:p>
        </p:txBody>
      </p:sp>
      <p:sp>
        <p:nvSpPr>
          <p:cNvPr id="3" name="Content Placeholder 2"/>
          <p:cNvSpPr>
            <a:spLocks noGrp="1"/>
          </p:cNvSpPr>
          <p:nvPr>
            <p:ph idx="1"/>
          </p:nvPr>
        </p:nvSpPr>
        <p:spPr>
          <a:xfrm>
            <a:off x="1024128" y="1680882"/>
            <a:ext cx="9854543" cy="2891118"/>
          </a:xfrm>
        </p:spPr>
        <p:txBody>
          <a:bodyPr>
            <a:normAutofit/>
          </a:bodyPr>
          <a:lstStyle/>
          <a:p>
            <a:r>
              <a:rPr lang="en-US" dirty="0"/>
              <a:t>One of the visualizations we developed was a comparison of water usage across different regions. This visualization allows us to clearly see which regions have the highest and lowest water consumption</a:t>
            </a:r>
            <a:r>
              <a:rPr lang="en-US" dirty="0" smtClean="0"/>
              <a:t>.</a:t>
            </a:r>
          </a:p>
          <a:p>
            <a:r>
              <a:rPr lang="en-US" dirty="0" smtClean="0"/>
              <a:t>This </a:t>
            </a:r>
            <a:r>
              <a:rPr lang="en-US" dirty="0"/>
              <a:t>analysis is crucial for understanding the demand for water in each area, and it also highlights inefficiencies, such as regions receiving more water than they use</a:t>
            </a:r>
            <a:r>
              <a:rPr lang="en-US" dirty="0" smtClean="0"/>
              <a:t>.</a:t>
            </a:r>
          </a:p>
          <a:p>
            <a:r>
              <a:rPr lang="en-US" dirty="0" smtClean="0"/>
              <a:t>With </a:t>
            </a:r>
            <a:r>
              <a:rPr lang="en-US" dirty="0"/>
              <a:t>this information, we can make more informed decisions about how to allocate water resources, ensuring that regions with higher consumption receive sufficient water while reducing waste in areas with lower demand.</a:t>
            </a:r>
            <a:endParaRPr lang="en-US" dirty="0"/>
          </a:p>
        </p:txBody>
      </p:sp>
    </p:spTree>
    <p:extLst>
      <p:ext uri="{BB962C8B-B14F-4D97-AF65-F5344CB8AC3E}">
        <p14:creationId xmlns:p14="http://schemas.microsoft.com/office/powerpoint/2010/main" val="241934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Improving Water Distribution</a:t>
            </a:r>
          </a:p>
        </p:txBody>
      </p:sp>
      <p:sp>
        <p:nvSpPr>
          <p:cNvPr id="3" name="Content Placeholder 2"/>
          <p:cNvSpPr>
            <a:spLocks noGrp="1"/>
          </p:cNvSpPr>
          <p:nvPr>
            <p:ph idx="1"/>
          </p:nvPr>
        </p:nvSpPr>
        <p:spPr/>
        <p:txBody>
          <a:bodyPr/>
          <a:lstStyle/>
          <a:p>
            <a:r>
              <a:rPr lang="en-US" dirty="0"/>
              <a:t>Based on our data analysis, we recommend reallocating water resources to ensure that rural areas with higher populations and higher water consumption are prioritized</a:t>
            </a:r>
            <a:r>
              <a:rPr lang="en-US" dirty="0" smtClean="0"/>
              <a:t>.</a:t>
            </a:r>
          </a:p>
          <a:p>
            <a:r>
              <a:rPr lang="en-US" dirty="0" smtClean="0"/>
              <a:t>We </a:t>
            </a:r>
            <a:r>
              <a:rPr lang="en-US" dirty="0"/>
              <a:t>also suggest implementing real-time water monitoring systems in rural areas. This would allow for dynamic adjustments to water distribution based on actual usage patterns, reducing waste and shortages</a:t>
            </a:r>
            <a:r>
              <a:rPr lang="en-US" dirty="0" smtClean="0"/>
              <a:t>.</a:t>
            </a:r>
          </a:p>
          <a:p>
            <a:r>
              <a:rPr lang="en-US" dirty="0" smtClean="0"/>
              <a:t>Going </a:t>
            </a:r>
            <a:r>
              <a:rPr lang="en-US" dirty="0"/>
              <a:t>forward, we recommend integrating predictive analytics into the system. This would enable better forecasting of water demand, allowing for proactive management of water resources in anticipation of changing needs.</a:t>
            </a:r>
          </a:p>
        </p:txBody>
      </p:sp>
    </p:spTree>
    <p:extLst>
      <p:ext uri="{BB962C8B-B14F-4D97-AF65-F5344CB8AC3E}">
        <p14:creationId xmlns:p14="http://schemas.microsoft.com/office/powerpoint/2010/main" val="7212446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63</TotalTime>
  <Words>1085</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Integral</vt:lpstr>
      <vt:lpstr>Project Overview and SDG Alignment</vt:lpstr>
      <vt:lpstr>Introduction</vt:lpstr>
      <vt:lpstr>Problem Definition and Significance: Water Scarcity in Rural Areas</vt:lpstr>
      <vt:lpstr>Database Structure Overview</vt:lpstr>
      <vt:lpstr>SQL Query Examples for Data Analysis</vt:lpstr>
      <vt:lpstr>Water Distribution Insights</vt:lpstr>
      <vt:lpstr>Excel Dashboard Demonstration</vt:lpstr>
      <vt:lpstr>Water Usage by Region</vt:lpstr>
      <vt:lpstr>Recommendations for Improving Water Distribution</vt:lpstr>
      <vt:lpstr>Integration and Technical Workflow</vt:lpstr>
      <vt:lpstr>Project Summary and Future Outlook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SDG 6: Clean Water and Sanitatio</dc:title>
  <dc:creator>Microsoft account</dc:creator>
  <cp:lastModifiedBy>Microsoft account</cp:lastModifiedBy>
  <cp:revision>7</cp:revision>
  <dcterms:created xsi:type="dcterms:W3CDTF">2024-09-25T10:11:41Z</dcterms:created>
  <dcterms:modified xsi:type="dcterms:W3CDTF">2024-09-25T11:14:53Z</dcterms:modified>
</cp:coreProperties>
</file>