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302" r:id="rId6"/>
    <p:sldId id="305" r:id="rId7"/>
    <p:sldId id="304" r:id="rId8"/>
    <p:sldId id="306" r:id="rId9"/>
    <p:sldId id="298" r:id="rId10"/>
    <p:sldId id="312" r:id="rId11"/>
    <p:sldId id="313" r:id="rId12"/>
    <p:sldId id="285"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FA315-B923-41DE-806B-FD14EE451010}" v="1" dt="2021-09-03T23:51:26.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7" autoAdjust="0"/>
    <p:restoredTop sz="93595" autoAdjust="0"/>
  </p:normalViewPr>
  <p:slideViewPr>
    <p:cSldViewPr snapToGrid="0">
      <p:cViewPr varScale="1">
        <p:scale>
          <a:sx n="68" d="100"/>
          <a:sy n="68" d="100"/>
        </p:scale>
        <p:origin x="732" y="60"/>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2/2/2025</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endParaRPr lang="en-US" dirty="0"/>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a:t>7/14/20XX</a:t>
            </a:r>
            <a:endParaRPr lang="en-US" dirty="0"/>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a:t>7/14/20XX</a:t>
            </a:r>
            <a:endParaRPr lang="en-US" dirty="0"/>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a:t>7/14/20XX</a:t>
            </a:r>
            <a:endParaRPr lang="en-US" dirty="0"/>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a:t>7/14/20XX</a:t>
            </a:r>
            <a:endParaRPr lang="en-US" dirty="0"/>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a:t>7/14/20XX</a:t>
            </a:r>
            <a:endParaRPr lang="en-US" dirty="0"/>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a:t>7/14/20XX</a:t>
            </a:r>
            <a:endParaRPr lang="en-US" dirty="0"/>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a:t>7/14/20XX</a:t>
            </a:r>
            <a:endParaRPr lang="en-US" dirty="0"/>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a:t>7/14/20XX</a:t>
            </a:r>
            <a:endParaRPr lang="en-US" dirty="0"/>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a:t>7/14/20XX</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pport.microsoft.com/en-us/excel" TargetMode="External"/><Relationship Id="rId2" Type="http://schemas.openxmlformats.org/officeDocument/2006/relationships/image" Target="../media/image7.jpeg"/><Relationship Id="rId1" Type="http://schemas.openxmlformats.org/officeDocument/2006/relationships/slideLayout" Target="../slideLayouts/slideLayout9.xml"/><Relationship Id="rId5" Type="http://schemas.openxmlformats.org/officeDocument/2006/relationships/hyperlink" Target="https://dev.mysql.com/doc/" TargetMode="External"/><Relationship Id="rId4" Type="http://schemas.openxmlformats.org/officeDocument/2006/relationships/hyperlink" Target="https://sdgs.un.org/2030agend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ridge and cables">
            <a:extLst>
              <a:ext uri="{FF2B5EF4-FFF2-40B4-BE49-F238E27FC236}">
                <a16:creationId xmlns:a16="http://schemas.microsoft.com/office/drawing/2014/main" id="{96D6DE01-D902-4482-9C44-25411826C9A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7" name="Title 6">
            <a:extLst>
              <a:ext uri="{FF2B5EF4-FFF2-40B4-BE49-F238E27FC236}">
                <a16:creationId xmlns:a16="http://schemas.microsoft.com/office/drawing/2014/main" id="{9C522CE7-8601-4799-A188-72F4C128D33A}"/>
              </a:ext>
            </a:extLst>
          </p:cNvPr>
          <p:cNvSpPr>
            <a:spLocks noGrp="1"/>
          </p:cNvSpPr>
          <p:nvPr>
            <p:ph type="ctrTitle"/>
          </p:nvPr>
        </p:nvSpPr>
        <p:spPr>
          <a:xfrm>
            <a:off x="388024" y="2849414"/>
            <a:ext cx="10512552" cy="1106424"/>
          </a:xfrm>
        </p:spPr>
        <p:txBody>
          <a:bodyPr anchor="b">
            <a:noAutofit/>
          </a:bodyPr>
          <a:lstStyle/>
          <a:p>
            <a:r>
              <a:rPr lang="en-US" sz="4000" dirty="0"/>
              <a:t>Solving Student Enrollment and Graduation Rates with Data</a:t>
            </a:r>
          </a:p>
        </p:txBody>
      </p:sp>
      <p:sp>
        <p:nvSpPr>
          <p:cNvPr id="5" name="Text Placeholder 4">
            <a:extLst>
              <a:ext uri="{FF2B5EF4-FFF2-40B4-BE49-F238E27FC236}">
                <a16:creationId xmlns:a16="http://schemas.microsoft.com/office/drawing/2014/main" id="{3B95A575-4944-44FE-8343-886F3F62894C}"/>
              </a:ext>
            </a:extLst>
          </p:cNvPr>
          <p:cNvSpPr>
            <a:spLocks noGrp="1"/>
          </p:cNvSpPr>
          <p:nvPr>
            <p:ph type="body" sz="quarter" idx="13"/>
          </p:nvPr>
        </p:nvSpPr>
        <p:spPr>
          <a:xfrm>
            <a:off x="573959" y="5053117"/>
            <a:ext cx="4110580" cy="953790"/>
          </a:xfrm>
        </p:spPr>
        <p:txBody>
          <a:bodyPr/>
          <a:lstStyle/>
          <a:p>
            <a:r>
              <a:rPr lang="en-US" dirty="0"/>
              <a:t>Lewis  Manyasa</a:t>
            </a:r>
          </a:p>
          <a:p>
            <a:r>
              <a:rPr lang="en-US" dirty="0"/>
              <a:t>2 October 2025</a:t>
            </a:r>
          </a:p>
          <a:p>
            <a:r>
              <a:rPr lang="en-US" dirty="0"/>
              <a:t>Software Engineering</a:t>
            </a:r>
          </a:p>
        </p:txBody>
      </p:sp>
      <p:sp>
        <p:nvSpPr>
          <p:cNvPr id="2" name="TextBox 1">
            <a:extLst>
              <a:ext uri="{FF2B5EF4-FFF2-40B4-BE49-F238E27FC236}">
                <a16:creationId xmlns:a16="http://schemas.microsoft.com/office/drawing/2014/main" id="{3ACDBE47-CAC1-46B5-8DD6-9CD1F81D22F3}"/>
              </a:ext>
            </a:extLst>
          </p:cNvPr>
          <p:cNvSpPr txBox="1"/>
          <p:nvPr/>
        </p:nvSpPr>
        <p:spPr>
          <a:xfrm>
            <a:off x="10691445" y="6386356"/>
            <a:ext cx="1547446" cy="253916"/>
          </a:xfrm>
          <a:prstGeom prst="rect">
            <a:avLst/>
          </a:prstGeom>
          <a:noFill/>
        </p:spPr>
        <p:txBody>
          <a:bodyPr wrap="square" rtlCol="0">
            <a:spAutoFit/>
          </a:bodyPr>
          <a:lstStyle/>
          <a:p>
            <a:pPr algn="ctr"/>
            <a:r>
              <a:rPr lang="en-US" sz="1050" dirty="0">
                <a:solidFill>
                  <a:schemeClr val="bg1"/>
                </a:solidFill>
              </a:rPr>
              <a:t>1</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7D6DBDD4-F7F0-4045-8359-9011B49F5C37}"/>
              </a:ext>
            </a:extLst>
          </p:cNvPr>
          <p:cNvPicPr>
            <a:picLocks noGrp="1" noChangeAspect="1"/>
          </p:cNvPicPr>
          <p:nvPr>
            <p:ph type="pic" sz="quarter" idx="34"/>
          </p:nvPr>
        </p:nvPicPr>
        <p:blipFill>
          <a:blip r:embed="rId2"/>
          <a:srcRect t="10258" b="10258"/>
          <a:stretch>
            <a:fillRect/>
          </a:stretch>
        </p:blipFill>
        <p:spPr>
          <a:xfrm>
            <a:off x="3048" y="0"/>
            <a:ext cx="12188952" cy="6858000"/>
          </a:xfrm>
        </p:spPr>
      </p:pic>
      <p:sp>
        <p:nvSpPr>
          <p:cNvPr id="4" name="Title 3">
            <a:extLst>
              <a:ext uri="{FF2B5EF4-FFF2-40B4-BE49-F238E27FC236}">
                <a16:creationId xmlns:a16="http://schemas.microsoft.com/office/drawing/2014/main" id="{0116FC1E-F3F1-47F1-A4E9-D3A393E38B1D}"/>
              </a:ext>
            </a:extLst>
          </p:cNvPr>
          <p:cNvSpPr>
            <a:spLocks noGrp="1"/>
          </p:cNvSpPr>
          <p:nvPr>
            <p:ph type="title"/>
          </p:nvPr>
        </p:nvSpPr>
        <p:spPr/>
        <p:txBody>
          <a:bodyPr/>
          <a:lstStyle/>
          <a:p>
            <a:r>
              <a:rPr lang="en-US" dirty="0"/>
              <a:t>REFERENCES</a:t>
            </a:r>
          </a:p>
        </p:txBody>
      </p:sp>
      <p:sp>
        <p:nvSpPr>
          <p:cNvPr id="6" name="Slide Number Placeholder 5">
            <a:extLst>
              <a:ext uri="{FF2B5EF4-FFF2-40B4-BE49-F238E27FC236}">
                <a16:creationId xmlns:a16="http://schemas.microsoft.com/office/drawing/2014/main" id="{2AD554F6-2C5B-4259-A442-D2749B48EA5F}"/>
              </a:ext>
            </a:extLst>
          </p:cNvPr>
          <p:cNvSpPr>
            <a:spLocks noGrp="1"/>
          </p:cNvSpPr>
          <p:nvPr>
            <p:ph type="sldNum" sz="quarter" idx="11"/>
          </p:nvPr>
        </p:nvSpPr>
        <p:spPr>
          <a:xfrm>
            <a:off x="9004496" y="6356350"/>
            <a:ext cx="2743200" cy="365125"/>
          </a:xfrm>
        </p:spPr>
        <p:txBody>
          <a:bodyPr/>
          <a:lstStyle/>
          <a:p>
            <a:r>
              <a:rPr lang="en-ZA" dirty="0"/>
              <a:t>10</a:t>
            </a:r>
          </a:p>
        </p:txBody>
      </p:sp>
      <p:sp>
        <p:nvSpPr>
          <p:cNvPr id="7" name="Text Placeholder 6">
            <a:extLst>
              <a:ext uri="{FF2B5EF4-FFF2-40B4-BE49-F238E27FC236}">
                <a16:creationId xmlns:a16="http://schemas.microsoft.com/office/drawing/2014/main" id="{D0452B2C-C504-4E80-9A70-2F7A7F393105}"/>
              </a:ext>
            </a:extLst>
          </p:cNvPr>
          <p:cNvSpPr>
            <a:spLocks noGrp="1"/>
          </p:cNvSpPr>
          <p:nvPr>
            <p:ph type="body" sz="quarter" idx="30"/>
          </p:nvPr>
        </p:nvSpPr>
        <p:spPr>
          <a:xfrm>
            <a:off x="729842" y="1664210"/>
            <a:ext cx="2998095" cy="603504"/>
          </a:xfrm>
        </p:spPr>
        <p:txBody>
          <a:bodyPr>
            <a:normAutofit fontScale="62500" lnSpcReduction="20000"/>
          </a:bodyPr>
          <a:lstStyle/>
          <a:p>
            <a:r>
              <a:rPr lang="en-US" b="1" dirty="0"/>
              <a:t>Data Analysis and Visualization</a:t>
            </a:r>
            <a:r>
              <a:rPr lang="en-US" dirty="0"/>
              <a:t>:</a:t>
            </a:r>
          </a:p>
        </p:txBody>
      </p:sp>
      <p:sp>
        <p:nvSpPr>
          <p:cNvPr id="8" name="Text Placeholder 7">
            <a:extLst>
              <a:ext uri="{FF2B5EF4-FFF2-40B4-BE49-F238E27FC236}">
                <a16:creationId xmlns:a16="http://schemas.microsoft.com/office/drawing/2014/main" id="{F12B509F-1EA2-46E6-A71E-BD9DDB136609}"/>
              </a:ext>
            </a:extLst>
          </p:cNvPr>
          <p:cNvSpPr>
            <a:spLocks noGrp="1"/>
          </p:cNvSpPr>
          <p:nvPr>
            <p:ph type="body" sz="quarter" idx="31"/>
          </p:nvPr>
        </p:nvSpPr>
        <p:spPr>
          <a:xfrm>
            <a:off x="4267198" y="1415913"/>
            <a:ext cx="3570019" cy="806780"/>
          </a:xfrm>
        </p:spPr>
        <p:txBody>
          <a:bodyPr/>
          <a:lstStyle/>
          <a:p>
            <a:r>
              <a:rPr lang="en-US" sz="2400" b="1" dirty="0"/>
              <a:t>Educational</a:t>
            </a:r>
            <a:r>
              <a:rPr lang="en-US" b="1" dirty="0"/>
              <a:t> </a:t>
            </a:r>
            <a:r>
              <a:rPr lang="en-US" sz="2400" b="1" dirty="0"/>
              <a:t>Data</a:t>
            </a:r>
            <a:endParaRPr lang="en-US" sz="2400" dirty="0"/>
          </a:p>
        </p:txBody>
      </p:sp>
      <p:sp>
        <p:nvSpPr>
          <p:cNvPr id="9" name="Text Placeholder 8">
            <a:extLst>
              <a:ext uri="{FF2B5EF4-FFF2-40B4-BE49-F238E27FC236}">
                <a16:creationId xmlns:a16="http://schemas.microsoft.com/office/drawing/2014/main" id="{6E2182BA-0E65-4EDE-8A77-28E16E37D963}"/>
              </a:ext>
            </a:extLst>
          </p:cNvPr>
          <p:cNvSpPr>
            <a:spLocks noGrp="1"/>
          </p:cNvSpPr>
          <p:nvPr>
            <p:ph type="body" sz="quarter" idx="33"/>
          </p:nvPr>
        </p:nvSpPr>
        <p:spPr>
          <a:xfrm>
            <a:off x="8289226" y="1570662"/>
            <a:ext cx="2560320" cy="603504"/>
          </a:xfrm>
        </p:spPr>
        <p:txBody>
          <a:bodyPr/>
          <a:lstStyle/>
          <a:p>
            <a:r>
              <a:rPr lang="en-US" sz="2400" dirty="0"/>
              <a:t>Database Design</a:t>
            </a:r>
          </a:p>
        </p:txBody>
      </p:sp>
      <p:sp>
        <p:nvSpPr>
          <p:cNvPr id="10" name="Text Placeholder 9">
            <a:extLst>
              <a:ext uri="{FF2B5EF4-FFF2-40B4-BE49-F238E27FC236}">
                <a16:creationId xmlns:a16="http://schemas.microsoft.com/office/drawing/2014/main" id="{ED5767FB-3AFE-4562-AFC5-098510EDD319}"/>
              </a:ext>
            </a:extLst>
          </p:cNvPr>
          <p:cNvSpPr>
            <a:spLocks noGrp="1"/>
          </p:cNvSpPr>
          <p:nvPr>
            <p:ph type="body" sz="quarter" idx="35"/>
          </p:nvPr>
        </p:nvSpPr>
        <p:spPr>
          <a:xfrm>
            <a:off x="850253" y="2306390"/>
            <a:ext cx="2998094" cy="1371600"/>
          </a:xfrm>
        </p:spPr>
        <p:txBody>
          <a:bodyPr/>
          <a:lstStyle/>
          <a:p>
            <a:r>
              <a:rPr lang="en-US" sz="1800" dirty="0"/>
              <a:t>Microsoft. (2022). </a:t>
            </a:r>
            <a:r>
              <a:rPr lang="en-US" sz="1800" i="1" dirty="0"/>
              <a:t>Microsoft Excel Data Analysis</a:t>
            </a:r>
            <a:r>
              <a:rPr lang="en-US" sz="1800" dirty="0"/>
              <a:t>. Microsoft Documentation. Retrieved from </a:t>
            </a:r>
            <a:r>
              <a:rPr lang="en-US" sz="1800" dirty="0">
                <a:solidFill>
                  <a:srgbClr val="0070C0"/>
                </a:solidFill>
                <a:hlinkClick r:id="rId3">
                  <a:extLst>
                    <a:ext uri="{A12FA001-AC4F-418D-AE19-62706E023703}">
                      <ahyp:hlinkClr xmlns:ahyp="http://schemas.microsoft.com/office/drawing/2018/hyperlinkcolor" val="tx"/>
                    </a:ext>
                  </a:extLst>
                </a:hlinkClick>
              </a:rPr>
              <a:t>https://support.microsoft.com/en-us/excel</a:t>
            </a:r>
            <a:endParaRPr lang="en-US" sz="1800" dirty="0">
              <a:solidFill>
                <a:srgbClr val="0070C0"/>
              </a:solidFill>
            </a:endParaRPr>
          </a:p>
        </p:txBody>
      </p:sp>
      <p:sp>
        <p:nvSpPr>
          <p:cNvPr id="11" name="Text Placeholder 10">
            <a:extLst>
              <a:ext uri="{FF2B5EF4-FFF2-40B4-BE49-F238E27FC236}">
                <a16:creationId xmlns:a16="http://schemas.microsoft.com/office/drawing/2014/main" id="{13EC6323-EC7C-4D6C-AEF3-5AB120311D1D}"/>
              </a:ext>
            </a:extLst>
          </p:cNvPr>
          <p:cNvSpPr>
            <a:spLocks noGrp="1"/>
          </p:cNvSpPr>
          <p:nvPr>
            <p:ph type="body" sz="quarter" idx="36"/>
          </p:nvPr>
        </p:nvSpPr>
        <p:spPr>
          <a:xfrm>
            <a:off x="4654872" y="2239578"/>
            <a:ext cx="2913546" cy="1371600"/>
          </a:xfrm>
        </p:spPr>
        <p:txBody>
          <a:bodyPr/>
          <a:lstStyle/>
          <a:p>
            <a:r>
              <a:rPr lang="en-US" sz="1800" dirty="0"/>
              <a:t>United Nations. (2015). </a:t>
            </a:r>
            <a:r>
              <a:rPr lang="en-US" sz="1800" i="1" dirty="0"/>
              <a:t>Transforming our world: The 2030 Agenda for Sustainable Development</a:t>
            </a:r>
            <a:r>
              <a:rPr lang="en-US" sz="1800" dirty="0"/>
              <a:t>. United Nations. Retrieved from </a:t>
            </a:r>
            <a:r>
              <a:rPr lang="en-US" sz="1800" dirty="0">
                <a:hlinkClick r:id="rId4"/>
              </a:rPr>
              <a:t>https://sdgs.un.org/2030agenda</a:t>
            </a:r>
            <a:endParaRPr lang="en-US" sz="1800" dirty="0"/>
          </a:p>
        </p:txBody>
      </p:sp>
      <p:sp>
        <p:nvSpPr>
          <p:cNvPr id="12" name="Text Placeholder 11">
            <a:extLst>
              <a:ext uri="{FF2B5EF4-FFF2-40B4-BE49-F238E27FC236}">
                <a16:creationId xmlns:a16="http://schemas.microsoft.com/office/drawing/2014/main" id="{5AFD606E-D217-4559-9D1C-9104057E474A}"/>
              </a:ext>
            </a:extLst>
          </p:cNvPr>
          <p:cNvSpPr>
            <a:spLocks noGrp="1"/>
          </p:cNvSpPr>
          <p:nvPr>
            <p:ph type="body" sz="quarter" idx="37"/>
          </p:nvPr>
        </p:nvSpPr>
        <p:spPr>
          <a:xfrm>
            <a:off x="8027116" y="2334857"/>
            <a:ext cx="3326684" cy="1044845"/>
          </a:xfrm>
        </p:spPr>
        <p:txBody>
          <a:bodyPr/>
          <a:lstStyle/>
          <a:p>
            <a:r>
              <a:rPr lang="en-US" sz="1800" dirty="0"/>
              <a:t>Coronel, C., &amp; Morris, S. (2015). </a:t>
            </a:r>
            <a:r>
              <a:rPr lang="en-US" sz="1800" i="1" dirty="0"/>
              <a:t>Database Systems: Design, Implementation, &amp; Management</a:t>
            </a:r>
            <a:r>
              <a:rPr lang="en-US" sz="1800" dirty="0"/>
              <a:t>. Cengage Learning.</a:t>
            </a:r>
          </a:p>
        </p:txBody>
      </p:sp>
      <p:sp>
        <p:nvSpPr>
          <p:cNvPr id="16" name="Text Placeholder 7">
            <a:extLst>
              <a:ext uri="{FF2B5EF4-FFF2-40B4-BE49-F238E27FC236}">
                <a16:creationId xmlns:a16="http://schemas.microsoft.com/office/drawing/2014/main" id="{B8AFD7F9-E59A-4EFC-9AC2-D0270D9320CC}"/>
              </a:ext>
            </a:extLst>
          </p:cNvPr>
          <p:cNvSpPr txBox="1">
            <a:spLocks/>
          </p:cNvSpPr>
          <p:nvPr/>
        </p:nvSpPr>
        <p:spPr>
          <a:xfrm>
            <a:off x="1776878" y="3943175"/>
            <a:ext cx="3570019" cy="806780"/>
          </a:xfrm>
          <a:prstGeom prst="rect">
            <a:avLst/>
          </a:prstGeom>
          <a:noFill/>
        </p:spPr>
        <p:txBody>
          <a:bodyPr vert="horz" lIns="0" tIns="0" rIns="0" bIns="0" rtlCol="0" anchor="ctr" anchorCtr="0">
            <a:noAutofit/>
          </a:bodyPr>
          <a:lstStyle>
            <a:lvl1pPr marL="0" indent="0" algn="ctr" defTabSz="914400" rtl="0" eaLnBrk="1" latinLnBrk="0" hangingPunct="1">
              <a:lnSpc>
                <a:spcPct val="90000"/>
              </a:lnSpc>
              <a:spcBef>
                <a:spcPts val="0"/>
              </a:spcBef>
              <a:spcAft>
                <a:spcPts val="0"/>
              </a:spcAft>
              <a:buFont typeface="Arial" panose="020B0604020202020204" pitchFamily="34" charset="0"/>
              <a:buNone/>
              <a:defRPr lang="en-ZA" sz="3600" kern="1200" dirty="0">
                <a:solidFill>
                  <a:schemeClr val="accent2">
                    <a:lumMod val="20000"/>
                    <a:lumOff val="8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MySQL and ERD</a:t>
            </a:r>
          </a:p>
        </p:txBody>
      </p:sp>
      <p:sp>
        <p:nvSpPr>
          <p:cNvPr id="17" name="TextBox 16">
            <a:extLst>
              <a:ext uri="{FF2B5EF4-FFF2-40B4-BE49-F238E27FC236}">
                <a16:creationId xmlns:a16="http://schemas.microsoft.com/office/drawing/2014/main" id="{0482D0A2-F5D2-4DF6-B7B6-AF32E92E653B}"/>
              </a:ext>
            </a:extLst>
          </p:cNvPr>
          <p:cNvSpPr txBox="1"/>
          <p:nvPr/>
        </p:nvSpPr>
        <p:spPr>
          <a:xfrm>
            <a:off x="2257025" y="4596617"/>
            <a:ext cx="2743200" cy="1477328"/>
          </a:xfrm>
          <a:prstGeom prst="rect">
            <a:avLst/>
          </a:prstGeom>
          <a:noFill/>
        </p:spPr>
        <p:txBody>
          <a:bodyPr wrap="square" rtlCol="0">
            <a:spAutoFit/>
          </a:bodyPr>
          <a:lstStyle/>
          <a:p>
            <a:pPr algn="ctr"/>
            <a:r>
              <a:rPr lang="en-US" dirty="0">
                <a:solidFill>
                  <a:schemeClr val="bg1"/>
                </a:solidFill>
              </a:rPr>
              <a:t>Oracle. (2021). </a:t>
            </a:r>
            <a:r>
              <a:rPr lang="en-US" i="1" dirty="0">
                <a:solidFill>
                  <a:schemeClr val="bg1"/>
                </a:solidFill>
              </a:rPr>
              <a:t>MySQL Documentation</a:t>
            </a:r>
            <a:r>
              <a:rPr lang="en-US" dirty="0">
                <a:solidFill>
                  <a:schemeClr val="bg1"/>
                </a:solidFill>
              </a:rPr>
              <a:t>. Oracle. Retrieved from</a:t>
            </a:r>
            <a:r>
              <a:rPr lang="en-US" dirty="0"/>
              <a:t> </a:t>
            </a:r>
            <a:r>
              <a:rPr lang="en-US" dirty="0">
                <a:hlinkClick r:id="rId5"/>
              </a:rPr>
              <a:t>https://dev.mysql.com/doc/</a:t>
            </a:r>
            <a:endParaRPr lang="en-US" dirty="0"/>
          </a:p>
        </p:txBody>
      </p:sp>
      <p:sp>
        <p:nvSpPr>
          <p:cNvPr id="18" name="Text Placeholder 7">
            <a:extLst>
              <a:ext uri="{FF2B5EF4-FFF2-40B4-BE49-F238E27FC236}">
                <a16:creationId xmlns:a16="http://schemas.microsoft.com/office/drawing/2014/main" id="{320E6AFE-2495-4D2D-91C3-E09A3FDF9065}"/>
              </a:ext>
            </a:extLst>
          </p:cNvPr>
          <p:cNvSpPr txBox="1">
            <a:spLocks/>
          </p:cNvSpPr>
          <p:nvPr/>
        </p:nvSpPr>
        <p:spPr>
          <a:xfrm>
            <a:off x="6390241" y="4217725"/>
            <a:ext cx="4259003" cy="604359"/>
          </a:xfrm>
          <a:prstGeom prst="rect">
            <a:avLst/>
          </a:prstGeom>
          <a:noFill/>
        </p:spPr>
        <p:txBody>
          <a:bodyPr vert="horz" lIns="0" tIns="0" rIns="0" bIns="0" rtlCol="0" anchor="ctr" anchorCtr="0">
            <a:noAutofit/>
          </a:bodyPr>
          <a:lstStyle>
            <a:lvl1pPr marL="0" indent="0" algn="ctr" defTabSz="914400" rtl="0" eaLnBrk="1" latinLnBrk="0" hangingPunct="1">
              <a:lnSpc>
                <a:spcPct val="90000"/>
              </a:lnSpc>
              <a:spcBef>
                <a:spcPts val="0"/>
              </a:spcBef>
              <a:spcAft>
                <a:spcPts val="0"/>
              </a:spcAft>
              <a:buFont typeface="Arial" panose="020B0604020202020204" pitchFamily="34" charset="0"/>
              <a:buNone/>
              <a:defRPr lang="en-ZA" sz="3600" kern="1200" dirty="0">
                <a:solidFill>
                  <a:schemeClr val="accent2">
                    <a:lumMod val="20000"/>
                    <a:lumOff val="8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Data Visualization Best Practices</a:t>
            </a:r>
          </a:p>
        </p:txBody>
      </p:sp>
      <p:sp>
        <p:nvSpPr>
          <p:cNvPr id="19" name="TextBox 18">
            <a:extLst>
              <a:ext uri="{FF2B5EF4-FFF2-40B4-BE49-F238E27FC236}">
                <a16:creationId xmlns:a16="http://schemas.microsoft.com/office/drawing/2014/main" id="{FCE0D982-AB16-497C-B263-32889D59DE1B}"/>
              </a:ext>
            </a:extLst>
          </p:cNvPr>
          <p:cNvSpPr txBox="1"/>
          <p:nvPr/>
        </p:nvSpPr>
        <p:spPr>
          <a:xfrm>
            <a:off x="6831037" y="4959805"/>
            <a:ext cx="3559126" cy="923330"/>
          </a:xfrm>
          <a:prstGeom prst="rect">
            <a:avLst/>
          </a:prstGeom>
          <a:noFill/>
        </p:spPr>
        <p:txBody>
          <a:bodyPr wrap="square" rtlCol="0">
            <a:spAutoFit/>
          </a:bodyPr>
          <a:lstStyle/>
          <a:p>
            <a:pPr algn="ctr"/>
            <a:r>
              <a:rPr lang="en-US" dirty="0">
                <a:solidFill>
                  <a:schemeClr val="bg1"/>
                </a:solidFill>
              </a:rPr>
              <a:t>Kirk, A. (2016). </a:t>
            </a:r>
            <a:r>
              <a:rPr lang="en-US" i="1" dirty="0">
                <a:solidFill>
                  <a:schemeClr val="bg1"/>
                </a:solidFill>
              </a:rPr>
              <a:t>Data Visualization: A Handbook for Data Driven Design</a:t>
            </a:r>
            <a:r>
              <a:rPr lang="en-US" dirty="0">
                <a:solidFill>
                  <a:schemeClr val="bg1"/>
                </a:solidFill>
              </a:rPr>
              <a:t>. Sage.</a:t>
            </a:r>
          </a:p>
        </p:txBody>
      </p:sp>
    </p:spTree>
    <p:extLst>
      <p:ext uri="{BB962C8B-B14F-4D97-AF65-F5344CB8AC3E}">
        <p14:creationId xmlns:p14="http://schemas.microsoft.com/office/powerpoint/2010/main" val="17095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image of bar graphs">
            <a:extLst>
              <a:ext uri="{FF2B5EF4-FFF2-40B4-BE49-F238E27FC236}">
                <a16:creationId xmlns:a16="http://schemas.microsoft.com/office/drawing/2014/main" id="{B1240E7A-9EE3-4AD7-AC70-53A1C0C7D52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42203" y="0"/>
            <a:ext cx="12188952" cy="6858000"/>
          </a:xfrm>
        </p:spPr>
      </p:pic>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914400" y="365125"/>
            <a:ext cx="8562475" cy="1325563"/>
          </a:xfrm>
        </p:spPr>
        <p:txBody>
          <a:bodyPr/>
          <a:lstStyle/>
          <a:p>
            <a:r>
              <a:rPr lang="en-US" dirty="0"/>
              <a:t>SDG 4: Quality Education</a:t>
            </a:r>
          </a:p>
        </p:txBody>
      </p:sp>
      <p:sp>
        <p:nvSpPr>
          <p:cNvPr id="41" name="Text Placeholder 40">
            <a:extLst>
              <a:ext uri="{FF2B5EF4-FFF2-40B4-BE49-F238E27FC236}">
                <a16:creationId xmlns:a16="http://schemas.microsoft.com/office/drawing/2014/main" id="{96363A03-E425-4DF0-A245-F0EEE2D0431D}"/>
              </a:ext>
            </a:extLst>
          </p:cNvPr>
          <p:cNvSpPr>
            <a:spLocks noGrp="1"/>
          </p:cNvSpPr>
          <p:nvPr>
            <p:ph type="body" sz="quarter" idx="25"/>
          </p:nvPr>
        </p:nvSpPr>
        <p:spPr>
          <a:xfrm>
            <a:off x="-14068" y="1451195"/>
            <a:ext cx="10026650" cy="4754562"/>
          </a:xfrm>
        </p:spPr>
        <p:txBody>
          <a:bodyPr/>
          <a:lstStyle/>
          <a:p>
            <a:r>
              <a:rPr lang="en-US" dirty="0"/>
              <a:t>			</a:t>
            </a:r>
            <a:r>
              <a:rPr lang="en-US" b="1" dirty="0"/>
              <a:t>SDG Overview</a:t>
            </a:r>
            <a:endParaRPr lang="en-US" dirty="0"/>
          </a:p>
          <a:p>
            <a:endParaRPr lang="en-US" dirty="0"/>
          </a:p>
        </p:txBody>
      </p:sp>
      <p:sp>
        <p:nvSpPr>
          <p:cNvPr id="45" name="Text Placeholder 44">
            <a:extLst>
              <a:ext uri="{FF2B5EF4-FFF2-40B4-BE49-F238E27FC236}">
                <a16:creationId xmlns:a16="http://schemas.microsoft.com/office/drawing/2014/main" id="{F970A788-9414-4536-9C00-F0C8714580AB}"/>
              </a:ext>
            </a:extLst>
          </p:cNvPr>
          <p:cNvSpPr>
            <a:spLocks noGrp="1"/>
          </p:cNvSpPr>
          <p:nvPr>
            <p:ph type="body" sz="quarter" idx="16"/>
          </p:nvPr>
        </p:nvSpPr>
        <p:spPr>
          <a:xfrm>
            <a:off x="3390443" y="3654779"/>
            <a:ext cx="3886200" cy="320040"/>
          </a:xfrm>
        </p:spPr>
        <p:txBody>
          <a:bodyPr/>
          <a:lstStyle/>
          <a:p>
            <a:r>
              <a:rPr lang="en-US" dirty="0"/>
              <a:t>Problem Definition</a:t>
            </a:r>
          </a:p>
        </p:txBody>
      </p:sp>
      <p:sp>
        <p:nvSpPr>
          <p:cNvPr id="17" name="Text Placeholder 16">
            <a:extLst>
              <a:ext uri="{FF2B5EF4-FFF2-40B4-BE49-F238E27FC236}">
                <a16:creationId xmlns:a16="http://schemas.microsoft.com/office/drawing/2014/main" id="{8B178A14-FF95-463C-89E7-D71BB431EA6A}"/>
              </a:ext>
            </a:extLst>
          </p:cNvPr>
          <p:cNvSpPr>
            <a:spLocks noGrp="1"/>
          </p:cNvSpPr>
          <p:nvPr>
            <p:ph type="body" sz="quarter" idx="23"/>
          </p:nvPr>
        </p:nvSpPr>
        <p:spPr>
          <a:xfrm>
            <a:off x="914399" y="4085250"/>
            <a:ext cx="7948247" cy="1991993"/>
          </a:xfrm>
        </p:spPr>
        <p:txBody>
          <a:bodyPr>
            <a:normAutofit/>
          </a:bodyPr>
          <a:lstStyle/>
          <a:p>
            <a:pPr marL="285750" indent="-285750">
              <a:buFont typeface="Wingdings" panose="05000000000000000000" pitchFamily="2" charset="2"/>
              <a:buChar char="q"/>
            </a:pPr>
            <a:r>
              <a:rPr lang="en-US" b="1" dirty="0"/>
              <a:t>Student enrollment and graduation rates</a:t>
            </a:r>
            <a:r>
              <a:rPr lang="en-US" dirty="0"/>
              <a:t> are critical indicators of access to quality education.</a:t>
            </a:r>
          </a:p>
          <a:p>
            <a:pPr marL="285750" indent="-285750">
              <a:buFont typeface="Wingdings" panose="05000000000000000000" pitchFamily="2" charset="2"/>
              <a:buChar char="q"/>
            </a:pPr>
            <a:r>
              <a:rPr lang="en-US" b="1" dirty="0"/>
              <a:t>Disparities</a:t>
            </a:r>
            <a:r>
              <a:rPr lang="en-US" dirty="0"/>
              <a:t> in enrollment and graduation rates exist across </a:t>
            </a:r>
            <a:r>
              <a:rPr lang="en-US" b="1" dirty="0"/>
              <a:t>regions</a:t>
            </a:r>
            <a:r>
              <a:rPr lang="en-US" dirty="0"/>
              <a:t>, </a:t>
            </a:r>
            <a:r>
              <a:rPr lang="en-US" b="1" dirty="0"/>
              <a:t>genders</a:t>
            </a:r>
            <a:r>
              <a:rPr lang="en-US" dirty="0"/>
              <a:t>, and </a:t>
            </a:r>
            <a:r>
              <a:rPr lang="en-US" b="1" dirty="0"/>
              <a:t>socioeconomic backgrounds</a:t>
            </a:r>
            <a:r>
              <a:rPr lang="en-US" dirty="0"/>
              <a:t>.</a:t>
            </a:r>
          </a:p>
          <a:p>
            <a:pPr marL="285750" indent="-285750">
              <a:buFont typeface="Wingdings" panose="05000000000000000000" pitchFamily="2" charset="2"/>
              <a:buChar char="q"/>
            </a:pPr>
            <a:r>
              <a:rPr lang="en-US" b="1" dirty="0"/>
              <a:t>Socioeconomic status</a:t>
            </a:r>
            <a:r>
              <a:rPr lang="en-US" dirty="0"/>
              <a:t>, </a:t>
            </a:r>
            <a:r>
              <a:rPr lang="en-US" b="1" dirty="0"/>
              <a:t>gender</a:t>
            </a:r>
            <a:r>
              <a:rPr lang="en-US" dirty="0"/>
              <a:t>, and </a:t>
            </a:r>
            <a:r>
              <a:rPr lang="en-US" b="1" dirty="0"/>
              <a:t>regional access to educational resources</a:t>
            </a:r>
            <a:r>
              <a:rPr lang="en-US" dirty="0"/>
              <a:t> often influence these rates.</a:t>
            </a:r>
          </a:p>
          <a:p>
            <a:pPr marL="285750" indent="-285750">
              <a:buFont typeface="Wingdings" panose="05000000000000000000" pitchFamily="2" charset="2"/>
              <a:buChar char="q"/>
            </a:pPr>
            <a:r>
              <a:rPr lang="en-US" dirty="0"/>
              <a:t>This project will </a:t>
            </a:r>
            <a:r>
              <a:rPr lang="en-US" b="1" dirty="0"/>
              <a:t>analyze trends</a:t>
            </a:r>
            <a:r>
              <a:rPr lang="en-US" dirty="0"/>
              <a:t> and </a:t>
            </a:r>
            <a:r>
              <a:rPr lang="en-US" b="1" dirty="0"/>
              <a:t>identify areas</a:t>
            </a:r>
            <a:r>
              <a:rPr lang="en-US" dirty="0"/>
              <a:t> where </a:t>
            </a:r>
            <a:r>
              <a:rPr lang="en-US" b="1" dirty="0"/>
              <a:t>intervention</a:t>
            </a:r>
            <a:r>
              <a:rPr lang="en-US" dirty="0"/>
              <a:t> is needed to improve </a:t>
            </a:r>
            <a:r>
              <a:rPr lang="en-US" b="1" dirty="0"/>
              <a:t>accessibility</a:t>
            </a:r>
            <a:r>
              <a:rPr lang="en-US" dirty="0"/>
              <a:t> and </a:t>
            </a:r>
            <a:r>
              <a:rPr lang="en-US" b="1" dirty="0"/>
              <a:t>retention</a:t>
            </a:r>
            <a:r>
              <a:rPr lang="en-US" dirty="0"/>
              <a:t> in education.</a:t>
            </a:r>
          </a:p>
        </p:txBody>
      </p:sp>
      <p:sp>
        <p:nvSpPr>
          <p:cNvPr id="11" name="TextBox 10">
            <a:extLst>
              <a:ext uri="{FF2B5EF4-FFF2-40B4-BE49-F238E27FC236}">
                <a16:creationId xmlns:a16="http://schemas.microsoft.com/office/drawing/2014/main" id="{AF241BD4-BD85-40E5-8BD8-A7A392A6513D}"/>
              </a:ext>
            </a:extLst>
          </p:cNvPr>
          <p:cNvSpPr txBox="1"/>
          <p:nvPr/>
        </p:nvSpPr>
        <p:spPr>
          <a:xfrm>
            <a:off x="914399" y="2344019"/>
            <a:ext cx="8285872" cy="1200329"/>
          </a:xfrm>
          <a:prstGeom prst="rect">
            <a:avLst/>
          </a:prstGeom>
          <a:noFill/>
        </p:spPr>
        <p:txBody>
          <a:bodyPr wrap="square" rtlCol="0">
            <a:spAutoFit/>
          </a:bodyPr>
          <a:lstStyle/>
          <a:p>
            <a:r>
              <a:rPr lang="en-US" dirty="0"/>
              <a:t>SDG 4 aims to ensure </a:t>
            </a:r>
            <a:r>
              <a:rPr lang="en-US" b="1" dirty="0"/>
              <a:t>inclusive and equitable quality education</a:t>
            </a:r>
            <a:r>
              <a:rPr lang="en-US" dirty="0"/>
              <a:t> and promote </a:t>
            </a:r>
            <a:r>
              <a:rPr lang="en-US" b="1" dirty="0"/>
              <a:t>lifelong learning opportunities</a:t>
            </a:r>
            <a:r>
              <a:rPr lang="en-US" dirty="0"/>
              <a:t> for all. Achieving this goal involves addressing barriers such as gender inequality, poverty, and lack of access to educational resources, ensuring that no one is left behind in the pursuit of education.</a:t>
            </a:r>
          </a:p>
        </p:txBody>
      </p:sp>
      <p:sp>
        <p:nvSpPr>
          <p:cNvPr id="23" name="Text Placeholder 22">
            <a:extLst>
              <a:ext uri="{FF2B5EF4-FFF2-40B4-BE49-F238E27FC236}">
                <a16:creationId xmlns:a16="http://schemas.microsoft.com/office/drawing/2014/main" id="{8476E2DC-6DFD-4692-9827-EB4D6E12DD6C}"/>
              </a:ext>
            </a:extLst>
          </p:cNvPr>
          <p:cNvSpPr>
            <a:spLocks noGrp="1"/>
          </p:cNvSpPr>
          <p:nvPr>
            <p:ph type="body" sz="quarter" idx="24"/>
          </p:nvPr>
        </p:nvSpPr>
        <p:spPr>
          <a:xfrm>
            <a:off x="10939524" y="-68580"/>
            <a:ext cx="1116487" cy="6858000"/>
          </a:xfrm>
        </p:spPr>
        <p:txBody>
          <a:bodyPr/>
          <a:lstStyle/>
          <a:p>
            <a:r>
              <a:rPr lang="en-US" sz="6000" dirty="0"/>
              <a:t>Quality education</a:t>
            </a:r>
          </a:p>
        </p:txBody>
      </p:sp>
      <p:sp>
        <p:nvSpPr>
          <p:cNvPr id="3" name="TextBox 2">
            <a:extLst>
              <a:ext uri="{FF2B5EF4-FFF2-40B4-BE49-F238E27FC236}">
                <a16:creationId xmlns:a16="http://schemas.microsoft.com/office/drawing/2014/main" id="{CA877192-8D2C-4238-B5C5-D779DEC29920}"/>
              </a:ext>
            </a:extLst>
          </p:cNvPr>
          <p:cNvSpPr txBox="1"/>
          <p:nvPr/>
        </p:nvSpPr>
        <p:spPr>
          <a:xfrm>
            <a:off x="10536701" y="6425567"/>
            <a:ext cx="1477106" cy="246221"/>
          </a:xfrm>
          <a:prstGeom prst="rect">
            <a:avLst/>
          </a:prstGeom>
          <a:noFill/>
        </p:spPr>
        <p:txBody>
          <a:bodyPr wrap="square" rtlCol="0">
            <a:spAutoFit/>
          </a:bodyPr>
          <a:lstStyle/>
          <a:p>
            <a:pPr algn="r"/>
            <a:r>
              <a:rPr lang="en-US" sz="1000" dirty="0">
                <a:solidFill>
                  <a:schemeClr val="bg1"/>
                </a:solidFill>
              </a:rPr>
              <a:t>2</a:t>
            </a:r>
          </a:p>
        </p:txBody>
      </p:sp>
    </p:spTree>
    <p:extLst>
      <p:ext uri="{BB962C8B-B14F-4D97-AF65-F5344CB8AC3E}">
        <p14:creationId xmlns:p14="http://schemas.microsoft.com/office/powerpoint/2010/main" val="32383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398" y="365760"/>
            <a:ext cx="6400800" cy="1325563"/>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idx="1"/>
          </p:nvPr>
        </p:nvSpPr>
        <p:spPr>
          <a:xfrm>
            <a:off x="914401" y="2000292"/>
            <a:ext cx="3162299" cy="3409907"/>
          </a:xfrm>
        </p:spPr>
        <p:txBody>
          <a:bodyPr vert="horz" lIns="91440" tIns="45720" rIns="91440" bIns="45720" rtlCol="0" anchor="t">
            <a:normAutofit/>
          </a:bodyPr>
          <a:lstStyle/>
          <a:p>
            <a:r>
              <a:rPr lang="en-ZA" dirty="0"/>
              <a:t>Simple and efficient to use</a:t>
            </a:r>
          </a:p>
          <a:p>
            <a:endParaRPr lang="en-ZA" dirty="0"/>
          </a:p>
          <a:p>
            <a:r>
              <a:rPr lang="en-ZA" noProof="1"/>
              <a:t>Quick customer service assistance</a:t>
            </a:r>
          </a:p>
          <a:p>
            <a:endParaRPr lang="en-ZA" noProof="1"/>
          </a:p>
          <a:p>
            <a:r>
              <a:rPr lang="en-ZA" noProof="1"/>
              <a:t>Free 90-day investment help for new customers</a:t>
            </a:r>
          </a:p>
          <a:p>
            <a:endParaRPr lang="en-US" dirty="0"/>
          </a:p>
        </p:txBody>
      </p:sp>
      <p:sp>
        <p:nvSpPr>
          <p:cNvPr id="13" name="Slide Number Placeholder 12">
            <a:extLst>
              <a:ext uri="{FF2B5EF4-FFF2-40B4-BE49-F238E27FC236}">
                <a16:creationId xmlns:a16="http://schemas.microsoft.com/office/drawing/2014/main" id="{E00243C5-63A8-41FD-AC5F-B82F3BE2769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
        <p:nvSpPr>
          <p:cNvPr id="15" name="Text Placeholder 14">
            <a:extLst>
              <a:ext uri="{FF2B5EF4-FFF2-40B4-BE49-F238E27FC236}">
                <a16:creationId xmlns:a16="http://schemas.microsoft.com/office/drawing/2014/main" id="{3B5BCD2D-8C5B-4AA6-9D92-91CEEB731D00}"/>
              </a:ext>
            </a:extLst>
          </p:cNvPr>
          <p:cNvSpPr>
            <a:spLocks noGrp="1"/>
          </p:cNvSpPr>
          <p:nvPr>
            <p:ph type="body" sz="quarter" idx="14"/>
          </p:nvPr>
        </p:nvSpPr>
        <p:spPr/>
        <p:txBody>
          <a:bodyPr/>
          <a:lstStyle/>
          <a:p>
            <a:r>
              <a:rPr lang="en-US" dirty="0"/>
              <a:t>Benefits</a:t>
            </a:r>
          </a:p>
        </p:txBody>
      </p:sp>
      <p:sp>
        <p:nvSpPr>
          <p:cNvPr id="7" name="Rectangle 6">
            <a:extLst>
              <a:ext uri="{FF2B5EF4-FFF2-40B4-BE49-F238E27FC236}">
                <a16:creationId xmlns:a16="http://schemas.microsoft.com/office/drawing/2014/main" id="{6EA26E79-BB71-489A-B65B-6FB9A7942394}"/>
              </a:ext>
              <a:ext uri="{C183D7F6-B498-43B3-948B-1728B52AA6E4}">
                <adec:decorative xmlns:adec="http://schemas.microsoft.com/office/drawing/2017/decorative" val="1"/>
              </a:ext>
            </a:extLst>
          </p:cNvPr>
          <p:cNvSpPr/>
          <p:nvPr/>
        </p:nvSpPr>
        <p:spPr>
          <a:xfrm>
            <a:off x="0" y="0"/>
            <a:ext cx="22098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Placeholder 17">
            <a:extLst>
              <a:ext uri="{FF2B5EF4-FFF2-40B4-BE49-F238E27FC236}">
                <a16:creationId xmlns:a16="http://schemas.microsoft.com/office/drawing/2014/main" id="{CD3A19D2-29E5-4AA1-A0EE-A9543A25F422}"/>
              </a:ext>
            </a:extLst>
          </p:cNvPr>
          <p:cNvPicPr>
            <a:picLocks noGrp="1" noChangeAspect="1"/>
          </p:cNvPicPr>
          <p:nvPr>
            <p:ph type="pic" sz="quarter" idx="13"/>
          </p:nvPr>
        </p:nvPicPr>
        <p:blipFill rotWithShape="1">
          <a:blip r:embed="rId2"/>
          <a:srcRect l="355" t="-277" r="-54676" b="675"/>
          <a:stretch/>
        </p:blipFill>
        <p:spPr>
          <a:xfrm>
            <a:off x="228600" y="0"/>
            <a:ext cx="12097510" cy="6858000"/>
          </a:xfrm>
        </p:spPr>
      </p:pic>
      <p:sp>
        <p:nvSpPr>
          <p:cNvPr id="19" name="TextBox 18">
            <a:extLst>
              <a:ext uri="{FF2B5EF4-FFF2-40B4-BE49-F238E27FC236}">
                <a16:creationId xmlns:a16="http://schemas.microsoft.com/office/drawing/2014/main" id="{00C38F89-EF11-4C00-8C9F-87444912FFC4}"/>
              </a:ext>
            </a:extLst>
          </p:cNvPr>
          <p:cNvSpPr txBox="1"/>
          <p:nvPr/>
        </p:nvSpPr>
        <p:spPr>
          <a:xfrm>
            <a:off x="7891975" y="0"/>
            <a:ext cx="4434135" cy="6858000"/>
          </a:xfrm>
          <a:prstGeom prst="rect">
            <a:avLst/>
          </a:prstGeom>
          <a:solidFill>
            <a:schemeClr val="bg1"/>
          </a:solidFill>
        </p:spPr>
        <p:txBody>
          <a:bodyPr wrap="square" rtlCol="0">
            <a:spAutoFit/>
          </a:bodyPr>
          <a:lstStyle/>
          <a:p>
            <a:endParaRPr lang="en-US" b="1" dirty="0"/>
          </a:p>
          <a:p>
            <a:r>
              <a:rPr lang="en-US" b="1" dirty="0"/>
              <a:t>This Entity-Relationship Diagram (ERD) illustrates the structure of the relational database designed to track and manage student enrollment and graduation data. Key tables include:</a:t>
            </a:r>
          </a:p>
          <a:p>
            <a:endParaRPr lang="en-US" dirty="0"/>
          </a:p>
          <a:p>
            <a:pPr marL="285750" indent="-285750">
              <a:buFont typeface="Arial" panose="020B0604020202020204" pitchFamily="34" charset="0"/>
              <a:buChar char="•"/>
            </a:pPr>
            <a:r>
              <a:rPr lang="en-US" b="1" dirty="0"/>
              <a:t>Students</a:t>
            </a:r>
            <a:r>
              <a:rPr lang="en-US" dirty="0"/>
              <a:t>: Containing details about each student.</a:t>
            </a:r>
          </a:p>
          <a:p>
            <a:pPr marL="285750" indent="-285750">
              <a:buFont typeface="Arial" panose="020B0604020202020204" pitchFamily="34" charset="0"/>
              <a:buChar char="•"/>
            </a:pPr>
            <a:r>
              <a:rPr lang="en-US" b="1" dirty="0"/>
              <a:t>Courses</a:t>
            </a:r>
            <a:r>
              <a:rPr lang="en-US" dirty="0"/>
              <a:t>: Listing the courses available for enrollment.</a:t>
            </a:r>
          </a:p>
          <a:p>
            <a:pPr marL="285750" indent="-285750">
              <a:buFont typeface="Arial" panose="020B0604020202020204" pitchFamily="34" charset="0"/>
              <a:buChar char="•"/>
            </a:pPr>
            <a:r>
              <a:rPr lang="en-US" b="1" dirty="0"/>
              <a:t>Enrollment</a:t>
            </a:r>
            <a:r>
              <a:rPr lang="en-US" dirty="0"/>
              <a:t>: Connecting students with the courses they are enrolled in.</a:t>
            </a:r>
          </a:p>
          <a:p>
            <a:pPr marL="285750" indent="-285750">
              <a:buFont typeface="Arial" panose="020B0604020202020204" pitchFamily="34" charset="0"/>
              <a:buChar char="•"/>
            </a:pPr>
            <a:r>
              <a:rPr lang="en-US" b="1" dirty="0"/>
              <a:t>Grades</a:t>
            </a:r>
            <a:r>
              <a:rPr lang="en-US" dirty="0"/>
              <a:t>: Storing the grades students receive in each course.</a:t>
            </a:r>
          </a:p>
          <a:p>
            <a:endParaRPr lang="en-US" b="1" dirty="0"/>
          </a:p>
          <a:p>
            <a:r>
              <a:rPr lang="en-US" b="1" dirty="0"/>
              <a:t>The relationships between these tables ensure that we can effectively track which students are enrolled in which courses, their grades, and their graduation status, providing the necessary data to analyze and improve education outcomes.</a:t>
            </a:r>
            <a:endParaRPr lang="en-US" dirty="0"/>
          </a:p>
          <a:p>
            <a:endParaRPr lang="en-US" dirty="0"/>
          </a:p>
        </p:txBody>
      </p:sp>
      <p:sp>
        <p:nvSpPr>
          <p:cNvPr id="5" name="TextBox 4">
            <a:extLst>
              <a:ext uri="{FF2B5EF4-FFF2-40B4-BE49-F238E27FC236}">
                <a16:creationId xmlns:a16="http://schemas.microsoft.com/office/drawing/2014/main" id="{8AC43373-C5FD-4FFF-985A-23E6D75BBC72}"/>
              </a:ext>
            </a:extLst>
          </p:cNvPr>
          <p:cNvSpPr txBox="1"/>
          <p:nvPr/>
        </p:nvSpPr>
        <p:spPr>
          <a:xfrm>
            <a:off x="10789920" y="6492240"/>
            <a:ext cx="1173480" cy="246221"/>
          </a:xfrm>
          <a:prstGeom prst="rect">
            <a:avLst/>
          </a:prstGeom>
          <a:noFill/>
        </p:spPr>
        <p:txBody>
          <a:bodyPr wrap="square" rtlCol="0">
            <a:spAutoFit/>
          </a:bodyPr>
          <a:lstStyle/>
          <a:p>
            <a:pPr algn="r"/>
            <a:r>
              <a:rPr lang="en-US" sz="1000" dirty="0"/>
              <a:t>3</a:t>
            </a:r>
          </a:p>
        </p:txBody>
      </p:sp>
    </p:spTree>
    <p:extLst>
      <p:ext uri="{BB962C8B-B14F-4D97-AF65-F5344CB8AC3E}">
        <p14:creationId xmlns:p14="http://schemas.microsoft.com/office/powerpoint/2010/main" val="19967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Placeholder 7" descr="photo of coins on a table&#10;">
            <a:extLst>
              <a:ext uri="{FF2B5EF4-FFF2-40B4-BE49-F238E27FC236}">
                <a16:creationId xmlns:a16="http://schemas.microsoft.com/office/drawing/2014/main" id="{A78432FC-7702-44D2-9799-5CC8D3D0C06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749" y="0"/>
            <a:ext cx="12188825" cy="6858000"/>
          </a:xfrm>
        </p:spPr>
      </p:pic>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28138" y="1167619"/>
            <a:ext cx="4375053" cy="1270120"/>
          </a:xfrm>
        </p:spPr>
        <p:txBody>
          <a:bodyPr>
            <a:noAutofit/>
          </a:bodyPr>
          <a:lstStyle/>
          <a:p>
            <a:r>
              <a:rPr lang="en-US" sz="3200" dirty="0"/>
              <a:t>Integration &amp; Testing</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4"/>
          </p:nvPr>
        </p:nvSpPr>
        <p:spPr>
          <a:xfrm>
            <a:off x="5273036" y="379821"/>
            <a:ext cx="2743200" cy="540283"/>
          </a:xfrm>
        </p:spPr>
        <p:txBody>
          <a:bodyPr vert="horz" lIns="91440" tIns="45720" rIns="91440" bIns="45720" rtlCol="0" anchor="t">
            <a:normAutofit fontScale="92500" lnSpcReduction="10000"/>
          </a:bodyPr>
          <a:lstStyle/>
          <a:p>
            <a:pPr marL="342900" indent="-342900">
              <a:buFont typeface="+mj-lt"/>
              <a:buAutoNum type="arabicPeriod"/>
            </a:pPr>
            <a:r>
              <a:rPr lang="en-US" dirty="0"/>
              <a:t>Data Import from MySQL to Excel</a:t>
            </a:r>
            <a:endParaRPr lang="en-ZA" dirty="0"/>
          </a:p>
        </p:txBody>
      </p:sp>
      <p:sp>
        <p:nvSpPr>
          <p:cNvPr id="25" name="Text Placeholder 24">
            <a:extLst>
              <a:ext uri="{FF2B5EF4-FFF2-40B4-BE49-F238E27FC236}">
                <a16:creationId xmlns:a16="http://schemas.microsoft.com/office/drawing/2014/main" id="{6E0EDB3B-C0A8-4C28-A8CE-248E9B2BF5F1}"/>
              </a:ext>
            </a:extLst>
          </p:cNvPr>
          <p:cNvSpPr>
            <a:spLocks noGrp="1"/>
          </p:cNvSpPr>
          <p:nvPr>
            <p:ph type="body" sz="quarter" idx="16"/>
          </p:nvPr>
        </p:nvSpPr>
        <p:spPr>
          <a:xfrm>
            <a:off x="1320004" y="3195035"/>
            <a:ext cx="3505206" cy="540282"/>
          </a:xfrm>
        </p:spPr>
        <p:txBody>
          <a:bodyPr/>
          <a:lstStyle/>
          <a:p>
            <a:pPr marL="342900" indent="-342900">
              <a:buFont typeface="+mj-lt"/>
              <a:buAutoNum type="arabicPeriod" startAt="3"/>
            </a:pPr>
            <a:r>
              <a:rPr lang="en-US" dirty="0"/>
              <a:t>Dashboard Integration &amp; Interactivity</a:t>
            </a:r>
          </a:p>
        </p:txBody>
      </p:sp>
      <p:sp>
        <p:nvSpPr>
          <p:cNvPr id="27" name="Text Placeholder 26">
            <a:extLst>
              <a:ext uri="{FF2B5EF4-FFF2-40B4-BE49-F238E27FC236}">
                <a16:creationId xmlns:a16="http://schemas.microsoft.com/office/drawing/2014/main" id="{0856D9EA-5EA0-4EBE-B2BD-E08F18E8DB9D}"/>
              </a:ext>
            </a:extLst>
          </p:cNvPr>
          <p:cNvSpPr>
            <a:spLocks noGrp="1"/>
          </p:cNvSpPr>
          <p:nvPr>
            <p:ph type="body" sz="quarter" idx="18"/>
          </p:nvPr>
        </p:nvSpPr>
        <p:spPr>
          <a:xfrm>
            <a:off x="8460950" y="352802"/>
            <a:ext cx="2743200" cy="365760"/>
          </a:xfrm>
        </p:spPr>
        <p:txBody>
          <a:bodyPr/>
          <a:lstStyle/>
          <a:p>
            <a:pPr marL="342900" indent="-342900">
              <a:buFont typeface="+mj-lt"/>
              <a:buAutoNum type="arabicPeriod" startAt="2"/>
            </a:pPr>
            <a:r>
              <a:rPr lang="en-US" dirty="0"/>
              <a:t>Pivot Tables &amp; Charts Creation</a:t>
            </a:r>
          </a:p>
        </p:txBody>
      </p:sp>
      <p:sp>
        <p:nvSpPr>
          <p:cNvPr id="29" name="Text Placeholder 28">
            <a:extLst>
              <a:ext uri="{FF2B5EF4-FFF2-40B4-BE49-F238E27FC236}">
                <a16:creationId xmlns:a16="http://schemas.microsoft.com/office/drawing/2014/main" id="{D8477383-390C-41CA-A296-5FBDFAD23100}"/>
              </a:ext>
            </a:extLst>
          </p:cNvPr>
          <p:cNvSpPr>
            <a:spLocks noGrp="1"/>
          </p:cNvSpPr>
          <p:nvPr>
            <p:ph type="body" sz="quarter" idx="20"/>
          </p:nvPr>
        </p:nvSpPr>
        <p:spPr>
          <a:xfrm>
            <a:off x="5598585" y="3915973"/>
            <a:ext cx="3235919" cy="566303"/>
          </a:xfrm>
        </p:spPr>
        <p:txBody>
          <a:bodyPr/>
          <a:lstStyle/>
          <a:p>
            <a:pPr marL="342900" indent="-342900">
              <a:buFont typeface="+mj-lt"/>
              <a:buAutoNum type="arabicPeriod" startAt="4"/>
            </a:pPr>
            <a:r>
              <a:rPr lang="en-US" dirty="0"/>
              <a:t>Testing &amp; Validation</a:t>
            </a:r>
          </a:p>
        </p:txBody>
      </p:sp>
      <p:sp>
        <p:nvSpPr>
          <p:cNvPr id="45" name="Slide Number Placeholder 44">
            <a:extLst>
              <a:ext uri="{FF2B5EF4-FFF2-40B4-BE49-F238E27FC236}">
                <a16:creationId xmlns:a16="http://schemas.microsoft.com/office/drawing/2014/main" id="{839DF259-1923-4D25-955A-2AFFAE8BDE48}"/>
              </a:ext>
            </a:extLst>
          </p:cNvPr>
          <p:cNvSpPr>
            <a:spLocks noGrp="1"/>
          </p:cNvSpPr>
          <p:nvPr>
            <p:ph type="sldNum" sz="quarter" idx="12"/>
          </p:nvPr>
        </p:nvSpPr>
        <p:spPr>
          <a:xfrm>
            <a:off x="8962294" y="6356350"/>
            <a:ext cx="2743200" cy="365125"/>
          </a:xfrm>
        </p:spPr>
        <p:txBody>
          <a:bodyPr/>
          <a:lstStyle/>
          <a:p>
            <a:fld id="{B5CEABB6-07DC-46E8-9B57-56EC44A396E5}" type="slidenum">
              <a:rPr lang="en-US" smtClean="0"/>
              <a:pPr/>
              <a:t>4</a:t>
            </a:fld>
            <a:endParaRPr lang="en-US" dirty="0"/>
          </a:p>
        </p:txBody>
      </p:sp>
      <p:sp>
        <p:nvSpPr>
          <p:cNvPr id="3" name="Rectangle 1">
            <a:extLst>
              <a:ext uri="{FF2B5EF4-FFF2-40B4-BE49-F238E27FC236}">
                <a16:creationId xmlns:a16="http://schemas.microsoft.com/office/drawing/2014/main" id="{3EE2638D-041F-4308-A4BB-1EC9292A08B4}"/>
              </a:ext>
            </a:extLst>
          </p:cNvPr>
          <p:cNvSpPr>
            <a:spLocks noGrp="1" noChangeArrowheads="1"/>
          </p:cNvSpPr>
          <p:nvPr>
            <p:ph type="body" sz="quarter" idx="15"/>
          </p:nvPr>
        </p:nvSpPr>
        <p:spPr bwMode="auto">
          <a:xfrm>
            <a:off x="5627490" y="649435"/>
            <a:ext cx="27432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Arial" panose="020B0604020202020204" pitchFamily="34" charset="0"/>
              </a:rPr>
              <a:t>Exported student enrollment data from MySQL as a CSV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Arial" panose="020B0604020202020204" pitchFamily="34" charset="0"/>
              </a:rPr>
              <a:t>Imported the CSV file into Excel using </a:t>
            </a:r>
            <a:r>
              <a:rPr kumimoji="0" lang="en-US" altLang="en-US" sz="1600" b="1" i="0" u="none" strike="noStrike" cap="none" normalizeH="0" baseline="0" dirty="0">
                <a:ln>
                  <a:noFill/>
                </a:ln>
                <a:effectLst/>
                <a:latin typeface="Arial" panose="020B0604020202020204" pitchFamily="34" charset="0"/>
              </a:rPr>
              <a:t>Data &gt; Get Data &gt; From Text/CSV</a:t>
            </a:r>
            <a:r>
              <a:rPr kumimoji="0" lang="en-US" altLang="en-US" sz="1600" b="0" i="0" u="none" strike="noStrike" cap="none" normalizeH="0" baseline="0" dirty="0">
                <a:ln>
                  <a:noFill/>
                </a:ln>
                <a:effectLst/>
                <a:latin typeface="Arial" panose="020B0604020202020204" pitchFamily="34" charset="0"/>
              </a:rPr>
              <a:t> option. </a:t>
            </a:r>
          </a:p>
        </p:txBody>
      </p:sp>
      <p:sp>
        <p:nvSpPr>
          <p:cNvPr id="5" name="Rectangle 2">
            <a:extLst>
              <a:ext uri="{FF2B5EF4-FFF2-40B4-BE49-F238E27FC236}">
                <a16:creationId xmlns:a16="http://schemas.microsoft.com/office/drawing/2014/main" id="{1D8B1D19-3434-4397-A6DD-7AFAF8AE059A}"/>
              </a:ext>
            </a:extLst>
          </p:cNvPr>
          <p:cNvSpPr>
            <a:spLocks noGrp="1" noChangeArrowheads="1"/>
          </p:cNvSpPr>
          <p:nvPr>
            <p:ph type="body" sz="quarter" idx="19"/>
          </p:nvPr>
        </p:nvSpPr>
        <p:spPr bwMode="auto">
          <a:xfrm>
            <a:off x="8759132" y="632687"/>
            <a:ext cx="323591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Created Pivot Tables to summarize the enrollment data by course and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Designed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Bar chart for enrollment by course.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Line chart for the trend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Stacked column chart for enrollment by course and year.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30A328F-C798-433D-9666-1A43B6AEDDA6}"/>
              </a:ext>
            </a:extLst>
          </p:cNvPr>
          <p:cNvSpPr>
            <a:spLocks noGrp="1" noChangeArrowheads="1"/>
          </p:cNvSpPr>
          <p:nvPr>
            <p:ph type="body" sz="quarter" idx="17"/>
          </p:nvPr>
        </p:nvSpPr>
        <p:spPr bwMode="auto">
          <a:xfrm>
            <a:off x="1659398" y="3553741"/>
            <a:ext cx="350520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Linked Pivot Tables to charts for dynamic data display.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Added </a:t>
            </a:r>
            <a:r>
              <a:rPr kumimoji="0" lang="en-US" altLang="en-US" sz="1800" b="1" i="0" u="none" strike="noStrike" cap="none" normalizeH="0" baseline="0" dirty="0">
                <a:ln>
                  <a:noFill/>
                </a:ln>
                <a:effectLst/>
                <a:latin typeface="Arial" panose="020B0604020202020204" pitchFamily="34" charset="0"/>
              </a:rPr>
              <a:t>Slicers</a:t>
            </a:r>
            <a:r>
              <a:rPr kumimoji="0" lang="en-US" altLang="en-US" sz="1800" b="0" i="0" u="none" strike="noStrike" cap="none" normalizeH="0" baseline="0" dirty="0">
                <a:ln>
                  <a:noFill/>
                </a:ln>
                <a:effectLst/>
                <a:latin typeface="Arial" panose="020B0604020202020204" pitchFamily="34" charset="0"/>
              </a:rPr>
              <a:t> for easy filtering by year and course.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Enabled </a:t>
            </a:r>
            <a:r>
              <a:rPr kumimoji="0" lang="en-US" altLang="en-US" sz="1800" b="1" i="0" u="none" strike="noStrike" cap="none" normalizeH="0" baseline="0" dirty="0">
                <a:ln>
                  <a:noFill/>
                </a:ln>
                <a:effectLst/>
                <a:latin typeface="Arial" panose="020B0604020202020204" pitchFamily="34" charset="0"/>
              </a:rPr>
              <a:t>Dropdowns</a:t>
            </a:r>
            <a:r>
              <a:rPr kumimoji="0" lang="en-US" altLang="en-US" sz="1800" b="0" i="0" u="none" strike="noStrike" cap="none" normalizeH="0" baseline="0" dirty="0">
                <a:ln>
                  <a:noFill/>
                </a:ln>
                <a:effectLst/>
                <a:latin typeface="Arial" panose="020B0604020202020204" pitchFamily="34" charset="0"/>
              </a:rPr>
              <a:t> to allow selection of different courses and years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 name="Rectangle 5">
            <a:extLst>
              <a:ext uri="{FF2B5EF4-FFF2-40B4-BE49-F238E27FC236}">
                <a16:creationId xmlns:a16="http://schemas.microsoft.com/office/drawing/2014/main" id="{E0164BDC-1D97-4FCF-BDF4-6B76E7AE0B12}"/>
              </a:ext>
            </a:extLst>
          </p:cNvPr>
          <p:cNvSpPr>
            <a:spLocks noGrp="1" noChangeArrowheads="1"/>
          </p:cNvSpPr>
          <p:nvPr>
            <p:ph type="body" sz="quarter" idx="21"/>
          </p:nvPr>
        </p:nvSpPr>
        <p:spPr bwMode="auto">
          <a:xfrm>
            <a:off x="5889073" y="4028147"/>
            <a:ext cx="419336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Tested the dashboard by ensuring that slicers updated all charts correctly.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Verified that enrollment numbers match the data from MySQL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Ensured consistency of data in all charts and pivot tables. </a:t>
            </a:r>
          </a:p>
        </p:txBody>
      </p:sp>
    </p:spTree>
    <p:extLst>
      <p:ext uri="{BB962C8B-B14F-4D97-AF65-F5344CB8AC3E}">
        <p14:creationId xmlns:p14="http://schemas.microsoft.com/office/powerpoint/2010/main" val="350771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photo of person in city looking up at buildings">
            <a:extLst>
              <a:ext uri="{FF2B5EF4-FFF2-40B4-BE49-F238E27FC236}">
                <a16:creationId xmlns:a16="http://schemas.microsoft.com/office/drawing/2014/main" id="{A4CCED48-582B-43C4-94BC-03412703F2B8}"/>
              </a:ext>
            </a:extLst>
          </p:cNvPr>
          <p:cNvPicPr>
            <a:picLocks noGrp="1" noChangeAspect="1"/>
          </p:cNvPicPr>
          <p:nvPr>
            <p:ph type="pic" sz="quarter" idx="13"/>
          </p:nvPr>
        </p:nvPicPr>
        <p:blipFill rotWithShape="1">
          <a:blip r:embed="rId2" cstate="screen">
            <a:extLst>
              <a:ext uri="{BEBA8EAE-BF5A-486C-A8C5-ECC9F3942E4B}">
                <a14:imgProps xmlns:a14="http://schemas.microsoft.com/office/drawing/2010/main">
                  <a14:imgLayer r:embed="rId3">
                    <a14:imgEffect>
                      <a14:brightnessContrast bright="-12000"/>
                    </a14:imgEffect>
                  </a14:imgLayer>
                </a14:imgProps>
              </a:ext>
              <a:ext uri="{28A0092B-C50C-407E-A947-70E740481C1C}">
                <a14:useLocalDpi xmlns:a14="http://schemas.microsoft.com/office/drawing/2010/main"/>
              </a:ext>
            </a:extLst>
          </a:blip>
          <a:srcRect/>
          <a:stretch/>
        </p:blipFill>
        <p:spPr>
          <a:xfrm>
            <a:off x="1588" y="0"/>
            <a:ext cx="12188825" cy="6858000"/>
          </a:xfrm>
        </p:spPr>
      </p:pic>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a:xfrm>
            <a:off x="916258" y="5055928"/>
            <a:ext cx="8311896" cy="1049254"/>
          </a:xfrm>
        </p:spPr>
        <p:txBody>
          <a:bodyPr/>
          <a:lstStyle/>
          <a:p>
            <a:r>
              <a:rPr lang="en-US" dirty="0"/>
              <a:t>Data Analysis &amp; Insights</a:t>
            </a:r>
          </a:p>
        </p:txBody>
      </p:sp>
      <p:sp>
        <p:nvSpPr>
          <p:cNvPr id="5" name="TextBox 4">
            <a:extLst>
              <a:ext uri="{FF2B5EF4-FFF2-40B4-BE49-F238E27FC236}">
                <a16:creationId xmlns:a16="http://schemas.microsoft.com/office/drawing/2014/main" id="{EE0F75CE-2F28-4861-BA73-B7A6C3ACE7F5}"/>
              </a:ext>
            </a:extLst>
          </p:cNvPr>
          <p:cNvSpPr txBox="1"/>
          <p:nvPr/>
        </p:nvSpPr>
        <p:spPr>
          <a:xfrm>
            <a:off x="212870" y="429652"/>
            <a:ext cx="3008628" cy="646331"/>
          </a:xfrm>
          <a:prstGeom prst="rect">
            <a:avLst/>
          </a:prstGeom>
          <a:noFill/>
        </p:spPr>
        <p:txBody>
          <a:bodyPr wrap="square" rtlCol="0">
            <a:spAutoFit/>
          </a:bodyPr>
          <a:lstStyle/>
          <a:p>
            <a:r>
              <a:rPr lang="en-US" b="1" dirty="0">
                <a:solidFill>
                  <a:schemeClr val="bg1"/>
                </a:solidFill>
              </a:rPr>
              <a:t>Key Insights from Data Analysis:</a:t>
            </a:r>
          </a:p>
        </p:txBody>
      </p:sp>
      <p:sp>
        <p:nvSpPr>
          <p:cNvPr id="12" name="TextBox 11">
            <a:extLst>
              <a:ext uri="{FF2B5EF4-FFF2-40B4-BE49-F238E27FC236}">
                <a16:creationId xmlns:a16="http://schemas.microsoft.com/office/drawing/2014/main" id="{BA33C833-9E64-4B9D-AA7C-C0283856322E}"/>
              </a:ext>
            </a:extLst>
          </p:cNvPr>
          <p:cNvSpPr txBox="1"/>
          <p:nvPr/>
        </p:nvSpPr>
        <p:spPr>
          <a:xfrm>
            <a:off x="156598" y="1139475"/>
            <a:ext cx="4443534" cy="646331"/>
          </a:xfrm>
          <a:prstGeom prst="rect">
            <a:avLst/>
          </a:prstGeom>
          <a:noFill/>
        </p:spPr>
        <p:txBody>
          <a:bodyPr wrap="square" rtlCol="0">
            <a:spAutoFit/>
          </a:bodyPr>
          <a:lstStyle/>
          <a:p>
            <a:pPr marL="342900" indent="-342900">
              <a:buFont typeface="+mj-lt"/>
              <a:buAutoNum type="arabicPeriod"/>
            </a:pPr>
            <a:r>
              <a:rPr lang="en-US" dirty="0">
                <a:solidFill>
                  <a:schemeClr val="bg1"/>
                </a:solidFill>
              </a:rPr>
              <a:t>Enrollment Trends Over Time</a:t>
            </a:r>
          </a:p>
          <a:p>
            <a:r>
              <a:rPr lang="en-US" dirty="0">
                <a:solidFill>
                  <a:schemeClr val="bg1"/>
                </a:solidFill>
              </a:rPr>
              <a:t>	</a:t>
            </a:r>
          </a:p>
        </p:txBody>
      </p:sp>
      <p:sp>
        <p:nvSpPr>
          <p:cNvPr id="15" name="TextBox 14">
            <a:extLst>
              <a:ext uri="{FF2B5EF4-FFF2-40B4-BE49-F238E27FC236}">
                <a16:creationId xmlns:a16="http://schemas.microsoft.com/office/drawing/2014/main" id="{69B12C87-831A-4D33-9784-67D84098A12A}"/>
              </a:ext>
            </a:extLst>
          </p:cNvPr>
          <p:cNvSpPr txBox="1"/>
          <p:nvPr/>
        </p:nvSpPr>
        <p:spPr>
          <a:xfrm>
            <a:off x="471261" y="1578446"/>
            <a:ext cx="5226152"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data reveals steady growth in student enrollment, with a significant increase in 2022.</a:t>
            </a:r>
          </a:p>
        </p:txBody>
      </p:sp>
      <p:sp>
        <p:nvSpPr>
          <p:cNvPr id="26" name="TextBox 25">
            <a:extLst>
              <a:ext uri="{FF2B5EF4-FFF2-40B4-BE49-F238E27FC236}">
                <a16:creationId xmlns:a16="http://schemas.microsoft.com/office/drawing/2014/main" id="{4E412D5A-CE80-417A-89FD-D039C44FE495}"/>
              </a:ext>
            </a:extLst>
          </p:cNvPr>
          <p:cNvSpPr txBox="1"/>
          <p:nvPr/>
        </p:nvSpPr>
        <p:spPr>
          <a:xfrm>
            <a:off x="218036" y="2261772"/>
            <a:ext cx="2820578" cy="369332"/>
          </a:xfrm>
          <a:prstGeom prst="rect">
            <a:avLst/>
          </a:prstGeom>
          <a:noFill/>
        </p:spPr>
        <p:txBody>
          <a:bodyPr wrap="square" rtlCol="0">
            <a:spAutoFit/>
          </a:bodyPr>
          <a:lstStyle/>
          <a:p>
            <a:pPr marL="342900" indent="-342900">
              <a:buFont typeface="+mj-lt"/>
              <a:buAutoNum type="arabicPeriod" startAt="2"/>
            </a:pPr>
            <a:r>
              <a:rPr lang="en-US" dirty="0">
                <a:solidFill>
                  <a:schemeClr val="bg1"/>
                </a:solidFill>
              </a:rPr>
              <a:t>Most Popular Courses</a:t>
            </a:r>
          </a:p>
        </p:txBody>
      </p:sp>
      <p:sp>
        <p:nvSpPr>
          <p:cNvPr id="27" name="TextBox 26">
            <a:extLst>
              <a:ext uri="{FF2B5EF4-FFF2-40B4-BE49-F238E27FC236}">
                <a16:creationId xmlns:a16="http://schemas.microsoft.com/office/drawing/2014/main" id="{BCC3B1BC-BA87-434D-8495-06D699D19ED6}"/>
              </a:ext>
            </a:extLst>
          </p:cNvPr>
          <p:cNvSpPr txBox="1"/>
          <p:nvPr/>
        </p:nvSpPr>
        <p:spPr>
          <a:xfrm>
            <a:off x="457184" y="2653163"/>
            <a:ext cx="5676327"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History</a:t>
            </a:r>
            <a:r>
              <a:rPr lang="en-US" dirty="0">
                <a:solidFill>
                  <a:schemeClr val="bg1"/>
                </a:solidFill>
              </a:rPr>
              <a:t> and </a:t>
            </a:r>
            <a:r>
              <a:rPr lang="en-US" b="1" dirty="0">
                <a:solidFill>
                  <a:schemeClr val="bg1"/>
                </a:solidFill>
              </a:rPr>
              <a:t>Literature </a:t>
            </a:r>
            <a:r>
              <a:rPr lang="en-US" dirty="0">
                <a:solidFill>
                  <a:schemeClr val="bg1"/>
                </a:solidFill>
              </a:rPr>
              <a:t>courses have the highest enrollment numbers while  </a:t>
            </a:r>
            <a:r>
              <a:rPr lang="en-US" b="1" dirty="0">
                <a:solidFill>
                  <a:schemeClr val="bg1"/>
                </a:solidFill>
              </a:rPr>
              <a:t>Math</a:t>
            </a:r>
            <a:r>
              <a:rPr lang="en-US" dirty="0">
                <a:solidFill>
                  <a:schemeClr val="bg1"/>
                </a:solidFill>
              </a:rPr>
              <a:t> and </a:t>
            </a:r>
            <a:r>
              <a:rPr lang="en-US" b="1" dirty="0">
                <a:solidFill>
                  <a:schemeClr val="bg1"/>
                </a:solidFill>
              </a:rPr>
              <a:t>Science </a:t>
            </a:r>
            <a:r>
              <a:rPr lang="en-US" dirty="0">
                <a:solidFill>
                  <a:schemeClr val="bg1"/>
                </a:solidFill>
              </a:rPr>
              <a:t>show consistent enrollment but at lower levels</a:t>
            </a:r>
          </a:p>
        </p:txBody>
      </p:sp>
      <p:sp>
        <p:nvSpPr>
          <p:cNvPr id="29" name="TextBox 28">
            <a:extLst>
              <a:ext uri="{FF2B5EF4-FFF2-40B4-BE49-F238E27FC236}">
                <a16:creationId xmlns:a16="http://schemas.microsoft.com/office/drawing/2014/main" id="{FF4A7C37-000E-4ABC-9F39-68A5056DD287}"/>
              </a:ext>
            </a:extLst>
          </p:cNvPr>
          <p:cNvSpPr txBox="1"/>
          <p:nvPr/>
        </p:nvSpPr>
        <p:spPr>
          <a:xfrm>
            <a:off x="8507461" y="242805"/>
            <a:ext cx="3471669" cy="3000821"/>
          </a:xfrm>
          <a:prstGeom prst="rect">
            <a:avLst/>
          </a:prstGeom>
          <a:solidFill>
            <a:srgbClr val="000000">
              <a:alpha val="34118"/>
            </a:srgbClr>
          </a:solidFill>
        </p:spPr>
        <p:txBody>
          <a:bodyPr wrap="square" rtlCol="0">
            <a:spAutoFit/>
          </a:bodyPr>
          <a:lstStyle/>
          <a:p>
            <a:pPr>
              <a:lnSpc>
                <a:spcPct val="150000"/>
              </a:lnSpc>
            </a:pPr>
            <a:r>
              <a:rPr lang="en-US" dirty="0">
                <a:solidFill>
                  <a:schemeClr val="bg1"/>
                </a:solidFill>
              </a:rPr>
              <a:t>           </a:t>
            </a:r>
            <a:r>
              <a:rPr lang="en-US" b="1" dirty="0">
                <a:solidFill>
                  <a:schemeClr val="bg1"/>
                </a:solidFill>
              </a:rPr>
              <a:t>Summary of Key Finding</a:t>
            </a:r>
          </a:p>
          <a:p>
            <a:pPr marL="285750" indent="-285750">
              <a:lnSpc>
                <a:spcPct val="150000"/>
              </a:lnSpc>
              <a:buFont typeface="Arial" panose="020B0604020202020204" pitchFamily="34" charset="0"/>
              <a:buChar char="•"/>
            </a:pPr>
            <a:r>
              <a:rPr lang="en-US" dirty="0">
                <a:solidFill>
                  <a:schemeClr val="bg1"/>
                </a:solidFill>
              </a:rPr>
              <a:t>The most popular courses are </a:t>
            </a:r>
            <a:r>
              <a:rPr lang="en-US" b="1" dirty="0">
                <a:solidFill>
                  <a:schemeClr val="bg1"/>
                </a:solidFill>
              </a:rPr>
              <a:t>History</a:t>
            </a:r>
            <a:r>
              <a:rPr lang="en-US" dirty="0">
                <a:solidFill>
                  <a:schemeClr val="bg1"/>
                </a:solidFill>
              </a:rPr>
              <a:t> and </a:t>
            </a:r>
            <a:r>
              <a:rPr lang="en-US" b="1" dirty="0">
                <a:solidFill>
                  <a:schemeClr val="bg1"/>
                </a:solidFill>
              </a:rPr>
              <a:t>Literature </a:t>
            </a:r>
            <a:r>
              <a:rPr lang="en-US" dirty="0">
                <a:solidFill>
                  <a:schemeClr val="bg1"/>
                </a:solidFill>
              </a:rPr>
              <a:t>, with  </a:t>
            </a:r>
            <a:r>
              <a:rPr lang="en-US" b="1" dirty="0">
                <a:solidFill>
                  <a:schemeClr val="bg1"/>
                </a:solidFill>
              </a:rPr>
              <a:t>Literature </a:t>
            </a:r>
            <a:r>
              <a:rPr lang="en-US" dirty="0">
                <a:solidFill>
                  <a:schemeClr val="bg1"/>
                </a:solidFill>
              </a:rPr>
              <a:t> showing the highest enrollment.</a:t>
            </a:r>
          </a:p>
          <a:p>
            <a:pPr marL="285750" indent="-285750">
              <a:buFont typeface="Arial" panose="020B0604020202020204" pitchFamily="34" charset="0"/>
              <a:buChar char="•"/>
            </a:pPr>
            <a:r>
              <a:rPr lang="en-US" b="1" dirty="0">
                <a:solidFill>
                  <a:schemeClr val="bg1"/>
                </a:solidFill>
              </a:rPr>
              <a:t>Math</a:t>
            </a:r>
            <a:r>
              <a:rPr lang="en-US" dirty="0">
                <a:solidFill>
                  <a:schemeClr val="bg1"/>
                </a:solidFill>
              </a:rPr>
              <a:t> and </a:t>
            </a:r>
            <a:r>
              <a:rPr lang="en-US" b="1" dirty="0">
                <a:solidFill>
                  <a:schemeClr val="bg1"/>
                </a:solidFill>
              </a:rPr>
              <a:t>Science </a:t>
            </a:r>
            <a:r>
              <a:rPr lang="en-US" dirty="0">
                <a:solidFill>
                  <a:schemeClr val="bg1"/>
                </a:solidFill>
              </a:rPr>
              <a:t>have lower but steady enrollments</a:t>
            </a:r>
            <a:r>
              <a:rPr lang="en-US" dirty="0"/>
              <a:t>.</a:t>
            </a:r>
          </a:p>
          <a:p>
            <a:pPr marL="285750" indent="-285750">
              <a:buFont typeface="Arial" panose="020B0604020202020204" pitchFamily="34" charset="0"/>
              <a:buChar char="•"/>
            </a:pPr>
            <a:endParaRPr lang="en-US" dirty="0">
              <a:solidFill>
                <a:schemeClr val="bg1"/>
              </a:solidFill>
            </a:endParaRPr>
          </a:p>
        </p:txBody>
      </p:sp>
      <p:sp>
        <p:nvSpPr>
          <p:cNvPr id="30" name="TextBox 29">
            <a:extLst>
              <a:ext uri="{FF2B5EF4-FFF2-40B4-BE49-F238E27FC236}">
                <a16:creationId xmlns:a16="http://schemas.microsoft.com/office/drawing/2014/main" id="{5313B589-6AA5-459A-81E0-1001F0F50DDC}"/>
              </a:ext>
            </a:extLst>
          </p:cNvPr>
          <p:cNvSpPr txBox="1"/>
          <p:nvPr/>
        </p:nvSpPr>
        <p:spPr>
          <a:xfrm>
            <a:off x="260240" y="3545054"/>
            <a:ext cx="3650573" cy="369332"/>
          </a:xfrm>
          <a:prstGeom prst="rect">
            <a:avLst/>
          </a:prstGeom>
          <a:noFill/>
        </p:spPr>
        <p:txBody>
          <a:bodyPr wrap="square" rtlCol="0">
            <a:spAutoFit/>
          </a:bodyPr>
          <a:lstStyle/>
          <a:p>
            <a:pPr marL="342900" indent="-342900">
              <a:buFont typeface="+mj-lt"/>
              <a:buAutoNum type="arabicPeriod" startAt="3"/>
            </a:pPr>
            <a:r>
              <a:rPr lang="en-US" dirty="0">
                <a:solidFill>
                  <a:schemeClr val="bg1"/>
                </a:solidFill>
              </a:rPr>
              <a:t>Course Enrollment Distribution</a:t>
            </a:r>
          </a:p>
        </p:txBody>
      </p:sp>
      <p:sp>
        <p:nvSpPr>
          <p:cNvPr id="31" name="TextBox 30">
            <a:extLst>
              <a:ext uri="{FF2B5EF4-FFF2-40B4-BE49-F238E27FC236}">
                <a16:creationId xmlns:a16="http://schemas.microsoft.com/office/drawing/2014/main" id="{7131E7E9-1FA7-4C00-B916-3F417C057064}"/>
              </a:ext>
            </a:extLst>
          </p:cNvPr>
          <p:cNvSpPr txBox="1"/>
          <p:nvPr/>
        </p:nvSpPr>
        <p:spPr>
          <a:xfrm>
            <a:off x="386853" y="3882331"/>
            <a:ext cx="6386731"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History</a:t>
            </a:r>
            <a:r>
              <a:rPr lang="en-US" dirty="0">
                <a:solidFill>
                  <a:schemeClr val="bg1"/>
                </a:solidFill>
              </a:rPr>
              <a:t> and </a:t>
            </a:r>
            <a:r>
              <a:rPr lang="en-US" b="1" dirty="0">
                <a:solidFill>
                  <a:schemeClr val="bg1"/>
                </a:solidFill>
              </a:rPr>
              <a:t>Literature </a:t>
            </a:r>
            <a:r>
              <a:rPr lang="en-US" dirty="0">
                <a:solidFill>
                  <a:schemeClr val="bg1"/>
                </a:solidFill>
              </a:rPr>
              <a:t>courses dominate with the highest enrollment numbers, followed by </a:t>
            </a:r>
            <a:r>
              <a:rPr lang="en-US" b="1" dirty="0">
                <a:solidFill>
                  <a:schemeClr val="bg1"/>
                </a:solidFill>
              </a:rPr>
              <a:t>Math</a:t>
            </a:r>
            <a:r>
              <a:rPr lang="en-US" dirty="0">
                <a:solidFill>
                  <a:schemeClr val="bg1"/>
                </a:solidFill>
              </a:rPr>
              <a:t> and </a:t>
            </a:r>
            <a:r>
              <a:rPr lang="en-US" b="1" dirty="0">
                <a:solidFill>
                  <a:schemeClr val="bg1"/>
                </a:solidFill>
              </a:rPr>
              <a:t>Science </a:t>
            </a:r>
            <a:r>
              <a:rPr lang="en-US" dirty="0">
                <a:solidFill>
                  <a:schemeClr val="bg1"/>
                </a:solidFill>
              </a:rPr>
              <a:t>.</a:t>
            </a:r>
          </a:p>
        </p:txBody>
      </p:sp>
      <p:sp>
        <p:nvSpPr>
          <p:cNvPr id="32" name="TextBox 31">
            <a:extLst>
              <a:ext uri="{FF2B5EF4-FFF2-40B4-BE49-F238E27FC236}">
                <a16:creationId xmlns:a16="http://schemas.microsoft.com/office/drawing/2014/main" id="{A2E50292-019D-431C-8BDB-61B402447DCE}"/>
              </a:ext>
            </a:extLst>
          </p:cNvPr>
          <p:cNvSpPr txBox="1"/>
          <p:nvPr/>
        </p:nvSpPr>
        <p:spPr>
          <a:xfrm>
            <a:off x="10311619" y="6273997"/>
            <a:ext cx="1322363" cy="246221"/>
          </a:xfrm>
          <a:prstGeom prst="rect">
            <a:avLst/>
          </a:prstGeom>
          <a:noFill/>
        </p:spPr>
        <p:txBody>
          <a:bodyPr wrap="square" rtlCol="0">
            <a:spAutoFit/>
          </a:bodyPr>
          <a:lstStyle/>
          <a:p>
            <a:pPr algn="r"/>
            <a:r>
              <a:rPr lang="en-US" sz="1000" dirty="0">
                <a:solidFill>
                  <a:schemeClr val="bg1"/>
                </a:solidFill>
              </a:rPr>
              <a:t>5</a:t>
            </a:r>
          </a:p>
        </p:txBody>
      </p:sp>
    </p:spTree>
    <p:extLst>
      <p:ext uri="{BB962C8B-B14F-4D97-AF65-F5344CB8AC3E}">
        <p14:creationId xmlns:p14="http://schemas.microsoft.com/office/powerpoint/2010/main" val="346069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838200" y="365125"/>
            <a:ext cx="10515600" cy="1325563"/>
          </a:xfrm>
        </p:spPr>
        <p:txBody>
          <a:bodyPr/>
          <a:lstStyle/>
          <a:p>
            <a:r>
              <a:rPr lang="en-ZA" dirty="0"/>
              <a:t>MARKET OVERVIEW</a:t>
            </a: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30"/>
          </p:nvPr>
        </p:nvSpPr>
        <p:spPr>
          <a:xfrm>
            <a:off x="1767130" y="2752344"/>
            <a:ext cx="2560320" cy="603504"/>
          </a:xfrm>
        </p:spPr>
        <p:txBody>
          <a:bodyPr anchor="ctr">
            <a:normAutofit/>
          </a:bodyPr>
          <a:lstStyle/>
          <a:p>
            <a:r>
              <a:rPr lang="en-ZA" dirty="0"/>
              <a:t>$3B</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31"/>
          </p:nvPr>
        </p:nvSpPr>
        <p:spPr>
          <a:xfrm>
            <a:off x="4815840" y="2752344"/>
            <a:ext cx="2560320" cy="603504"/>
          </a:xfrm>
        </p:spPr>
        <p:txBody>
          <a:bodyPr anchor="ctr"/>
          <a:lstStyle/>
          <a:p>
            <a:r>
              <a:rPr lang="en-ZA" dirty="0"/>
              <a:t>$2B</a:t>
            </a:r>
          </a:p>
        </p:txBody>
      </p:sp>
      <p:sp>
        <p:nvSpPr>
          <p:cNvPr id="29" name="Text Placeholder 28">
            <a:extLst>
              <a:ext uri="{FF2B5EF4-FFF2-40B4-BE49-F238E27FC236}">
                <a16:creationId xmlns:a16="http://schemas.microsoft.com/office/drawing/2014/main" id="{A362839C-0A6B-4785-ACD4-42645537AFF4}"/>
              </a:ext>
            </a:extLst>
          </p:cNvPr>
          <p:cNvSpPr>
            <a:spLocks noGrp="1"/>
          </p:cNvSpPr>
          <p:nvPr>
            <p:ph type="body" sz="quarter" idx="33"/>
          </p:nvPr>
        </p:nvSpPr>
        <p:spPr>
          <a:xfrm>
            <a:off x="7867194" y="2752344"/>
            <a:ext cx="2560320" cy="603504"/>
          </a:xfrm>
        </p:spPr>
        <p:txBody>
          <a:bodyPr anchor="ctr"/>
          <a:lstStyle/>
          <a:p>
            <a:r>
              <a:rPr lang="en-ZA" dirty="0"/>
              <a:t>$1B</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35"/>
          </p:nvPr>
        </p:nvSpPr>
        <p:spPr>
          <a:xfrm>
            <a:off x="1767130" y="3502152"/>
            <a:ext cx="2560320" cy="13716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40" name="Text Placeholder 39">
            <a:extLst>
              <a:ext uri="{FF2B5EF4-FFF2-40B4-BE49-F238E27FC236}">
                <a16:creationId xmlns:a16="http://schemas.microsoft.com/office/drawing/2014/main" id="{FDC3A9B5-5598-4CD5-88DB-141F093C2F5C}"/>
              </a:ext>
            </a:extLst>
          </p:cNvPr>
          <p:cNvSpPr>
            <a:spLocks noGrp="1"/>
          </p:cNvSpPr>
          <p:nvPr>
            <p:ph type="body" sz="quarter" idx="36"/>
          </p:nvPr>
        </p:nvSpPr>
        <p:spPr>
          <a:xfrm>
            <a:off x="4815840" y="3502152"/>
            <a:ext cx="2560320" cy="13716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1" name="Text Placeholder 40">
            <a:extLst>
              <a:ext uri="{FF2B5EF4-FFF2-40B4-BE49-F238E27FC236}">
                <a16:creationId xmlns:a16="http://schemas.microsoft.com/office/drawing/2014/main" id="{624C0B95-53C2-4500-8EAE-8B7F73AAE5B5}"/>
              </a:ext>
            </a:extLst>
          </p:cNvPr>
          <p:cNvSpPr>
            <a:spLocks noGrp="1"/>
          </p:cNvSpPr>
          <p:nvPr>
            <p:ph type="body" sz="quarter" idx="37"/>
          </p:nvPr>
        </p:nvSpPr>
        <p:spPr>
          <a:xfrm>
            <a:off x="7867194" y="3502152"/>
            <a:ext cx="2560320" cy="1371600"/>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6" name="Footer Placeholder 5">
            <a:extLst>
              <a:ext uri="{FF2B5EF4-FFF2-40B4-BE49-F238E27FC236}">
                <a16:creationId xmlns:a16="http://schemas.microsoft.com/office/drawing/2014/main" id="{232271CD-BE6E-4BDA-AE95-037EC2B14655}"/>
              </a:ext>
            </a:extLst>
          </p:cNvPr>
          <p:cNvSpPr>
            <a:spLocks noGrp="1"/>
          </p:cNvSpPr>
          <p:nvPr>
            <p:ph type="ftr" sz="quarter" idx="10"/>
          </p:nvPr>
        </p:nvSpPr>
        <p:spPr>
          <a:xfrm>
            <a:off x="4038600" y="6356350"/>
            <a:ext cx="4114800" cy="365125"/>
          </a:xfrm>
        </p:spPr>
        <p:txBody>
          <a:bodyPr/>
          <a:lstStyle/>
          <a:p>
            <a:r>
              <a:rPr lang="en-ZA" dirty="0"/>
              <a:t>Pitch deck title</a:t>
            </a:r>
          </a:p>
        </p:txBody>
      </p:sp>
      <p:sp>
        <p:nvSpPr>
          <p:cNvPr id="7" name="Slide Number Placeholder 6">
            <a:extLst>
              <a:ext uri="{FF2B5EF4-FFF2-40B4-BE49-F238E27FC236}">
                <a16:creationId xmlns:a16="http://schemas.microsoft.com/office/drawing/2014/main" id="{D52C7452-8DFB-4E08-B517-7802CB6719F4}"/>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6</a:t>
            </a:fld>
            <a:endParaRPr lang="en-ZA" dirty="0"/>
          </a:p>
        </p:txBody>
      </p:sp>
      <p:pic>
        <p:nvPicPr>
          <p:cNvPr id="8" name="Picture Placeholder 7">
            <a:extLst>
              <a:ext uri="{FF2B5EF4-FFF2-40B4-BE49-F238E27FC236}">
                <a16:creationId xmlns:a16="http://schemas.microsoft.com/office/drawing/2014/main" id="{52319599-0A3E-49AB-926C-534144B713BC}"/>
              </a:ext>
            </a:extLst>
          </p:cNvPr>
          <p:cNvPicPr>
            <a:picLocks noGrp="1" noChangeAspect="1"/>
          </p:cNvPicPr>
          <p:nvPr>
            <p:ph type="pic" sz="quarter" idx="34"/>
          </p:nvPr>
        </p:nvPicPr>
        <p:blipFill rotWithShape="1">
          <a:blip r:embed="rId2"/>
          <a:srcRect l="299" t="14070" r="18030" b="1315"/>
          <a:stretch/>
        </p:blipFill>
        <p:spPr>
          <a:xfrm>
            <a:off x="365760" y="365125"/>
            <a:ext cx="11682419" cy="6246690"/>
          </a:xfrm>
        </p:spPr>
      </p:pic>
      <p:sp>
        <p:nvSpPr>
          <p:cNvPr id="9" name="TextBox 8">
            <a:extLst>
              <a:ext uri="{FF2B5EF4-FFF2-40B4-BE49-F238E27FC236}">
                <a16:creationId xmlns:a16="http://schemas.microsoft.com/office/drawing/2014/main" id="{B1E0B88E-FCF5-4660-8EE0-70866D891A06}"/>
              </a:ext>
            </a:extLst>
          </p:cNvPr>
          <p:cNvSpPr txBox="1"/>
          <p:nvPr/>
        </p:nvSpPr>
        <p:spPr>
          <a:xfrm>
            <a:off x="4586068" y="365125"/>
            <a:ext cx="2067950" cy="369332"/>
          </a:xfrm>
          <a:prstGeom prst="rect">
            <a:avLst/>
          </a:prstGeom>
          <a:noFill/>
        </p:spPr>
        <p:txBody>
          <a:bodyPr wrap="square" rtlCol="0">
            <a:spAutoFit/>
          </a:bodyPr>
          <a:lstStyle/>
          <a:p>
            <a:r>
              <a:rPr lang="en-US" dirty="0"/>
              <a:t>Excel Dashboard</a:t>
            </a:r>
          </a:p>
        </p:txBody>
      </p:sp>
      <p:sp>
        <p:nvSpPr>
          <p:cNvPr id="11" name="TextBox 10">
            <a:extLst>
              <a:ext uri="{FF2B5EF4-FFF2-40B4-BE49-F238E27FC236}">
                <a16:creationId xmlns:a16="http://schemas.microsoft.com/office/drawing/2014/main" id="{95173EA5-FB0E-490D-9934-88B723E0CBF6}"/>
              </a:ext>
            </a:extLst>
          </p:cNvPr>
          <p:cNvSpPr txBox="1"/>
          <p:nvPr/>
        </p:nvSpPr>
        <p:spPr>
          <a:xfrm>
            <a:off x="10396028" y="6330467"/>
            <a:ext cx="1223889" cy="246221"/>
          </a:xfrm>
          <a:prstGeom prst="rect">
            <a:avLst/>
          </a:prstGeom>
          <a:noFill/>
        </p:spPr>
        <p:txBody>
          <a:bodyPr wrap="square" rtlCol="0">
            <a:spAutoFit/>
          </a:bodyPr>
          <a:lstStyle/>
          <a:p>
            <a:pPr algn="r"/>
            <a:r>
              <a:rPr lang="en-US" sz="1000" dirty="0"/>
              <a:t>6</a:t>
            </a:r>
          </a:p>
        </p:txBody>
      </p:sp>
    </p:spTree>
    <p:extLst>
      <p:ext uri="{BB962C8B-B14F-4D97-AF65-F5344CB8AC3E}">
        <p14:creationId xmlns:p14="http://schemas.microsoft.com/office/powerpoint/2010/main" val="28218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88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1729051-5F9F-4420-9E4B-724A2F56DFB9}"/>
              </a:ext>
            </a:extLst>
          </p:cNvPr>
          <p:cNvSpPr>
            <a:spLocks noGrp="1"/>
          </p:cNvSpPr>
          <p:nvPr>
            <p:ph type="title"/>
          </p:nvPr>
        </p:nvSpPr>
        <p:spPr>
          <a:xfrm>
            <a:off x="2953511" y="151884"/>
            <a:ext cx="5712187" cy="1001668"/>
          </a:xfrm>
        </p:spPr>
        <p:txBody>
          <a:bodyPr>
            <a:normAutofit fontScale="90000"/>
          </a:bodyPr>
          <a:lstStyle/>
          <a:p>
            <a:r>
              <a:rPr lang="en-US" dirty="0">
                <a:solidFill>
                  <a:schemeClr val="bg1"/>
                </a:solidFill>
              </a:rPr>
              <a:t>Insights &amp; Conclusion</a:t>
            </a:r>
          </a:p>
        </p:txBody>
      </p:sp>
      <p:sp>
        <p:nvSpPr>
          <p:cNvPr id="16" name="TextBox 15">
            <a:extLst>
              <a:ext uri="{FF2B5EF4-FFF2-40B4-BE49-F238E27FC236}">
                <a16:creationId xmlns:a16="http://schemas.microsoft.com/office/drawing/2014/main" id="{D95D15CE-2EBF-44BE-ABB6-ECD01D0FDE22}"/>
              </a:ext>
            </a:extLst>
          </p:cNvPr>
          <p:cNvSpPr txBox="1"/>
          <p:nvPr/>
        </p:nvSpPr>
        <p:spPr>
          <a:xfrm>
            <a:off x="1097277" y="1083206"/>
            <a:ext cx="3756074" cy="400110"/>
          </a:xfrm>
          <a:prstGeom prst="rect">
            <a:avLst/>
          </a:prstGeom>
          <a:noFill/>
        </p:spPr>
        <p:txBody>
          <a:bodyPr wrap="square" rtlCol="0">
            <a:spAutoFit/>
          </a:bodyPr>
          <a:lstStyle/>
          <a:p>
            <a:r>
              <a:rPr lang="en-US" sz="2000" b="1" dirty="0">
                <a:solidFill>
                  <a:schemeClr val="bg1"/>
                </a:solidFill>
              </a:rPr>
              <a:t>Key Insights from the Project</a:t>
            </a:r>
          </a:p>
        </p:txBody>
      </p:sp>
      <p:sp>
        <p:nvSpPr>
          <p:cNvPr id="17" name="Rectangle 1">
            <a:extLst>
              <a:ext uri="{FF2B5EF4-FFF2-40B4-BE49-F238E27FC236}">
                <a16:creationId xmlns:a16="http://schemas.microsoft.com/office/drawing/2014/main" id="{C91F4488-071B-44FB-9821-14C5B3D2938C}"/>
              </a:ext>
            </a:extLst>
          </p:cNvPr>
          <p:cNvSpPr>
            <a:spLocks noGrp="1" noChangeArrowheads="1"/>
          </p:cNvSpPr>
          <p:nvPr>
            <p:ph type="body" sz="quarter" idx="17"/>
          </p:nvPr>
        </p:nvSpPr>
        <p:spPr bwMode="auto">
          <a:xfrm>
            <a:off x="659973" y="1139478"/>
            <a:ext cx="4952682"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a:t>
            </a:r>
            <a:r>
              <a:rPr kumimoji="0" lang="en-US" altLang="en-US" sz="1800" b="1" i="0" u="none" strike="noStrike" cap="none" normalizeH="0" baseline="0" dirty="0">
                <a:ln>
                  <a:noFill/>
                </a:ln>
                <a:solidFill>
                  <a:schemeClr val="bg1"/>
                </a:solidFill>
                <a:effectLst/>
                <a:latin typeface="Arial" panose="020B0604020202020204" pitchFamily="34" charset="0"/>
              </a:rPr>
              <a:t>student enrollment trend</a:t>
            </a:r>
            <a:r>
              <a:rPr kumimoji="0" lang="en-US" altLang="en-US" sz="1800" b="0" i="0" u="none" strike="noStrike" cap="none" normalizeH="0" baseline="0" dirty="0">
                <a:ln>
                  <a:noFill/>
                </a:ln>
                <a:solidFill>
                  <a:schemeClr val="bg1"/>
                </a:solidFill>
                <a:effectLst/>
                <a:latin typeface="Arial" panose="020B0604020202020204" pitchFamily="34" charset="0"/>
              </a:rPr>
              <a:t> steadily increased from </a:t>
            </a:r>
            <a:r>
              <a:rPr kumimoji="0" lang="en-US" altLang="en-US" sz="1800" b="1" i="0" u="none" strike="noStrike" cap="none" normalizeH="0" baseline="0" dirty="0">
                <a:ln>
                  <a:noFill/>
                </a:ln>
                <a:solidFill>
                  <a:schemeClr val="bg1"/>
                </a:solidFill>
                <a:effectLst/>
                <a:latin typeface="Arial" panose="020B0604020202020204" pitchFamily="34" charset="0"/>
              </a:rPr>
              <a:t>2020</a:t>
            </a:r>
            <a:r>
              <a:rPr kumimoji="0" lang="en-US" altLang="en-US" sz="1800" b="0" i="0" u="none" strike="noStrike" cap="none" normalizeH="0" baseline="0" dirty="0">
                <a:ln>
                  <a:noFill/>
                </a:ln>
                <a:solidFill>
                  <a:schemeClr val="bg1"/>
                </a:solidFill>
                <a:effectLst/>
                <a:latin typeface="Arial" panose="020B0604020202020204" pitchFamily="34" charset="0"/>
              </a:rPr>
              <a:t> to </a:t>
            </a:r>
            <a:r>
              <a:rPr kumimoji="0" lang="en-US" altLang="en-US" sz="1800" b="1" i="0" u="none" strike="noStrike" cap="none" normalizeH="0" baseline="0" dirty="0">
                <a:ln>
                  <a:noFill/>
                </a:ln>
                <a:solidFill>
                  <a:schemeClr val="bg1"/>
                </a:solidFill>
                <a:effectLst/>
                <a:latin typeface="Arial" panose="020B0604020202020204" pitchFamily="34" charset="0"/>
              </a:rPr>
              <a:t>2022</a:t>
            </a:r>
            <a:r>
              <a:rPr kumimoji="0" lang="en-US" altLang="en-US" sz="1800" b="0" i="0" u="none" strike="noStrike" cap="none" normalizeH="0" baseline="0" dirty="0">
                <a:ln>
                  <a:noFill/>
                </a:ln>
                <a:solidFill>
                  <a:schemeClr val="bg1"/>
                </a:solidFill>
                <a:effectLst/>
                <a:latin typeface="Arial" panose="020B0604020202020204" pitchFamily="34" charset="0"/>
              </a:rPr>
              <a:t>, reflecting an overall growth in student engagement.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Literature</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1" i="0" u="none" strike="noStrike" cap="none" normalizeH="0" baseline="0" dirty="0">
                <a:ln>
                  <a:noFill/>
                </a:ln>
                <a:solidFill>
                  <a:schemeClr val="bg1"/>
                </a:solidFill>
                <a:effectLst/>
                <a:latin typeface="Arial" panose="020B0604020202020204" pitchFamily="34" charset="0"/>
              </a:rPr>
              <a:t>History</a:t>
            </a:r>
            <a:r>
              <a:rPr kumimoji="0" lang="en-US" altLang="en-US" sz="1800" b="0" i="0" u="none" strike="noStrike" cap="none" normalizeH="0" baseline="0" dirty="0">
                <a:ln>
                  <a:noFill/>
                </a:ln>
                <a:solidFill>
                  <a:schemeClr val="bg1"/>
                </a:solidFill>
                <a:effectLst/>
                <a:latin typeface="Arial" panose="020B0604020202020204" pitchFamily="34" charset="0"/>
              </a:rPr>
              <a:t> courses saw the highest enrollment, demonstrating strong interest in humanities courses.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Math</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1" i="0" u="none" strike="noStrike" cap="none" normalizeH="0" baseline="0" dirty="0">
                <a:ln>
                  <a:noFill/>
                </a:ln>
                <a:solidFill>
                  <a:schemeClr val="bg1"/>
                </a:solidFill>
                <a:effectLst/>
                <a:latin typeface="Arial" panose="020B0604020202020204" pitchFamily="34" charset="0"/>
              </a:rPr>
              <a:t>Science</a:t>
            </a:r>
            <a:r>
              <a:rPr kumimoji="0" lang="en-US" altLang="en-US" sz="1800" b="0" i="0" u="none" strike="noStrike" cap="none" normalizeH="0" baseline="0" dirty="0">
                <a:ln>
                  <a:noFill/>
                </a:ln>
                <a:solidFill>
                  <a:schemeClr val="bg1"/>
                </a:solidFill>
                <a:effectLst/>
                <a:latin typeface="Arial" panose="020B0604020202020204" pitchFamily="34" charset="0"/>
              </a:rPr>
              <a:t> courses, while important, had lower enrollment compared to the humanities. </a:t>
            </a:r>
          </a:p>
        </p:txBody>
      </p:sp>
      <p:sp>
        <p:nvSpPr>
          <p:cNvPr id="18" name="TextBox 17">
            <a:extLst>
              <a:ext uri="{FF2B5EF4-FFF2-40B4-BE49-F238E27FC236}">
                <a16:creationId xmlns:a16="http://schemas.microsoft.com/office/drawing/2014/main" id="{5B0383A0-3F80-4A5B-B7A8-A65AFD6DCA72}"/>
              </a:ext>
            </a:extLst>
          </p:cNvPr>
          <p:cNvSpPr txBox="1"/>
          <p:nvPr/>
        </p:nvSpPr>
        <p:spPr>
          <a:xfrm>
            <a:off x="8243667" y="956595"/>
            <a:ext cx="3756074" cy="461665"/>
          </a:xfrm>
          <a:prstGeom prst="rect">
            <a:avLst/>
          </a:prstGeom>
          <a:noFill/>
        </p:spPr>
        <p:txBody>
          <a:bodyPr wrap="square" rtlCol="0">
            <a:spAutoFit/>
          </a:bodyPr>
          <a:lstStyle/>
          <a:p>
            <a:r>
              <a:rPr lang="en-US" sz="2400" b="1" dirty="0">
                <a:solidFill>
                  <a:schemeClr val="bg1"/>
                </a:solidFill>
              </a:rPr>
              <a:t>Conclusions</a:t>
            </a:r>
          </a:p>
        </p:txBody>
      </p:sp>
      <p:sp>
        <p:nvSpPr>
          <p:cNvPr id="19" name="TextBox 18">
            <a:extLst>
              <a:ext uri="{FF2B5EF4-FFF2-40B4-BE49-F238E27FC236}">
                <a16:creationId xmlns:a16="http://schemas.microsoft.com/office/drawing/2014/main" id="{61466D5B-FBF1-418B-9CB7-F833D2F44532}"/>
              </a:ext>
            </a:extLst>
          </p:cNvPr>
          <p:cNvSpPr txBox="1"/>
          <p:nvPr/>
        </p:nvSpPr>
        <p:spPr>
          <a:xfrm>
            <a:off x="6484779" y="1601056"/>
            <a:ext cx="5247676" cy="29570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chemeClr val="bg1"/>
                </a:solidFill>
              </a:rPr>
              <a:t>The growing demand for </a:t>
            </a:r>
            <a:r>
              <a:rPr lang="en-US" b="1" dirty="0">
                <a:solidFill>
                  <a:schemeClr val="bg1"/>
                </a:solidFill>
              </a:rPr>
              <a:t>Literature</a:t>
            </a:r>
            <a:r>
              <a:rPr lang="en-US" dirty="0">
                <a:solidFill>
                  <a:schemeClr val="bg1"/>
                </a:solidFill>
              </a:rPr>
              <a:t> and </a:t>
            </a:r>
            <a:r>
              <a:rPr lang="en-US" b="1" dirty="0">
                <a:solidFill>
                  <a:schemeClr val="bg1"/>
                </a:solidFill>
              </a:rPr>
              <a:t>History</a:t>
            </a:r>
            <a:r>
              <a:rPr lang="en-US" dirty="0">
                <a:solidFill>
                  <a:schemeClr val="bg1"/>
                </a:solidFill>
              </a:rPr>
              <a:t> courses suggests that students may be gravitating toward humanities, possibly due to changing interests or societal factors.</a:t>
            </a:r>
          </a:p>
          <a:p>
            <a:pPr marL="285750" indent="-285750">
              <a:lnSpc>
                <a:spcPct val="150000"/>
              </a:lnSpc>
              <a:buFont typeface="Arial" panose="020B0604020202020204" pitchFamily="34" charset="0"/>
              <a:buChar char="•"/>
            </a:pPr>
            <a:r>
              <a:rPr lang="en-US" dirty="0">
                <a:solidFill>
                  <a:schemeClr val="bg1"/>
                </a:solidFill>
              </a:rPr>
              <a:t>The </a:t>
            </a:r>
            <a:r>
              <a:rPr lang="en-US" b="1" dirty="0">
                <a:solidFill>
                  <a:schemeClr val="bg1"/>
                </a:solidFill>
              </a:rPr>
              <a:t>Math</a:t>
            </a:r>
            <a:r>
              <a:rPr lang="en-US" dirty="0">
                <a:solidFill>
                  <a:schemeClr val="bg1"/>
                </a:solidFill>
              </a:rPr>
              <a:t> and </a:t>
            </a:r>
            <a:r>
              <a:rPr lang="en-US" b="1" dirty="0">
                <a:solidFill>
                  <a:schemeClr val="bg1"/>
                </a:solidFill>
              </a:rPr>
              <a:t>Science</a:t>
            </a:r>
            <a:r>
              <a:rPr lang="en-US" dirty="0">
                <a:solidFill>
                  <a:schemeClr val="bg1"/>
                </a:solidFill>
              </a:rPr>
              <a:t> fields, while still essential, may need additional outreach or curriculum changes to attract more students</a:t>
            </a:r>
            <a:r>
              <a:rPr lang="en-US" dirty="0"/>
              <a:t>.</a:t>
            </a:r>
            <a:endParaRPr lang="en-US" dirty="0">
              <a:solidFill>
                <a:schemeClr val="bg1"/>
              </a:solidFill>
            </a:endParaRPr>
          </a:p>
        </p:txBody>
      </p:sp>
      <p:sp>
        <p:nvSpPr>
          <p:cNvPr id="21" name="TextBox 20">
            <a:extLst>
              <a:ext uri="{FF2B5EF4-FFF2-40B4-BE49-F238E27FC236}">
                <a16:creationId xmlns:a16="http://schemas.microsoft.com/office/drawing/2014/main" id="{31FB9A9C-84C5-4DFF-9A08-0EC31FF23463}"/>
              </a:ext>
            </a:extLst>
          </p:cNvPr>
          <p:cNvSpPr txBox="1"/>
          <p:nvPr/>
        </p:nvSpPr>
        <p:spPr>
          <a:xfrm>
            <a:off x="8173332" y="4684538"/>
            <a:ext cx="2011680" cy="400110"/>
          </a:xfrm>
          <a:prstGeom prst="rect">
            <a:avLst/>
          </a:prstGeom>
          <a:noFill/>
        </p:spPr>
        <p:txBody>
          <a:bodyPr wrap="square" rtlCol="0">
            <a:spAutoFit/>
          </a:bodyPr>
          <a:lstStyle/>
          <a:p>
            <a:r>
              <a:rPr lang="en-US" sz="2000" b="1" dirty="0">
                <a:solidFill>
                  <a:schemeClr val="bg1"/>
                </a:solidFill>
              </a:rPr>
              <a:t>Final Thoughts</a:t>
            </a:r>
          </a:p>
        </p:txBody>
      </p:sp>
      <p:sp>
        <p:nvSpPr>
          <p:cNvPr id="22" name="TextBox 21">
            <a:extLst>
              <a:ext uri="{FF2B5EF4-FFF2-40B4-BE49-F238E27FC236}">
                <a16:creationId xmlns:a16="http://schemas.microsoft.com/office/drawing/2014/main" id="{53EBF3D8-A1B2-49F8-AA91-688DAA580C01}"/>
              </a:ext>
            </a:extLst>
          </p:cNvPr>
          <p:cNvSpPr txBox="1"/>
          <p:nvPr/>
        </p:nvSpPr>
        <p:spPr>
          <a:xfrm>
            <a:off x="6443005" y="5208886"/>
            <a:ext cx="5247676"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This project illustrates the power of data analysis and visualization to uncover trends and inform decisions in the education sector</a:t>
            </a:r>
          </a:p>
        </p:txBody>
      </p:sp>
      <p:sp>
        <p:nvSpPr>
          <p:cNvPr id="23" name="TextBox 22">
            <a:extLst>
              <a:ext uri="{FF2B5EF4-FFF2-40B4-BE49-F238E27FC236}">
                <a16:creationId xmlns:a16="http://schemas.microsoft.com/office/drawing/2014/main" id="{310E7505-49BF-49AB-AECA-08EE3F7BB8A6}"/>
              </a:ext>
            </a:extLst>
          </p:cNvPr>
          <p:cNvSpPr txBox="1"/>
          <p:nvPr/>
        </p:nvSpPr>
        <p:spPr>
          <a:xfrm>
            <a:off x="10705518" y="6372671"/>
            <a:ext cx="1012874" cy="246221"/>
          </a:xfrm>
          <a:prstGeom prst="rect">
            <a:avLst/>
          </a:prstGeom>
          <a:noFill/>
        </p:spPr>
        <p:txBody>
          <a:bodyPr wrap="square" rtlCol="0">
            <a:spAutoFit/>
          </a:bodyPr>
          <a:lstStyle/>
          <a:p>
            <a:pPr algn="r"/>
            <a:r>
              <a:rPr lang="en-US" sz="1000" dirty="0">
                <a:solidFill>
                  <a:schemeClr val="bg1"/>
                </a:solidFill>
              </a:rPr>
              <a:t>7</a:t>
            </a:r>
          </a:p>
        </p:txBody>
      </p:sp>
    </p:spTree>
    <p:extLst>
      <p:ext uri="{BB962C8B-B14F-4D97-AF65-F5344CB8AC3E}">
        <p14:creationId xmlns:p14="http://schemas.microsoft.com/office/powerpoint/2010/main" val="403987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alpha val="89000"/>
          </a:schemeClr>
        </a:solidFill>
        <a:effectLst/>
      </p:bgPr>
    </p:bg>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0774B5C6-1975-4645-B942-F816E3F38B83}"/>
              </a:ext>
            </a:extLst>
          </p:cNvPr>
          <p:cNvPicPr>
            <a:picLocks noGrp="1" noChangeAspect="1"/>
          </p:cNvPicPr>
          <p:nvPr>
            <p:ph type="pic" sz="quarter" idx="13"/>
          </p:nvPr>
        </p:nvPicPr>
        <p:blipFill>
          <a:blip r:embed="rId2"/>
          <a:srcRect t="10258" b="10258"/>
          <a:stretch>
            <a:fillRect/>
          </a:stretch>
        </p:blipFill>
        <p:spPr>
          <a:xfrm>
            <a:off x="1524" y="0"/>
            <a:ext cx="12188952" cy="6858000"/>
          </a:xfrm>
          <a:solidFill>
            <a:schemeClr val="tx1">
              <a:alpha val="78000"/>
            </a:schemeClr>
          </a:solidFill>
        </p:spPr>
      </p:pic>
      <p:sp>
        <p:nvSpPr>
          <p:cNvPr id="15" name="Title 14">
            <a:extLst>
              <a:ext uri="{FF2B5EF4-FFF2-40B4-BE49-F238E27FC236}">
                <a16:creationId xmlns:a16="http://schemas.microsoft.com/office/drawing/2014/main" id="{E998C88E-12CE-4FF3-B704-42987A87A98A}"/>
              </a:ext>
            </a:extLst>
          </p:cNvPr>
          <p:cNvSpPr>
            <a:spLocks noGrp="1"/>
          </p:cNvSpPr>
          <p:nvPr>
            <p:ph type="title"/>
          </p:nvPr>
        </p:nvSpPr>
        <p:spPr>
          <a:xfrm>
            <a:off x="6096" y="885785"/>
            <a:ext cx="4032504" cy="1325563"/>
          </a:xfrm>
        </p:spPr>
        <p:txBody>
          <a:bodyPr/>
          <a:lstStyle/>
          <a:p>
            <a:r>
              <a:rPr lang="en-US" dirty="0"/>
              <a:t>Next Steps</a:t>
            </a:r>
          </a:p>
        </p:txBody>
      </p:sp>
      <p:sp>
        <p:nvSpPr>
          <p:cNvPr id="17" name="Text Placeholder 16">
            <a:extLst>
              <a:ext uri="{FF2B5EF4-FFF2-40B4-BE49-F238E27FC236}">
                <a16:creationId xmlns:a16="http://schemas.microsoft.com/office/drawing/2014/main" id="{4F3FAD81-2E15-4C2A-9068-95C78B52B9D6}"/>
              </a:ext>
            </a:extLst>
          </p:cNvPr>
          <p:cNvSpPr>
            <a:spLocks noGrp="1"/>
          </p:cNvSpPr>
          <p:nvPr>
            <p:ph type="body" sz="quarter" idx="14"/>
          </p:nvPr>
        </p:nvSpPr>
        <p:spPr>
          <a:xfrm>
            <a:off x="5540324" y="808756"/>
            <a:ext cx="2743200" cy="365760"/>
          </a:xfrm>
        </p:spPr>
        <p:txBody>
          <a:bodyPr/>
          <a:lstStyle/>
          <a:p>
            <a:r>
              <a:rPr lang="en-US" dirty="0"/>
              <a:t>Further Research</a:t>
            </a:r>
          </a:p>
        </p:txBody>
      </p:sp>
      <p:sp>
        <p:nvSpPr>
          <p:cNvPr id="18" name="Text Placeholder 17">
            <a:extLst>
              <a:ext uri="{FF2B5EF4-FFF2-40B4-BE49-F238E27FC236}">
                <a16:creationId xmlns:a16="http://schemas.microsoft.com/office/drawing/2014/main" id="{6448E06F-35F6-4029-8D5E-51CF886EDEA7}"/>
              </a:ext>
            </a:extLst>
          </p:cNvPr>
          <p:cNvSpPr>
            <a:spLocks noGrp="1"/>
          </p:cNvSpPr>
          <p:nvPr>
            <p:ph type="body" sz="quarter" idx="15"/>
          </p:nvPr>
        </p:nvSpPr>
        <p:spPr>
          <a:xfrm>
            <a:off x="5090156" y="1226606"/>
            <a:ext cx="3520444" cy="2008961"/>
          </a:xfrm>
        </p:spPr>
        <p:txBody>
          <a:bodyPr/>
          <a:lstStyle/>
          <a:p>
            <a:pPr marL="285750" indent="-285750">
              <a:buFont typeface="Arial" panose="020B0604020202020204" pitchFamily="34" charset="0"/>
              <a:buChar char="•"/>
            </a:pPr>
            <a:r>
              <a:rPr lang="en-US" sz="1600" dirty="0"/>
              <a:t>Investigate the reasons behind the increase in enrollment from 2020 to 2022.</a:t>
            </a:r>
          </a:p>
          <a:p>
            <a:pPr marL="285750" indent="-285750">
              <a:buFont typeface="Arial" panose="020B0604020202020204" pitchFamily="34" charset="0"/>
              <a:buChar char="•"/>
            </a:pPr>
            <a:r>
              <a:rPr lang="en-US" sz="1600" dirty="0"/>
              <a:t>Explore any socio-economic, cultural, or policy changes that might have influenced this trend.</a:t>
            </a:r>
          </a:p>
          <a:p>
            <a:pPr marL="285750" indent="-285750">
              <a:buFont typeface="Arial" panose="020B0604020202020204" pitchFamily="34" charset="0"/>
              <a:buChar char="•"/>
            </a:pPr>
            <a:endParaRPr lang="en-US" dirty="0"/>
          </a:p>
        </p:txBody>
      </p:sp>
      <p:sp>
        <p:nvSpPr>
          <p:cNvPr id="19" name="Text Placeholder 18">
            <a:extLst>
              <a:ext uri="{FF2B5EF4-FFF2-40B4-BE49-F238E27FC236}">
                <a16:creationId xmlns:a16="http://schemas.microsoft.com/office/drawing/2014/main" id="{F1DB67A3-13EB-4C23-87A6-913B800F2DCB}"/>
              </a:ext>
            </a:extLst>
          </p:cNvPr>
          <p:cNvSpPr>
            <a:spLocks noGrp="1"/>
          </p:cNvSpPr>
          <p:nvPr>
            <p:ph type="body" sz="quarter" idx="16"/>
          </p:nvPr>
        </p:nvSpPr>
        <p:spPr>
          <a:xfrm>
            <a:off x="1056245" y="3370964"/>
            <a:ext cx="3572023" cy="365126"/>
          </a:xfrm>
        </p:spPr>
        <p:txBody>
          <a:bodyPr/>
          <a:lstStyle/>
          <a:p>
            <a:r>
              <a:rPr lang="en-US" dirty="0"/>
              <a:t>Dashboard Enhancements</a:t>
            </a:r>
          </a:p>
        </p:txBody>
      </p:sp>
      <p:sp>
        <p:nvSpPr>
          <p:cNvPr id="20" name="Text Placeholder 19">
            <a:extLst>
              <a:ext uri="{FF2B5EF4-FFF2-40B4-BE49-F238E27FC236}">
                <a16:creationId xmlns:a16="http://schemas.microsoft.com/office/drawing/2014/main" id="{24829195-35A2-45C1-A150-C069E305FBE3}"/>
              </a:ext>
            </a:extLst>
          </p:cNvPr>
          <p:cNvSpPr>
            <a:spLocks noGrp="1"/>
          </p:cNvSpPr>
          <p:nvPr>
            <p:ph type="body" sz="quarter" idx="17"/>
          </p:nvPr>
        </p:nvSpPr>
        <p:spPr>
          <a:xfrm>
            <a:off x="1028116" y="3797190"/>
            <a:ext cx="3445409" cy="1785122"/>
          </a:xfrm>
        </p:spPr>
        <p:txBody>
          <a:bodyPr/>
          <a:lstStyle/>
          <a:p>
            <a:pPr marL="285750" indent="-285750">
              <a:buFont typeface="Arial" panose="020B0604020202020204" pitchFamily="34" charset="0"/>
              <a:buChar char="•"/>
            </a:pPr>
            <a:r>
              <a:rPr lang="en-US" sz="1600" dirty="0"/>
              <a:t>Add more interactive features to the dashboard, such as </a:t>
            </a:r>
            <a:r>
              <a:rPr lang="en-US" sz="1600" b="1" dirty="0"/>
              <a:t>comparisons</a:t>
            </a:r>
            <a:r>
              <a:rPr lang="en-US" sz="1600" dirty="0"/>
              <a:t> between enrollment by region, gender, or other factors.</a:t>
            </a:r>
          </a:p>
          <a:p>
            <a:pPr marL="285750" indent="-285750">
              <a:buFont typeface="Arial" panose="020B0604020202020204" pitchFamily="34" charset="0"/>
              <a:buChar char="•"/>
            </a:pPr>
            <a:r>
              <a:rPr lang="en-US" sz="1600" dirty="0"/>
              <a:t>Integrate predictive analytics to forecast future enrollment trends.</a:t>
            </a:r>
          </a:p>
        </p:txBody>
      </p:sp>
      <p:sp>
        <p:nvSpPr>
          <p:cNvPr id="21" name="Text Placeholder 20">
            <a:extLst>
              <a:ext uri="{FF2B5EF4-FFF2-40B4-BE49-F238E27FC236}">
                <a16:creationId xmlns:a16="http://schemas.microsoft.com/office/drawing/2014/main" id="{136D2D9F-6748-40E1-B247-6374D6D9F9B0}"/>
              </a:ext>
            </a:extLst>
          </p:cNvPr>
          <p:cNvSpPr>
            <a:spLocks noGrp="1"/>
          </p:cNvSpPr>
          <p:nvPr>
            <p:ph type="body" sz="quarter" idx="18"/>
          </p:nvPr>
        </p:nvSpPr>
        <p:spPr>
          <a:xfrm>
            <a:off x="9150271" y="808756"/>
            <a:ext cx="2743200" cy="365760"/>
          </a:xfrm>
        </p:spPr>
        <p:txBody>
          <a:bodyPr/>
          <a:lstStyle/>
          <a:p>
            <a:r>
              <a:rPr lang="en-US" dirty="0"/>
              <a:t>Data Enrichment</a:t>
            </a:r>
          </a:p>
        </p:txBody>
      </p:sp>
      <p:sp>
        <p:nvSpPr>
          <p:cNvPr id="22" name="Text Placeholder 21">
            <a:extLst>
              <a:ext uri="{FF2B5EF4-FFF2-40B4-BE49-F238E27FC236}">
                <a16:creationId xmlns:a16="http://schemas.microsoft.com/office/drawing/2014/main" id="{4FB2C8D5-987A-4959-B083-8A45EB75EE18}"/>
              </a:ext>
            </a:extLst>
          </p:cNvPr>
          <p:cNvSpPr>
            <a:spLocks noGrp="1"/>
          </p:cNvSpPr>
          <p:nvPr>
            <p:ph type="body" sz="quarter" idx="19"/>
          </p:nvPr>
        </p:nvSpPr>
        <p:spPr>
          <a:xfrm>
            <a:off x="8709076" y="1174107"/>
            <a:ext cx="3339143" cy="2624164"/>
          </a:xfrm>
        </p:spPr>
        <p:txBody>
          <a:bodyPr/>
          <a:lstStyle/>
          <a:p>
            <a:pPr marL="285750" indent="-285750">
              <a:buFont typeface="Arial" panose="020B0604020202020204" pitchFamily="34" charset="0"/>
              <a:buChar char="•"/>
            </a:pPr>
            <a:r>
              <a:rPr lang="en-US" sz="1600" dirty="0"/>
              <a:t>Expand the dataset to include additional variables, such as </a:t>
            </a:r>
            <a:r>
              <a:rPr lang="en-US" sz="1600" b="1" dirty="0"/>
              <a:t>student demographics</a:t>
            </a:r>
            <a:r>
              <a:rPr lang="en-US" sz="1600" dirty="0"/>
              <a:t> (age, gender, region) to uncover deeper insights</a:t>
            </a:r>
          </a:p>
          <a:p>
            <a:pPr marL="285750" indent="-285750">
              <a:buFont typeface="Arial" panose="020B0604020202020204" pitchFamily="34" charset="0"/>
              <a:buChar char="•"/>
            </a:pPr>
            <a:r>
              <a:rPr lang="en-US" sz="1600" dirty="0"/>
              <a:t>Collect data on student </a:t>
            </a:r>
            <a:r>
              <a:rPr lang="en-US" sz="1600" b="1" dirty="0"/>
              <a:t>academic performance</a:t>
            </a:r>
            <a:r>
              <a:rPr lang="en-US" sz="1600" dirty="0"/>
              <a:t> to analyze correlations between enrollment and performance in different subjects.</a:t>
            </a:r>
          </a:p>
        </p:txBody>
      </p:sp>
      <p:sp>
        <p:nvSpPr>
          <p:cNvPr id="23" name="Text Placeholder 22">
            <a:extLst>
              <a:ext uri="{FF2B5EF4-FFF2-40B4-BE49-F238E27FC236}">
                <a16:creationId xmlns:a16="http://schemas.microsoft.com/office/drawing/2014/main" id="{09F447F9-B4DE-4143-B522-AF060F1A1CF5}"/>
              </a:ext>
            </a:extLst>
          </p:cNvPr>
          <p:cNvSpPr>
            <a:spLocks noGrp="1"/>
          </p:cNvSpPr>
          <p:nvPr>
            <p:ph type="body" sz="quarter" idx="20"/>
          </p:nvPr>
        </p:nvSpPr>
        <p:spPr>
          <a:xfrm>
            <a:off x="5598585" y="3462357"/>
            <a:ext cx="2743200" cy="365760"/>
          </a:xfrm>
        </p:spPr>
        <p:txBody>
          <a:bodyPr/>
          <a:lstStyle/>
          <a:p>
            <a:r>
              <a:rPr lang="en-US" dirty="0"/>
              <a:t>Actionable Insights</a:t>
            </a:r>
          </a:p>
        </p:txBody>
      </p:sp>
      <p:sp>
        <p:nvSpPr>
          <p:cNvPr id="24" name="Text Placeholder 23">
            <a:extLst>
              <a:ext uri="{FF2B5EF4-FFF2-40B4-BE49-F238E27FC236}">
                <a16:creationId xmlns:a16="http://schemas.microsoft.com/office/drawing/2014/main" id="{E7C77AFF-8F95-406E-AFD4-D33D5B1AB6A0}"/>
              </a:ext>
            </a:extLst>
          </p:cNvPr>
          <p:cNvSpPr>
            <a:spLocks noGrp="1"/>
          </p:cNvSpPr>
          <p:nvPr>
            <p:ph type="body" sz="quarter" idx="21"/>
          </p:nvPr>
        </p:nvSpPr>
        <p:spPr>
          <a:xfrm>
            <a:off x="5191204" y="3856408"/>
            <a:ext cx="3916863" cy="2277104"/>
          </a:xfrm>
        </p:spPr>
        <p:txBody>
          <a:bodyPr/>
          <a:lstStyle/>
          <a:p>
            <a:pPr marL="285750" indent="-285750">
              <a:buFont typeface="Arial" panose="020B0604020202020204" pitchFamily="34" charset="0"/>
              <a:buChar char="•"/>
            </a:pPr>
            <a:r>
              <a:rPr lang="en-US" sz="1600" dirty="0"/>
              <a:t>Collaborate with educational stakeholders to develop strategies for </a:t>
            </a:r>
            <a:r>
              <a:rPr lang="en-US" sz="1600" b="1" dirty="0"/>
              <a:t>expanding popular courses</a:t>
            </a:r>
            <a:r>
              <a:rPr lang="en-US" sz="1600" dirty="0"/>
              <a:t> and addressing the decline in enrollments in certain subjects.</a:t>
            </a:r>
          </a:p>
          <a:p>
            <a:pPr marL="285750" indent="-285750">
              <a:buFont typeface="Arial" panose="020B0604020202020204" pitchFamily="34" charset="0"/>
              <a:buChar char="•"/>
            </a:pPr>
            <a:r>
              <a:rPr lang="en-US" sz="1600" dirty="0"/>
              <a:t>Use the data-driven insights to guide decisions about </a:t>
            </a:r>
            <a:r>
              <a:rPr lang="en-US" sz="1600" b="1" dirty="0"/>
              <a:t>curriculum development</a:t>
            </a:r>
            <a:r>
              <a:rPr lang="en-US" sz="1600" dirty="0"/>
              <a:t> and </a:t>
            </a:r>
            <a:r>
              <a:rPr lang="en-US" sz="1600" b="1" dirty="0"/>
              <a:t>resource allocation</a:t>
            </a:r>
            <a:r>
              <a:rPr lang="en-US" sz="1600" dirty="0"/>
              <a:t>.</a:t>
            </a:r>
          </a:p>
        </p:txBody>
      </p:sp>
      <p:sp>
        <p:nvSpPr>
          <p:cNvPr id="27" name="TextBox 26">
            <a:extLst>
              <a:ext uri="{FF2B5EF4-FFF2-40B4-BE49-F238E27FC236}">
                <a16:creationId xmlns:a16="http://schemas.microsoft.com/office/drawing/2014/main" id="{FFE58600-B394-4EDE-911A-7523B7922D04}"/>
              </a:ext>
            </a:extLst>
          </p:cNvPr>
          <p:cNvSpPr txBox="1"/>
          <p:nvPr/>
        </p:nvSpPr>
        <p:spPr>
          <a:xfrm>
            <a:off x="10044336" y="6288258"/>
            <a:ext cx="1702191" cy="230832"/>
          </a:xfrm>
          <a:prstGeom prst="rect">
            <a:avLst/>
          </a:prstGeom>
          <a:noFill/>
        </p:spPr>
        <p:txBody>
          <a:bodyPr wrap="square" rtlCol="0">
            <a:spAutoFit/>
          </a:bodyPr>
          <a:lstStyle/>
          <a:p>
            <a:pPr algn="r"/>
            <a:r>
              <a:rPr lang="en-US" sz="900" dirty="0">
                <a:solidFill>
                  <a:schemeClr val="bg1"/>
                </a:solidFill>
              </a:rPr>
              <a:t>8</a:t>
            </a:r>
          </a:p>
        </p:txBody>
      </p:sp>
    </p:spTree>
    <p:extLst>
      <p:ext uri="{BB962C8B-B14F-4D97-AF65-F5344CB8AC3E}">
        <p14:creationId xmlns:p14="http://schemas.microsoft.com/office/powerpoint/2010/main" val="360275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of bar graph">
            <a:extLst>
              <a:ext uri="{FF2B5EF4-FFF2-40B4-BE49-F238E27FC236}">
                <a16:creationId xmlns:a16="http://schemas.microsoft.com/office/drawing/2014/main" id="{6A057D43-F8BF-4DAD-A7AD-845A6D5B5A5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524" y="0"/>
            <a:ext cx="12188952" cy="6858000"/>
          </a:xfrm>
        </p:spPr>
      </p:pic>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3481756" y="-28140"/>
            <a:ext cx="5227320" cy="1184251"/>
          </a:xfrm>
        </p:spPr>
        <p:txBody>
          <a:bodyPr/>
          <a:lstStyle/>
          <a:p>
            <a:r>
              <a:rPr lang="en-US" dirty="0"/>
              <a:t>CONCLUSION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25"/>
          </p:nvPr>
        </p:nvSpPr>
        <p:spPr>
          <a:xfrm>
            <a:off x="2666644" y="1286234"/>
            <a:ext cx="9523831" cy="4734738"/>
          </a:xfrm>
        </p:spPr>
        <p:txBody>
          <a:bodyPr/>
          <a:lstStyle/>
          <a:p>
            <a:r>
              <a:rPr lang="en-ZA" dirty="0"/>
              <a:t> </a:t>
            </a:r>
          </a:p>
        </p:txBody>
      </p:sp>
      <p:sp>
        <p:nvSpPr>
          <p:cNvPr id="10" name="Content Placeholder 9">
            <a:extLst>
              <a:ext uri="{FF2B5EF4-FFF2-40B4-BE49-F238E27FC236}">
                <a16:creationId xmlns:a16="http://schemas.microsoft.com/office/drawing/2014/main" id="{14671EBE-B721-4278-A276-75F44D556D20}"/>
              </a:ext>
            </a:extLst>
          </p:cNvPr>
          <p:cNvSpPr>
            <a:spLocks noGrp="1"/>
          </p:cNvSpPr>
          <p:nvPr>
            <p:ph sz="half" idx="2"/>
          </p:nvPr>
        </p:nvSpPr>
        <p:spPr>
          <a:xfrm>
            <a:off x="2814347" y="2102754"/>
            <a:ext cx="4332849" cy="2870688"/>
          </a:xfrm>
        </p:spPr>
        <p:txBody>
          <a:bodyPr>
            <a:normAutofit fontScale="85000" lnSpcReduction="10000"/>
          </a:bodyPr>
          <a:lstStyle/>
          <a:p>
            <a:pPr marL="285750" indent="-285750">
              <a:buFont typeface="Arial" panose="020B0604020202020204" pitchFamily="34" charset="0"/>
              <a:buChar char="•"/>
            </a:pPr>
            <a:r>
              <a:rPr lang="en-US" sz="1600" dirty="0"/>
              <a:t>The student enrollment data revealed a steady increase in enrollment from </a:t>
            </a:r>
            <a:r>
              <a:rPr lang="en-US" sz="1600" b="1" dirty="0"/>
              <a:t>2020 to 2022</a:t>
            </a:r>
            <a:r>
              <a:rPr lang="en-US" sz="1600" dirty="0"/>
              <a:t>, with </a:t>
            </a:r>
            <a:r>
              <a:rPr lang="en-US" sz="1600" b="1" dirty="0"/>
              <a:t>Literature</a:t>
            </a:r>
            <a:r>
              <a:rPr lang="en-US" sz="1600" dirty="0"/>
              <a:t> and </a:t>
            </a:r>
            <a:r>
              <a:rPr lang="en-US" sz="1600" b="1" dirty="0"/>
              <a:t>History</a:t>
            </a:r>
            <a:r>
              <a:rPr lang="en-US" sz="1600" dirty="0"/>
              <a:t> courses being the most popular.</a:t>
            </a:r>
          </a:p>
          <a:p>
            <a:pPr marL="285750" indent="-285750">
              <a:buFont typeface="Arial" panose="020B0604020202020204" pitchFamily="34" charset="0"/>
              <a:buChar char="•"/>
            </a:pPr>
            <a:r>
              <a:rPr lang="en-US" sz="1600" b="1" dirty="0"/>
              <a:t>Math</a:t>
            </a:r>
            <a:r>
              <a:rPr lang="en-US" sz="1600" dirty="0"/>
              <a:t> and </a:t>
            </a:r>
            <a:r>
              <a:rPr lang="en-US" sz="1600" b="1" dirty="0"/>
              <a:t>Science</a:t>
            </a:r>
            <a:r>
              <a:rPr lang="en-US" sz="1600" dirty="0"/>
              <a:t> courses saw lower enrollments, which indicates an opportunity to revamp or promote these subjects more effectively.</a:t>
            </a:r>
          </a:p>
          <a:p>
            <a:pPr marL="285750" indent="-285750">
              <a:buFont typeface="Arial" panose="020B0604020202020204" pitchFamily="34" charset="0"/>
              <a:buChar char="•"/>
            </a:pPr>
            <a:r>
              <a:rPr lang="en-US" sz="1600" dirty="0"/>
              <a:t>The interactive </a:t>
            </a:r>
            <a:r>
              <a:rPr lang="en-US" sz="1600" b="1" dirty="0"/>
              <a:t>Excel dashboard</a:t>
            </a:r>
            <a:r>
              <a:rPr lang="en-US" sz="1600" dirty="0"/>
              <a:t> enabled detailed analysis of enrollment trends and provided key insights for stakeholders.</a:t>
            </a:r>
            <a:endParaRPr lang="en-ZA" sz="1600" noProof="1"/>
          </a:p>
          <a:p>
            <a:pPr marL="285750" indent="-285750">
              <a:buFont typeface="Arial" panose="020B0604020202020204" pitchFamily="34" charset="0"/>
              <a:buChar char="•"/>
            </a:pPr>
            <a:endParaRPr lang="en-ZA" sz="1600" noProof="1"/>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8220369" y="1286234"/>
            <a:ext cx="3657600" cy="640080"/>
          </a:xfrm>
        </p:spPr>
        <p:txBody>
          <a:bodyPr/>
          <a:lstStyle/>
          <a:p>
            <a:r>
              <a:rPr lang="en-US" dirty="0"/>
              <a:t>Impact of the Project</a:t>
            </a:r>
          </a:p>
        </p:txBody>
      </p:sp>
      <p:sp>
        <p:nvSpPr>
          <p:cNvPr id="2" name="Content Placeholder 1">
            <a:extLst>
              <a:ext uri="{FF2B5EF4-FFF2-40B4-BE49-F238E27FC236}">
                <a16:creationId xmlns:a16="http://schemas.microsoft.com/office/drawing/2014/main" id="{2972E633-D3D4-4B6D-909F-937FED844C4A}"/>
              </a:ext>
            </a:extLst>
          </p:cNvPr>
          <p:cNvSpPr>
            <a:spLocks noGrp="1"/>
          </p:cNvSpPr>
          <p:nvPr>
            <p:ph sz="quarter" idx="4"/>
          </p:nvPr>
        </p:nvSpPr>
        <p:spPr>
          <a:xfrm>
            <a:off x="7685797" y="2024869"/>
            <a:ext cx="4046658" cy="2743200"/>
          </a:xfrm>
        </p:spPr>
        <p:txBody>
          <a:bodyPr>
            <a:normAutofit/>
          </a:bodyPr>
          <a:lstStyle/>
          <a:p>
            <a:pPr marL="285750" indent="-285750">
              <a:buFont typeface="Arial" panose="020B0604020202020204" pitchFamily="34" charset="0"/>
              <a:buChar char="•"/>
            </a:pPr>
            <a:r>
              <a:rPr lang="en-US" sz="1600" dirty="0"/>
              <a:t>This project showcases the potential of data analysis to uncover valuable insights in education, guiding institutions in their decision-making processes.</a:t>
            </a:r>
          </a:p>
          <a:p>
            <a:pPr marL="285750" indent="-285750">
              <a:buFont typeface="Arial" panose="020B0604020202020204" pitchFamily="34" charset="0"/>
              <a:buChar char="•"/>
            </a:pPr>
            <a:r>
              <a:rPr lang="en-US" sz="1600" dirty="0"/>
              <a:t>The use of </a:t>
            </a:r>
            <a:r>
              <a:rPr lang="en-US" sz="1600" b="1" dirty="0"/>
              <a:t>Excel</a:t>
            </a:r>
            <a:r>
              <a:rPr lang="en-US" sz="1600" dirty="0"/>
              <a:t> for data analysis and visualization can significantly improve the way educational data is utilized for decision-making and policy formulation.</a:t>
            </a:r>
            <a:endParaRPr lang="en-ZA" sz="1600" noProof="1"/>
          </a:p>
        </p:txBody>
      </p:sp>
      <p:sp>
        <p:nvSpPr>
          <p:cNvPr id="24" name="Slide Number Placeholder 23">
            <a:extLst>
              <a:ext uri="{FF2B5EF4-FFF2-40B4-BE49-F238E27FC236}">
                <a16:creationId xmlns:a16="http://schemas.microsoft.com/office/drawing/2014/main" id="{4D55AB81-8A4D-4B4A-8B0F-A7407C695E33}"/>
              </a:ext>
            </a:extLst>
          </p:cNvPr>
          <p:cNvSpPr>
            <a:spLocks noGrp="1"/>
          </p:cNvSpPr>
          <p:nvPr>
            <p:ph type="sldNum" sz="quarter" idx="12"/>
          </p:nvPr>
        </p:nvSpPr>
        <p:spPr>
          <a:xfrm>
            <a:off x="8906026" y="6356350"/>
            <a:ext cx="2743200" cy="365125"/>
          </a:xfrm>
        </p:spPr>
        <p:txBody>
          <a:bodyPr/>
          <a:lstStyle/>
          <a:p>
            <a:r>
              <a:rPr lang="en-US" dirty="0"/>
              <a:t>9</a:t>
            </a:r>
          </a:p>
        </p:txBody>
      </p:sp>
      <p:sp>
        <p:nvSpPr>
          <p:cNvPr id="15" name="Rectangle 14">
            <a:extLst>
              <a:ext uri="{FF2B5EF4-FFF2-40B4-BE49-F238E27FC236}">
                <a16:creationId xmlns:a16="http://schemas.microsoft.com/office/drawing/2014/main" id="{09B04A6B-B6E9-40E3-BFCB-8C1C17E0DB0C}"/>
              </a:ext>
              <a:ext uri="{C183D7F6-B498-43B3-948B-1728B52AA6E4}">
                <adec:decorative xmlns:adec="http://schemas.microsoft.com/office/drawing/2017/decorative" val="1"/>
              </a:ext>
            </a:extLst>
          </p:cNvPr>
          <p:cNvSpPr/>
          <p:nvPr/>
        </p:nvSpPr>
        <p:spPr>
          <a:xfrm>
            <a:off x="2109142" y="1286235"/>
            <a:ext cx="557500" cy="47347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6">
            <a:extLst>
              <a:ext uri="{FF2B5EF4-FFF2-40B4-BE49-F238E27FC236}">
                <a16:creationId xmlns:a16="http://schemas.microsoft.com/office/drawing/2014/main" id="{29992312-3A55-4D4B-A355-CD9C3D307744}"/>
              </a:ext>
            </a:extLst>
          </p:cNvPr>
          <p:cNvSpPr txBox="1">
            <a:spLocks/>
          </p:cNvSpPr>
          <p:nvPr/>
        </p:nvSpPr>
        <p:spPr>
          <a:xfrm>
            <a:off x="3245904" y="1331595"/>
            <a:ext cx="3657600" cy="6400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b="1" dirty="0"/>
              <a:t>Summary of Findings</a:t>
            </a:r>
            <a:endParaRPr lang="en-ZA" sz="2000" b="1" dirty="0"/>
          </a:p>
        </p:txBody>
      </p:sp>
      <p:sp>
        <p:nvSpPr>
          <p:cNvPr id="13" name="Text Placeholder 6">
            <a:extLst>
              <a:ext uri="{FF2B5EF4-FFF2-40B4-BE49-F238E27FC236}">
                <a16:creationId xmlns:a16="http://schemas.microsoft.com/office/drawing/2014/main" id="{5AA3A7EE-EF8C-4B88-80A1-816491CE7DD6}"/>
              </a:ext>
            </a:extLst>
          </p:cNvPr>
          <p:cNvSpPr txBox="1">
            <a:spLocks/>
          </p:cNvSpPr>
          <p:nvPr/>
        </p:nvSpPr>
        <p:spPr>
          <a:xfrm>
            <a:off x="8727341" y="3888002"/>
            <a:ext cx="3657600" cy="64008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Final Thoughts</a:t>
            </a:r>
          </a:p>
        </p:txBody>
      </p:sp>
      <p:sp>
        <p:nvSpPr>
          <p:cNvPr id="3" name="TextBox 2">
            <a:extLst>
              <a:ext uri="{FF2B5EF4-FFF2-40B4-BE49-F238E27FC236}">
                <a16:creationId xmlns:a16="http://schemas.microsoft.com/office/drawing/2014/main" id="{F024776A-A9E1-487E-A671-54DB4F80C370}"/>
              </a:ext>
            </a:extLst>
          </p:cNvPr>
          <p:cNvSpPr txBox="1"/>
          <p:nvPr/>
        </p:nvSpPr>
        <p:spPr>
          <a:xfrm>
            <a:off x="7704698" y="4540441"/>
            <a:ext cx="44787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insights gained from this project can help </a:t>
            </a:r>
            <a:r>
              <a:rPr lang="en-US" sz="1600" b="1" dirty="0"/>
              <a:t>educational institutions</a:t>
            </a:r>
            <a:r>
              <a:rPr lang="en-US" sz="1600" dirty="0"/>
              <a:t> plan and adjust their curricula based on evolving trends in student interest and enrollment.</a:t>
            </a:r>
          </a:p>
        </p:txBody>
      </p:sp>
    </p:spTree>
    <p:extLst>
      <p:ext uri="{BB962C8B-B14F-4D97-AF65-F5344CB8AC3E}">
        <p14:creationId xmlns:p14="http://schemas.microsoft.com/office/powerpoint/2010/main" val="698293998"/>
      </p:ext>
    </p:extLst>
  </p:cSld>
  <p:clrMapOvr>
    <a:masterClrMapping/>
  </p:clrMapOvr>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 id="{0A08F99B-73B1-4377-A04A-CCDBBDCD25D8}" vid="{5CED1285-8ECB-4128-A72E-4C5B72C5D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9C157-B2BF-48C0-AA17-2CECF9CDD007}">
  <ds:schemaRefs>
    <ds:schemaRef ds:uri="http://schemas.microsoft.com/sharepoint/v3/contenttype/forms"/>
  </ds:schemaRefs>
</ds:datastoreItem>
</file>

<file path=customXml/itemProps2.xml><?xml version="1.0" encoding="utf-8"?>
<ds:datastoreItem xmlns:ds="http://schemas.openxmlformats.org/officeDocument/2006/customXml" ds:itemID="{32C3E0D1-381F-4FED-835E-9337ECD9B23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64128202-8B3F-47B2-95DE-323A94AC48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1145</Words>
  <Application>Microsoft Office PowerPoint</Application>
  <PresentationFormat>Widescreen</PresentationFormat>
  <Paragraphs>136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Selawik Semibold</vt:lpstr>
      <vt:lpstr>Source Sans Pro</vt:lpstr>
      <vt:lpstr>Source Sans Pro ExtraLight</vt:lpstr>
      <vt:lpstr>Wingdings</vt:lpstr>
      <vt:lpstr>Office Theme</vt:lpstr>
      <vt:lpstr>Solving Student Enrollment and Graduation Rates with Data</vt:lpstr>
      <vt:lpstr>SDG 4: Quality Education</vt:lpstr>
      <vt:lpstr>PRODUCT BENEFITS</vt:lpstr>
      <vt:lpstr>Integration &amp; Testing</vt:lpstr>
      <vt:lpstr>Data Analysis &amp; Insights</vt:lpstr>
      <vt:lpstr>MARKET OVERVIEW</vt:lpstr>
      <vt:lpstr>Insights &amp; Conclusion</vt:lpstr>
      <vt:lpstr>Next Steps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2021-08-11T22:28:10Z</dcterms:created>
  <dcterms:modified xsi:type="dcterms:W3CDTF">2025-02-02T10:41:44Z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