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8" r:id="rId6"/>
    <p:sldId id="278" r:id="rId7"/>
    <p:sldId id="309" r:id="rId8"/>
    <p:sldId id="263" r:id="rId9"/>
    <p:sldId id="310" r:id="rId10"/>
    <p:sldId id="311" r:id="rId11"/>
    <p:sldId id="314" r:id="rId12"/>
    <p:sldId id="318" r:id="rId13"/>
    <p:sldId id="304"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5" autoAdjust="0"/>
  </p:normalViewPr>
  <p:slideViewPr>
    <p:cSldViewPr snapToGrid="0">
      <p:cViewPr varScale="1">
        <p:scale>
          <a:sx n="65" d="100"/>
          <a:sy n="65" d="100"/>
        </p:scale>
        <p:origin x="276" y="7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8/14/2024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mailto:educateprblm@gmail.com" TargetMode="External"/><Relationship Id="rId2" Type="http://schemas.openxmlformats.org/officeDocument/2006/relationships/hyperlink" Target="mailto:Mammuso@icloud.co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b="1" dirty="0"/>
              <a:t>Enhancing Educational Outcomes with Data-Driven Insight</a:t>
            </a:r>
            <a:r>
              <a:rPr lang="en-US" dirty="0"/>
              <a:t>.</a:t>
            </a:r>
            <a:br>
              <a:rPr lang="en-US" dirty="0"/>
            </a:br>
            <a:r>
              <a:rPr lang="en-US" sz="2000" dirty="0"/>
              <a:t>A Comprehensive Approach Aligned with SDG 4: Quality Education</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2BDE2-94E0-A6A6-0132-1A8C0DE489BA}"/>
              </a:ext>
            </a:extLst>
          </p:cNvPr>
          <p:cNvSpPr txBox="1"/>
          <p:nvPr/>
        </p:nvSpPr>
        <p:spPr>
          <a:xfrm>
            <a:off x="1162664" y="1012954"/>
            <a:ext cx="10237839" cy="4832092"/>
          </a:xfrm>
          <a:prstGeom prst="rect">
            <a:avLst/>
          </a:prstGeom>
          <a:noFill/>
        </p:spPr>
        <p:txBody>
          <a:bodyPr wrap="square" rtlCol="0">
            <a:spAutoFit/>
          </a:bodyPr>
          <a:lstStyle/>
          <a:p>
            <a:pPr marL="342900" indent="-342900">
              <a:buFont typeface="Arial" panose="020B0604020202020204" pitchFamily="34" charset="0"/>
              <a:buChar char="•"/>
            </a:pPr>
            <a:r>
              <a:rPr lang="en-US" sz="2400" dirty="0"/>
              <a:t>In summary, our project addresses the critical challenges in achieving quality education, as outlined in SDG 4. By leveraging a comprehensive database and data-driven insights, we've developed a system that can identify disparities, optimize resource allocation, and ultimately enhance educational outcomes.</a:t>
            </a:r>
          </a:p>
          <a:p>
            <a:pPr marL="342900" indent="-342900">
              <a:buFont typeface="Arial" panose="020B0604020202020204" pitchFamily="34" charset="0"/>
              <a:buChar char="•"/>
            </a:pPr>
            <a:r>
              <a:rPr lang="en-US" sz="2400" dirty="0"/>
              <a:t>The insights derived from our analysis and the tools we've created, such as the Excel dashboard, are not just theoretical. They have the potential to directly influence policy, improve school management, and provide equitable educational opportunities for all students, regardless of their background.</a:t>
            </a:r>
          </a:p>
          <a:p>
            <a:pPr marL="342900" indent="-342900">
              <a:buFont typeface="Arial" panose="020B0604020202020204" pitchFamily="34" charset="0"/>
              <a:buChar char="•"/>
            </a:pPr>
            <a:r>
              <a:rPr lang="en-US" sz="2400" dirty="0"/>
              <a:t>In a world where education is the key to unlocking human potential, our project stands as a vital step towards ensuring that every child has access to quality education. By focusing on data, we can make informed decisions that lead to tangible improvements in educational systems worldwide.</a:t>
            </a:r>
          </a:p>
          <a:p>
            <a:endParaRPr lang="en-ZA" sz="2000" dirty="0"/>
          </a:p>
        </p:txBody>
      </p:sp>
    </p:spTree>
    <p:extLst>
      <p:ext uri="{BB962C8B-B14F-4D97-AF65-F5344CB8AC3E}">
        <p14:creationId xmlns:p14="http://schemas.microsoft.com/office/powerpoint/2010/main" val="218882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F72160-71D6-402D-D6EB-AE18F5E53EE5}"/>
              </a:ext>
            </a:extLst>
          </p:cNvPr>
          <p:cNvSpPr txBox="1"/>
          <p:nvPr/>
        </p:nvSpPr>
        <p:spPr>
          <a:xfrm>
            <a:off x="1445342" y="368710"/>
            <a:ext cx="4513006" cy="584775"/>
          </a:xfrm>
          <a:prstGeom prst="rect">
            <a:avLst/>
          </a:prstGeom>
          <a:noFill/>
        </p:spPr>
        <p:txBody>
          <a:bodyPr wrap="square" rtlCol="0">
            <a:spAutoFit/>
          </a:bodyPr>
          <a:lstStyle/>
          <a:p>
            <a:r>
              <a:rPr lang="en-US" sz="3200" b="1" u="sng" dirty="0">
                <a:latin typeface="+mj-lt"/>
              </a:rPr>
              <a:t>Call To Action</a:t>
            </a:r>
            <a:endParaRPr lang="en-ZA" sz="3200" b="1" u="sng" dirty="0">
              <a:latin typeface="+mj-lt"/>
            </a:endParaRPr>
          </a:p>
        </p:txBody>
      </p:sp>
      <p:sp>
        <p:nvSpPr>
          <p:cNvPr id="5" name="TextBox 4">
            <a:extLst>
              <a:ext uri="{FF2B5EF4-FFF2-40B4-BE49-F238E27FC236}">
                <a16:creationId xmlns:a16="http://schemas.microsoft.com/office/drawing/2014/main" id="{6BE604C4-552E-08EA-F00C-88DA72CC51AF}"/>
              </a:ext>
            </a:extLst>
          </p:cNvPr>
          <p:cNvSpPr txBox="1"/>
          <p:nvPr/>
        </p:nvSpPr>
        <p:spPr>
          <a:xfrm>
            <a:off x="774290" y="953485"/>
            <a:ext cx="1036811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invite educators, policymakers, and stakeholders to collaborate with us in refining and expanding this project. Together, we can scale these solutions to more regions, ensuring that no child is left behind in our pursuit of quality education.</a:t>
            </a:r>
          </a:p>
          <a:p>
            <a:pPr marL="285750" indent="-285750">
              <a:buFont typeface="Arial" panose="020B0604020202020204" pitchFamily="34" charset="0"/>
              <a:buChar char="•"/>
            </a:pPr>
            <a:r>
              <a:rPr lang="en-US" dirty="0"/>
              <a:t>To turn this vision into reality, we seek your support. Whether through funding, partnerships, or advocacy, your contribution can make a significant difference in helping us achieve our goals.</a:t>
            </a:r>
          </a:p>
          <a:p>
            <a:pPr marL="285750" indent="-285750">
              <a:buFont typeface="Arial" panose="020B0604020202020204" pitchFamily="34" charset="0"/>
              <a:buChar char="•"/>
            </a:pPr>
            <a:r>
              <a:rPr lang="en-US" dirty="0"/>
              <a:t>If you're as passionate about education as we are, we encourage you to take action today. Join us in this mission, explore the data, use the dashboard, and help drive the changes that our educational systems so desperately need.</a:t>
            </a:r>
            <a:endParaRPr lang="en-ZA" dirty="0"/>
          </a:p>
        </p:txBody>
      </p:sp>
      <p:sp>
        <p:nvSpPr>
          <p:cNvPr id="6" name="TextBox 5">
            <a:extLst>
              <a:ext uri="{FF2B5EF4-FFF2-40B4-BE49-F238E27FC236}">
                <a16:creationId xmlns:a16="http://schemas.microsoft.com/office/drawing/2014/main" id="{E0F3BCDF-2384-734B-D835-237798278F45}"/>
              </a:ext>
            </a:extLst>
          </p:cNvPr>
          <p:cNvSpPr txBox="1"/>
          <p:nvPr/>
        </p:nvSpPr>
        <p:spPr>
          <a:xfrm>
            <a:off x="774290" y="3596192"/>
            <a:ext cx="9992033" cy="923330"/>
          </a:xfrm>
          <a:prstGeom prst="rect">
            <a:avLst/>
          </a:prstGeom>
          <a:noFill/>
        </p:spPr>
        <p:txBody>
          <a:bodyPr wrap="square" rtlCol="0">
            <a:spAutoFit/>
          </a:bodyPr>
          <a:lstStyle/>
          <a:p>
            <a:r>
              <a:rPr lang="en-US" dirty="0"/>
              <a:t>For those interested in learning more or getting involved, please don’t hesitate to reach out. We’re excited to discuss how we can work together to make a lasting impact.</a:t>
            </a:r>
          </a:p>
          <a:p>
            <a:r>
              <a:rPr lang="en-US" dirty="0">
                <a:hlinkClick r:id="rId2"/>
              </a:rPr>
              <a:t>Mammuso@icloud.com</a:t>
            </a:r>
            <a:r>
              <a:rPr lang="en-US" dirty="0"/>
              <a:t>        </a:t>
            </a:r>
            <a:r>
              <a:rPr lang="en-US" dirty="0">
                <a:hlinkClick r:id="rId3"/>
              </a:rPr>
              <a:t>educateprblm@gmail.com</a:t>
            </a:r>
            <a:r>
              <a:rPr lang="en-US" dirty="0"/>
              <a:t>             </a:t>
            </a:r>
            <a:endParaRPr lang="en-ZA" dirty="0"/>
          </a:p>
        </p:txBody>
      </p:sp>
      <p:sp>
        <p:nvSpPr>
          <p:cNvPr id="7" name="TextBox 6">
            <a:extLst>
              <a:ext uri="{FF2B5EF4-FFF2-40B4-BE49-F238E27FC236}">
                <a16:creationId xmlns:a16="http://schemas.microsoft.com/office/drawing/2014/main" id="{C7D9CE60-2180-6F00-5692-82CABA25828E}"/>
              </a:ext>
            </a:extLst>
          </p:cNvPr>
          <p:cNvSpPr txBox="1"/>
          <p:nvPr/>
        </p:nvSpPr>
        <p:spPr>
          <a:xfrm>
            <a:off x="1327355" y="5206181"/>
            <a:ext cx="9815051" cy="707886"/>
          </a:xfrm>
          <a:prstGeom prst="rect">
            <a:avLst/>
          </a:prstGeom>
          <a:noFill/>
        </p:spPr>
        <p:txBody>
          <a:bodyPr wrap="square" rtlCol="0">
            <a:spAutoFit/>
          </a:bodyPr>
          <a:lstStyle/>
          <a:p>
            <a:r>
              <a:rPr lang="en-US" sz="2000" b="1" i="1" dirty="0"/>
              <a:t>Together, we can ensure that every child has access to the quality education they deserve. Let’s take the next step towards achieving this vital goal of sustainable development. Thank you.</a:t>
            </a:r>
            <a:endParaRPr lang="en-ZA" sz="2000" b="1" i="1" dirty="0"/>
          </a:p>
        </p:txBody>
      </p:sp>
    </p:spTree>
    <p:extLst>
      <p:ext uri="{BB962C8B-B14F-4D97-AF65-F5344CB8AC3E}">
        <p14:creationId xmlns:p14="http://schemas.microsoft.com/office/powerpoint/2010/main" val="202586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91729" y="309716"/>
            <a:ext cx="6364519" cy="5633884"/>
          </a:xfrm>
        </p:spPr>
        <p:txBody>
          <a:bodyPr/>
          <a:lstStyle/>
          <a:p>
            <a:pPr>
              <a:lnSpc>
                <a:spcPct val="100000"/>
              </a:lnSpc>
            </a:pPr>
            <a:r>
              <a:rPr lang="en-US" sz="2400" u="sng" dirty="0"/>
              <a:t>Overview</a:t>
            </a:r>
            <a:br>
              <a:rPr lang="en-US" sz="2400" u="sng" dirty="0">
                <a:latin typeface="+mn-lt"/>
              </a:rPr>
            </a:br>
            <a:r>
              <a:rPr lang="en-US" sz="2400" dirty="0">
                <a:latin typeface="+mn-lt"/>
              </a:rPr>
              <a:t>This project aims to improve educational quality and equality.</a:t>
            </a:r>
            <a:br>
              <a:rPr lang="en-US" sz="2400" dirty="0">
                <a:latin typeface="+mn-lt"/>
              </a:rPr>
            </a:br>
            <a:r>
              <a:rPr lang="en-US" sz="2400" dirty="0">
                <a:latin typeface="+mn-lt"/>
              </a:rPr>
              <a:t>The fourth Social Development Goal highlighted for this project is Quality Education. It aims to ensure inclusive and equitable quality education and promote lifelong learning opportunities for all. </a:t>
            </a:r>
            <a:br>
              <a:rPr lang="en-US" sz="2400" dirty="0">
                <a:latin typeface="+mn-lt"/>
              </a:rPr>
            </a:br>
            <a:br>
              <a:rPr lang="en-US" sz="2400" dirty="0">
                <a:latin typeface="+mn-lt"/>
              </a:rPr>
            </a:br>
            <a:r>
              <a:rPr lang="en-US" sz="2400" u="sng" dirty="0">
                <a:latin typeface="+mn-lt"/>
              </a:rPr>
              <a:t>The key focus areas are:</a:t>
            </a:r>
            <a:br>
              <a:rPr lang="en-US" sz="2400" dirty="0">
                <a:latin typeface="+mn-lt"/>
              </a:rPr>
            </a:br>
            <a:r>
              <a:rPr lang="en-US" sz="2400" dirty="0">
                <a:latin typeface="+mn-lt"/>
              </a:rPr>
              <a:t>- Access to basic education</a:t>
            </a:r>
            <a:br>
              <a:rPr lang="en-US" sz="2400" dirty="0">
                <a:latin typeface="+mn-lt"/>
              </a:rPr>
            </a:br>
            <a:r>
              <a:rPr lang="en-US" sz="2400" dirty="0">
                <a:latin typeface="+mn-lt"/>
              </a:rPr>
              <a:t>- Educational quality</a:t>
            </a:r>
            <a:br>
              <a:rPr lang="en-US" sz="2400" dirty="0">
                <a:latin typeface="+mn-lt"/>
              </a:rPr>
            </a:br>
            <a:r>
              <a:rPr lang="en-US" sz="2400" dirty="0">
                <a:latin typeface="+mn-lt"/>
              </a:rPr>
              <a:t>- Resource Allocation.</a:t>
            </a:r>
            <a:br>
              <a:rPr lang="en-US" sz="2000" dirty="0">
                <a:latin typeface="+mn-lt"/>
              </a:rPr>
            </a:br>
            <a:br>
              <a:rPr lang="en-US" sz="2000" u="sng" dirty="0">
                <a:latin typeface="+mn-lt"/>
              </a:rPr>
            </a:br>
            <a:endParaRPr lang="en-US" sz="2000" u="sng" dirty="0">
              <a:latin typeface="+mn-lt"/>
            </a:endParaRPr>
          </a:p>
        </p:txBody>
      </p:sp>
      <p:pic>
        <p:nvPicPr>
          <p:cNvPr id="6" name="Picture Placeholder 5">
            <a:extLst>
              <a:ext uri="{FF2B5EF4-FFF2-40B4-BE49-F238E27FC236}">
                <a16:creationId xmlns:a16="http://schemas.microsoft.com/office/drawing/2014/main" id="{75A9C1F0-50E4-8663-5327-D74C14802DA2}"/>
              </a:ext>
            </a:extLst>
          </p:cNvPr>
          <p:cNvPicPr>
            <a:picLocks noGrp="1" noChangeAspect="1"/>
          </p:cNvPicPr>
          <p:nvPr>
            <p:ph type="pic" idx="1"/>
          </p:nvPr>
        </p:nvPicPr>
        <p:blipFill>
          <a:blip r:embed="rId3"/>
          <a:srcRect l="25760" r="25760"/>
          <a:stretch/>
        </p:blipFill>
        <p:spPr/>
      </p:pic>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A05A5BE-EC05-CFCC-33C6-CCF2C2961E2D}"/>
              </a:ext>
            </a:extLst>
          </p:cNvPr>
          <p:cNvSpPr txBox="1"/>
          <p:nvPr/>
        </p:nvSpPr>
        <p:spPr>
          <a:xfrm>
            <a:off x="634181" y="309716"/>
            <a:ext cx="8849031" cy="461665"/>
          </a:xfrm>
          <a:prstGeom prst="rect">
            <a:avLst/>
          </a:prstGeom>
          <a:noFill/>
        </p:spPr>
        <p:txBody>
          <a:bodyPr wrap="square" rtlCol="0">
            <a:spAutoFit/>
          </a:bodyPr>
          <a:lstStyle/>
          <a:p>
            <a:r>
              <a:rPr lang="en-ZA" sz="2400" b="1" u="sng" dirty="0">
                <a:latin typeface="+mj-lt"/>
              </a:rPr>
              <a:t>Problem Definition and Significance</a:t>
            </a:r>
          </a:p>
        </p:txBody>
      </p:sp>
      <p:sp>
        <p:nvSpPr>
          <p:cNvPr id="13" name="TextBox 12">
            <a:extLst>
              <a:ext uri="{FF2B5EF4-FFF2-40B4-BE49-F238E27FC236}">
                <a16:creationId xmlns:a16="http://schemas.microsoft.com/office/drawing/2014/main" id="{4C211A5D-5FB2-666A-F427-C72B073D5A83}"/>
              </a:ext>
            </a:extLst>
          </p:cNvPr>
          <p:cNvSpPr txBox="1"/>
          <p:nvPr/>
        </p:nvSpPr>
        <p:spPr>
          <a:xfrm>
            <a:off x="825910" y="1047135"/>
            <a:ext cx="10014155" cy="4093428"/>
          </a:xfrm>
          <a:prstGeom prst="rect">
            <a:avLst/>
          </a:prstGeom>
          <a:noFill/>
        </p:spPr>
        <p:txBody>
          <a:bodyPr wrap="square" rtlCol="0">
            <a:spAutoFit/>
          </a:bodyPr>
          <a:lstStyle/>
          <a:p>
            <a:r>
              <a:rPr lang="en-US" sz="2000" dirty="0"/>
              <a:t>There are so many challenges in achieving quality education; such as:</a:t>
            </a:r>
          </a:p>
          <a:p>
            <a:pPr marL="342900" indent="-342900">
              <a:buFont typeface="Arial" panose="020B0604020202020204" pitchFamily="34" charset="0"/>
              <a:buChar char="•"/>
            </a:pPr>
            <a:r>
              <a:rPr lang="en-ZA" sz="2000" dirty="0"/>
              <a:t>Disparities in access</a:t>
            </a:r>
          </a:p>
          <a:p>
            <a:pPr marL="342900" indent="-342900">
              <a:buFont typeface="Arial" panose="020B0604020202020204" pitchFamily="34" charset="0"/>
              <a:buChar char="•"/>
            </a:pPr>
            <a:r>
              <a:rPr lang="en-ZA" sz="2000" dirty="0"/>
              <a:t>Insufficient resources</a:t>
            </a:r>
          </a:p>
          <a:p>
            <a:pPr marL="342900" indent="-342900">
              <a:buFont typeface="Arial" panose="020B0604020202020204" pitchFamily="34" charset="0"/>
              <a:buChar char="•"/>
            </a:pPr>
            <a:r>
              <a:rPr lang="en-ZA" sz="2000" dirty="0"/>
              <a:t>Varying educational outcomes</a:t>
            </a:r>
          </a:p>
          <a:p>
            <a:pPr marL="342900" indent="-342900">
              <a:buFont typeface="Arial" panose="020B0604020202020204" pitchFamily="34" charset="0"/>
              <a:buChar char="•"/>
            </a:pPr>
            <a:r>
              <a:rPr lang="en-ZA" sz="2000" dirty="0"/>
              <a:t>Inequality</a:t>
            </a:r>
          </a:p>
          <a:p>
            <a:pPr marL="342900" indent="-342900">
              <a:buFont typeface="Arial" panose="020B0604020202020204" pitchFamily="34" charset="0"/>
              <a:buChar char="•"/>
            </a:pPr>
            <a:r>
              <a:rPr lang="en-ZA" sz="2000" dirty="0"/>
              <a:t>Racial issues within the system.</a:t>
            </a:r>
          </a:p>
          <a:p>
            <a:endParaRPr lang="en-ZA" sz="2000" dirty="0"/>
          </a:p>
          <a:p>
            <a:r>
              <a:rPr lang="en-US" sz="2000" dirty="0"/>
              <a:t>Addressing issues related to SDG Goal 4 is essential because education is a catalyst for broader social, economic, and personal development. Without a strong focus on ensuring inclusive, equitable, and quality education for all, other development goals would be much harder to achieve. By investing in education, societies can unlock the potential of every individual, drive economic prosperity, and create a more just and sustainable world.</a:t>
            </a:r>
          </a:p>
          <a:p>
            <a:endParaRPr lang="en-ZA" sz="2000" dirty="0"/>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634181" y="648929"/>
            <a:ext cx="10719619" cy="2551471"/>
          </a:xfrm>
        </p:spPr>
        <p:txBody>
          <a:bodyPr>
            <a:normAutofit lnSpcReduction="10000"/>
          </a:bodyPr>
          <a:lstStyle/>
          <a:p>
            <a:pPr marL="0" indent="0">
              <a:buNone/>
            </a:pPr>
            <a:r>
              <a:rPr lang="en-US" dirty="0"/>
              <a:t>Basic Education in South Africa takes place in primary and secondary level from Grade 1 (6 - 7-year-olds) to Grade 12 (18 - 20-year-olds). Students who succeed in the year 12 graduate with a matriculation certificate, which enables them to transition to tertiary level education. Statistics SA revealed a youth unemployment rate of 63.9% for those aged 15-24 in the first quarter of 2022. According to the Department of Basic Education’s statistics for 2018, out of 23,471 public schools, 20,071 have no laboratory. Furthermore, 18,019 have no library, while 16,897 have no internet. Almost 1,000 schools have no sports facilities, while 4,358 have only illegal plain pit latrines for sanitation; 1,027 have no perimeter fencing, essential for teacher and pupil safety, 239 have no electricity, and 37 have no sanitation facilities at all.</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
        <p:nvSpPr>
          <p:cNvPr id="4" name="Title 3">
            <a:extLst>
              <a:ext uri="{FF2B5EF4-FFF2-40B4-BE49-F238E27FC236}">
                <a16:creationId xmlns:a16="http://schemas.microsoft.com/office/drawing/2014/main" id="{1761A3E1-124F-53DF-B1DC-9DA364D71664}"/>
              </a:ext>
            </a:extLst>
          </p:cNvPr>
          <p:cNvSpPr>
            <a:spLocks noGrp="1"/>
          </p:cNvSpPr>
          <p:nvPr>
            <p:ph type="title"/>
          </p:nvPr>
        </p:nvSpPr>
        <p:spPr>
          <a:xfrm>
            <a:off x="634181" y="29497"/>
            <a:ext cx="5914103" cy="619432"/>
          </a:xfrm>
        </p:spPr>
        <p:txBody>
          <a:bodyPr/>
          <a:lstStyle/>
          <a:p>
            <a:r>
              <a:rPr lang="en-ZA" u="sng" dirty="0"/>
              <a:t>Socio-economic Disparities </a:t>
            </a:r>
          </a:p>
        </p:txBody>
      </p:sp>
      <p:sp>
        <p:nvSpPr>
          <p:cNvPr id="9" name="TextBox 8">
            <a:extLst>
              <a:ext uri="{FF2B5EF4-FFF2-40B4-BE49-F238E27FC236}">
                <a16:creationId xmlns:a16="http://schemas.microsoft.com/office/drawing/2014/main" id="{3ED2041D-E923-58B8-1413-6814AA370177}"/>
              </a:ext>
            </a:extLst>
          </p:cNvPr>
          <p:cNvSpPr txBox="1"/>
          <p:nvPr/>
        </p:nvSpPr>
        <p:spPr>
          <a:xfrm>
            <a:off x="634181" y="3000674"/>
            <a:ext cx="4203290" cy="584775"/>
          </a:xfrm>
          <a:prstGeom prst="rect">
            <a:avLst/>
          </a:prstGeom>
          <a:noFill/>
        </p:spPr>
        <p:txBody>
          <a:bodyPr wrap="square" rtlCol="0">
            <a:spAutoFit/>
          </a:bodyPr>
          <a:lstStyle/>
          <a:p>
            <a:r>
              <a:rPr lang="en-ZA" sz="3200" u="sng" dirty="0">
                <a:latin typeface="+mj-lt"/>
              </a:rPr>
              <a:t>Language Barriers </a:t>
            </a:r>
          </a:p>
        </p:txBody>
      </p:sp>
      <p:sp>
        <p:nvSpPr>
          <p:cNvPr id="10" name="TextBox 9">
            <a:extLst>
              <a:ext uri="{FF2B5EF4-FFF2-40B4-BE49-F238E27FC236}">
                <a16:creationId xmlns:a16="http://schemas.microsoft.com/office/drawing/2014/main" id="{92997765-0B2C-EFB6-37D5-DD61ABE904D6}"/>
              </a:ext>
            </a:extLst>
          </p:cNvPr>
          <p:cNvSpPr txBox="1"/>
          <p:nvPr/>
        </p:nvSpPr>
        <p:spPr>
          <a:xfrm>
            <a:off x="634181" y="3908323"/>
            <a:ext cx="10719619" cy="1200329"/>
          </a:xfrm>
          <a:prstGeom prst="rect">
            <a:avLst/>
          </a:prstGeom>
          <a:noFill/>
        </p:spPr>
        <p:txBody>
          <a:bodyPr wrap="square" rtlCol="0">
            <a:spAutoFit/>
          </a:bodyPr>
          <a:lstStyle/>
          <a:p>
            <a:r>
              <a:rPr lang="en-US"/>
              <a:t>South Africa's diverse linguistic landscape poses another hurdle to effective education. The country has twelve official languages, making it difficult to implement a standardised curriculum across the nation. This language barrier often hinders the acquisition of foundational literacy and numeracy skills, leading to poor academic performance and high dropout rates.</a:t>
            </a:r>
            <a:endParaRPr lang="en-ZA"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09144-FAAD-7A4D-6089-DE74F3B45C8B}"/>
              </a:ext>
            </a:extLst>
          </p:cNvPr>
          <p:cNvSpPr txBox="1"/>
          <p:nvPr/>
        </p:nvSpPr>
        <p:spPr>
          <a:xfrm>
            <a:off x="3126658" y="859065"/>
            <a:ext cx="8524568" cy="5570756"/>
          </a:xfrm>
          <a:prstGeom prst="rect">
            <a:avLst/>
          </a:prstGeom>
          <a:noFill/>
        </p:spPr>
        <p:txBody>
          <a:bodyPr wrap="square" rtlCol="0">
            <a:spAutoFit/>
          </a:bodyPr>
          <a:lstStyle/>
          <a:p>
            <a:r>
              <a:rPr lang="en-US" sz="3600" b="1" u="sng" dirty="0">
                <a:latin typeface="+mj-lt"/>
              </a:rPr>
              <a:t>This project will focus on :</a:t>
            </a:r>
          </a:p>
          <a:p>
            <a:pPr marL="457200" indent="-457200">
              <a:buFont typeface="Arial" panose="020B0604020202020204" pitchFamily="34" charset="0"/>
              <a:buChar char="•"/>
            </a:pPr>
            <a:r>
              <a:rPr lang="en-ZA" sz="2800" dirty="0">
                <a:latin typeface="+mj-lt"/>
              </a:rPr>
              <a:t>The region  where the school is based</a:t>
            </a:r>
          </a:p>
          <a:p>
            <a:pPr marL="457200" indent="-457200">
              <a:buFont typeface="Arial" panose="020B0604020202020204" pitchFamily="34" charset="0"/>
              <a:buChar char="•"/>
            </a:pPr>
            <a:r>
              <a:rPr lang="en-ZA" sz="2800" dirty="0">
                <a:latin typeface="+mj-lt"/>
              </a:rPr>
              <a:t>The school</a:t>
            </a:r>
          </a:p>
          <a:p>
            <a:pPr marL="457200" indent="-457200">
              <a:buFont typeface="Arial" panose="020B0604020202020204" pitchFamily="34" charset="0"/>
              <a:buChar char="•"/>
            </a:pPr>
            <a:r>
              <a:rPr lang="en-ZA" sz="2800" dirty="0">
                <a:latin typeface="+mj-lt"/>
              </a:rPr>
              <a:t>The number of students and their performance</a:t>
            </a:r>
          </a:p>
          <a:p>
            <a:pPr marL="457200" indent="-457200">
              <a:buFont typeface="Arial" panose="020B0604020202020204" pitchFamily="34" charset="0"/>
              <a:buChar char="•"/>
            </a:pPr>
            <a:r>
              <a:rPr lang="en-ZA" sz="2800" dirty="0">
                <a:latin typeface="+mj-lt"/>
              </a:rPr>
              <a:t>The Curriculum</a:t>
            </a:r>
          </a:p>
          <a:p>
            <a:pPr marL="457200" indent="-457200">
              <a:buFont typeface="Arial" panose="020B0604020202020204" pitchFamily="34" charset="0"/>
              <a:buChar char="•"/>
            </a:pPr>
            <a:r>
              <a:rPr lang="en-ZA" sz="2800" dirty="0">
                <a:latin typeface="+mj-lt"/>
              </a:rPr>
              <a:t>The assessment</a:t>
            </a:r>
          </a:p>
          <a:p>
            <a:pPr marL="457200" indent="-457200">
              <a:buFont typeface="Arial" panose="020B0604020202020204" pitchFamily="34" charset="0"/>
              <a:buChar char="•"/>
            </a:pPr>
            <a:r>
              <a:rPr lang="en-ZA" sz="2800" dirty="0">
                <a:latin typeface="+mj-lt"/>
              </a:rPr>
              <a:t>Resource Allocation</a:t>
            </a:r>
          </a:p>
          <a:p>
            <a:r>
              <a:rPr lang="en-ZA" sz="3600" b="1" u="sng" dirty="0">
                <a:latin typeface="+mj-lt"/>
              </a:rPr>
              <a:t>Main Objectives: </a:t>
            </a:r>
          </a:p>
          <a:p>
            <a:pPr marL="571500" indent="-571500">
              <a:buFont typeface="Arial" panose="020B0604020202020204" pitchFamily="34" charset="0"/>
              <a:buChar char="•"/>
            </a:pPr>
            <a:r>
              <a:rPr lang="en-ZA" sz="2800" dirty="0">
                <a:latin typeface="+mj-lt"/>
              </a:rPr>
              <a:t>Identifying educational disparities</a:t>
            </a:r>
          </a:p>
          <a:p>
            <a:pPr marL="571500" indent="-571500">
              <a:buFont typeface="Arial" panose="020B0604020202020204" pitchFamily="34" charset="0"/>
              <a:buChar char="•"/>
            </a:pPr>
            <a:r>
              <a:rPr lang="en-ZA" sz="2800" dirty="0">
                <a:latin typeface="+mj-lt"/>
              </a:rPr>
              <a:t>Optimizing resource allocation</a:t>
            </a:r>
          </a:p>
          <a:p>
            <a:pPr marL="457200" indent="-457200">
              <a:buFont typeface="Arial" panose="020B0604020202020204" pitchFamily="34" charset="0"/>
              <a:buChar char="•"/>
            </a:pPr>
            <a:endParaRPr lang="en-ZA" sz="3200" dirty="0">
              <a:latin typeface="+mj-lt"/>
            </a:endParaRP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5924" y="410890"/>
            <a:ext cx="10360152" cy="2642025"/>
          </a:xfrm>
        </p:spPr>
        <p:txBody>
          <a:bodyPr/>
          <a:lstStyle/>
          <a:p>
            <a:r>
              <a:rPr lang="en-US" dirty="0"/>
              <a:t>This database design and schema provide a robust framework for storing and analyzing educational data, aligning with the goals of improving education quality and equity under SDG 4.</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graphicFrame>
        <p:nvGraphicFramePr>
          <p:cNvPr id="5" name="Content Placeholder 4">
            <a:extLst>
              <a:ext uri="{FF2B5EF4-FFF2-40B4-BE49-F238E27FC236}">
                <a16:creationId xmlns:a16="http://schemas.microsoft.com/office/drawing/2014/main" id="{BA36BA63-D50A-4F58-FEC8-1066A9558389}"/>
              </a:ext>
            </a:extLst>
          </p:cNvPr>
          <p:cNvGraphicFramePr>
            <a:graphicFrameLocks noGrp="1" noChangeAspect="1"/>
          </p:cNvGraphicFramePr>
          <p:nvPr>
            <p:ph sz="quarter" idx="11"/>
            <p:extLst>
              <p:ext uri="{D42A27DB-BD31-4B8C-83A1-F6EECF244321}">
                <p14:modId xmlns:p14="http://schemas.microsoft.com/office/powerpoint/2010/main" val="3420512485"/>
              </p:ext>
            </p:extLst>
          </p:nvPr>
        </p:nvGraphicFramePr>
        <p:xfrm>
          <a:off x="4659825" y="3261239"/>
          <a:ext cx="2276780" cy="1576232"/>
        </p:xfrm>
        <a:graphic>
          <a:graphicData uri="http://schemas.openxmlformats.org/presentationml/2006/ole">
            <mc:AlternateContent xmlns:mc="http://schemas.openxmlformats.org/markup-compatibility/2006">
              <mc:Choice xmlns:v="urn:schemas-microsoft-com:vml" Requires="v">
                <p:oleObj name="Packager Shell Object" showAsIcon="1" r:id="rId3" imgW="742772" imgH="514178" progId="Package">
                  <p:embed/>
                </p:oleObj>
              </mc:Choice>
              <mc:Fallback>
                <p:oleObj name="Packager Shell Object" showAsIcon="1" r:id="rId3" imgW="742772" imgH="514178" progId="Package">
                  <p:embed/>
                  <p:pic>
                    <p:nvPicPr>
                      <p:cNvPr id="0" name=""/>
                      <p:cNvPicPr/>
                      <p:nvPr/>
                    </p:nvPicPr>
                    <p:blipFill>
                      <a:blip r:embed="rId4"/>
                      <a:stretch>
                        <a:fillRect/>
                      </a:stretch>
                    </p:blipFill>
                    <p:spPr>
                      <a:xfrm>
                        <a:off x="4659825" y="3261239"/>
                        <a:ext cx="2276780" cy="1576232"/>
                      </a:xfrm>
                      <a:prstGeom prst="rect">
                        <a:avLst/>
                      </a:prstGeom>
                    </p:spPr>
                  </p:pic>
                </p:oleObj>
              </mc:Fallback>
            </mc:AlternateContent>
          </a:graphicData>
        </a:graphic>
      </p:graphicFrame>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table of numbers and a number of numbers&#10;&#10;Description automatically generated with medium confidence">
            <a:extLst>
              <a:ext uri="{FF2B5EF4-FFF2-40B4-BE49-F238E27FC236}">
                <a16:creationId xmlns:a16="http://schemas.microsoft.com/office/drawing/2014/main" id="{0F816351-6AAC-A7AB-9303-C9D902C49266}"/>
              </a:ext>
            </a:extLst>
          </p:cNvPr>
          <p:cNvPicPr>
            <a:picLocks noGrp="1" noChangeAspect="1"/>
          </p:cNvPicPr>
          <p:nvPr>
            <p:ph sz="quarter" idx="13"/>
          </p:nvPr>
        </p:nvPicPr>
        <p:blipFill>
          <a:blip r:embed="rId3"/>
          <a:stretch>
            <a:fillRect/>
          </a:stretch>
        </p:blipFill>
        <p:spPr>
          <a:xfrm>
            <a:off x="560439" y="855405"/>
            <a:ext cx="3937819" cy="4380271"/>
          </a:xfrm>
        </p:spPr>
      </p:pic>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4743451" y="855405"/>
            <a:ext cx="6537960" cy="3406879"/>
          </a:xfrm>
        </p:spPr>
        <p:txBody>
          <a:bodyPr>
            <a:noAutofit/>
          </a:bodyPr>
          <a:lstStyle/>
          <a:p>
            <a:r>
              <a:rPr lang="en-US" sz="2400" dirty="0"/>
              <a:t>The distribution of resources in education in South Africa, especially between racial groups, has been highly unequal.</a:t>
            </a:r>
          </a:p>
          <a:p>
            <a:pPr lvl="1"/>
            <a:r>
              <a:rPr lang="en-US" sz="2400" dirty="0"/>
              <a:t>Many quantitative researchers reveal strong inequalities in educational outcomes: of 100 children who started Grade 1 in 2007, only 51 made it to matric, 40 of the 2018 matric cohort passed and 17 received bachelor's passes. Only 40% of those who began Grade 1 passed matric.</a:t>
            </a:r>
          </a:p>
          <a:p>
            <a:pPr lvl="1"/>
            <a:r>
              <a:rPr lang="en-US" sz="2400" dirty="0"/>
              <a:t>To ensure that the educational resources are sufficient in the educational system. Making resources such as textbooks, and teaching equipment available in areas where it is deficient</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766914" y="825910"/>
            <a:ext cx="10043653" cy="3834580"/>
          </a:xfrm>
        </p:spPr>
        <p:txBody>
          <a:bodyPr>
            <a:noAutofit/>
          </a:bodyPr>
          <a:lstStyle/>
          <a:p>
            <a:r>
              <a:rPr lang="en-US" sz="2400" dirty="0"/>
              <a:t>By helping identify gaps in access to education, such as disparities between urban and rural areas or between different socioeconomic groups. By mapping school locations, and analyzing enrolment rates, policymakers can target the most needed interventions. </a:t>
            </a:r>
          </a:p>
          <a:p>
            <a:r>
              <a:rPr lang="en-US" sz="2400" dirty="0"/>
              <a:t>By monitoring student performance through assessments and evaluations can help provide insights on the quality of education.</a:t>
            </a:r>
          </a:p>
          <a:p>
            <a:r>
              <a:rPr lang="en-US" sz="2400" dirty="0"/>
              <a:t>To ensure that the educational resources are sufficient in the educational system. Making resources such as textbooks, and teaching equipment available in areas where it is deficient. By gathering information on where the resources are needed, they can then be allocated accordingly. Ensuring that schools have adequate resources is crucial for delivering quality education.</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91762-8556-9B76-F66B-6E225EF6E662}"/>
              </a:ext>
            </a:extLst>
          </p:cNvPr>
          <p:cNvSpPr>
            <a:spLocks noGrp="1"/>
          </p:cNvSpPr>
          <p:nvPr>
            <p:ph sz="quarter" idx="13"/>
          </p:nvPr>
        </p:nvSpPr>
        <p:spPr>
          <a:xfrm>
            <a:off x="914398" y="1002889"/>
            <a:ext cx="9748685" cy="4876701"/>
          </a:xfrm>
        </p:spPr>
        <p:txBody>
          <a:bodyPr>
            <a:normAutofit/>
          </a:bodyPr>
          <a:lstStyle/>
          <a:p>
            <a:r>
              <a:rPr lang="en-US" sz="2400" dirty="0"/>
              <a:t>Learning outcomes and Inequality. Analyzing data on learning outcomes across different demographic groups can reveal disparities and help develop targeted strategies to address educational inequalities. This includes examining outcomes by gender, income level, and disability status.</a:t>
            </a:r>
          </a:p>
          <a:p>
            <a:r>
              <a:rPr lang="en-US" sz="2400" dirty="0"/>
              <a:t>Skills Development: Data on the alignment between educational curricula and labor market needs can help ensure that education systems are preparing students with relevant skills for future employment. This includes tracking employment outcomes for graduates.</a:t>
            </a:r>
            <a:endParaRPr lang="en-ZA" sz="2400" dirty="0"/>
          </a:p>
        </p:txBody>
      </p:sp>
      <p:sp>
        <p:nvSpPr>
          <p:cNvPr id="5" name="Slide Number Placeholder 4">
            <a:extLst>
              <a:ext uri="{FF2B5EF4-FFF2-40B4-BE49-F238E27FC236}">
                <a16:creationId xmlns:a16="http://schemas.microsoft.com/office/drawing/2014/main" id="{20916F62-8FF3-9178-A6DF-1FDD0E390250}"/>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8821983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{2A3ACF1A-A93B-4543-B100-3DA4F5FB10F8}tf11964407_win32</Template>
  <TotalTime>1195</TotalTime>
  <Words>1139</Words>
  <Application>Microsoft Office PowerPoint</Application>
  <PresentationFormat>Widescreen</PresentationFormat>
  <Paragraphs>58</Paragraphs>
  <Slides>11</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Courier New</vt:lpstr>
      <vt:lpstr>Gill Sans Nova Light</vt:lpstr>
      <vt:lpstr>Sagona Book</vt:lpstr>
      <vt:lpstr>Custom</vt:lpstr>
      <vt:lpstr>Package</vt:lpstr>
      <vt:lpstr>Enhancing Educational Outcomes with Data-Driven Insight. A Comprehensive Approach Aligned with SDG 4: Quality Education</vt:lpstr>
      <vt:lpstr>Overview This project aims to improve educational quality and equality. The fourth Social Development Goal highlighted for this project is Quality Education. It aims to ensure inclusive and equitable quality education and promote lifelong learning opportunities for all.   The key focus areas are: - Access to basic education - Educational quality - Resource Allocation.  </vt:lpstr>
      <vt:lpstr>PowerPoint Presentation</vt:lpstr>
      <vt:lpstr>Socio-economic Disparities </vt:lpstr>
      <vt:lpstr>PowerPoint Presentation</vt:lpstr>
      <vt:lpstr>This database design and schema provide a robust framework for storing and analyzing educational data, aligning with the goals of improving education quality and equity under SDG 4.</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Educational Outcomes with Data-Driven Insight. A Comprehensive Approach Aligned with SDG 4: Quality Education</dc:title>
  <dc:creator>Mammuso Aliyah Mokoena</dc:creator>
  <cp:lastModifiedBy>Mammuso Aliyah Mokoena</cp:lastModifiedBy>
  <cp:revision>2</cp:revision>
  <dcterms:created xsi:type="dcterms:W3CDTF">2024-08-14T18:41:43Z</dcterms:created>
  <dcterms:modified xsi:type="dcterms:W3CDTF">2024-08-15T14:37:37Z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