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66" r:id="rId6"/>
    <p:sldId id="299" r:id="rId7"/>
    <p:sldId id="271" r:id="rId8"/>
    <p:sldId id="274" r:id="rId9"/>
    <p:sldId id="300" r:id="rId10"/>
    <p:sldId id="284" r:id="rId11"/>
    <p:sldId id="302" r:id="rId12"/>
    <p:sldId id="288" r:id="rId13"/>
    <p:sldId id="295"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8" autoAdjust="0"/>
  </p:normalViewPr>
  <p:slideViewPr>
    <p:cSldViewPr snapToGrid="0">
      <p:cViewPr varScale="1">
        <p:scale>
          <a:sx n="63" d="100"/>
          <a:sy n="63" d="100"/>
        </p:scale>
        <p:origin x="204" y="6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65D721-3F0A-41A3-B555-1F61C07BF1BE}" type="datetime1">
              <a:rPr lang="en-GB" smtClean="0"/>
              <a:t>2024/08/09</a:t>
            </a:fld>
            <a:endParaRPr lang="en-GB"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n-GB" smtClean="0"/>
              <a:t>‹#›</a:t>
            </a:fld>
            <a:endParaRPr lang="en-GB"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43ED9D-E132-4572-9D4D-99356D8DF6B4}" type="datetime1">
              <a:rPr lang="en-GB" smtClean="0"/>
              <a:t>2024/08/09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n-GB" smtClean="0"/>
              <a:t>‹#›</a:t>
            </a:fld>
            <a:endParaRPr lang="en-GB"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2</a:t>
            </a:fld>
            <a:endParaRPr lang="en-GB" dirty="0"/>
          </a:p>
        </p:txBody>
      </p:sp>
      <p:sp>
        <p:nvSpPr>
          <p:cNvPr id="5" name="Date Placeholder 4">
            <a:extLst>
              <a:ext uri="{FF2B5EF4-FFF2-40B4-BE49-F238E27FC236}">
                <a16:creationId xmlns:a16="http://schemas.microsoft.com/office/drawing/2014/main" id="{63C3856A-F3CD-4032-ADA9-B0D70F59EF3B}"/>
              </a:ext>
            </a:extLst>
          </p:cNvPr>
          <p:cNvSpPr>
            <a:spLocks noGrp="1"/>
          </p:cNvSpPr>
          <p:nvPr>
            <p:ph type="dt" idx="1"/>
          </p:nvPr>
        </p:nvSpPr>
        <p:spPr/>
        <p:txBody>
          <a:bodyPr/>
          <a:lstStyle/>
          <a:p>
            <a:pPr rtl="0"/>
            <a:fld id="{A64ED303-13BD-42F6-8013-753048B08EED}" type="datetime1">
              <a:rPr lang="en-GB" smtClean="0"/>
              <a:t>2024/08/09</a:t>
            </a:fld>
            <a:endParaRPr lang="en-GB"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3</a:t>
            </a:fld>
            <a:endParaRPr lang="en-GB" dirty="0"/>
          </a:p>
        </p:txBody>
      </p:sp>
      <p:sp>
        <p:nvSpPr>
          <p:cNvPr id="5" name="Date Placeholder 4">
            <a:extLst>
              <a:ext uri="{FF2B5EF4-FFF2-40B4-BE49-F238E27FC236}">
                <a16:creationId xmlns:a16="http://schemas.microsoft.com/office/drawing/2014/main" id="{F203C600-653A-4731-9E20-ECBE3EF095BA}"/>
              </a:ext>
            </a:extLst>
          </p:cNvPr>
          <p:cNvSpPr>
            <a:spLocks noGrp="1"/>
          </p:cNvSpPr>
          <p:nvPr>
            <p:ph type="dt" idx="1"/>
          </p:nvPr>
        </p:nvSpPr>
        <p:spPr/>
        <p:txBody>
          <a:bodyPr/>
          <a:lstStyle/>
          <a:p>
            <a:pPr rtl="0"/>
            <a:fld id="{EF718374-C3F0-40E9-8526-A7F04F576EBA}" type="datetime1">
              <a:rPr lang="en-GB" smtClean="0"/>
              <a:t>2024/08/09</a:t>
            </a:fld>
            <a:endParaRPr lang="en-GB"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4</a:t>
            </a:fld>
            <a:endParaRPr lang="en-GB" dirty="0"/>
          </a:p>
        </p:txBody>
      </p:sp>
      <p:sp>
        <p:nvSpPr>
          <p:cNvPr id="5" name="Date Placeholder 4">
            <a:extLst>
              <a:ext uri="{FF2B5EF4-FFF2-40B4-BE49-F238E27FC236}">
                <a16:creationId xmlns:a16="http://schemas.microsoft.com/office/drawing/2014/main" id="{EA7B8A35-2C7E-4C15-AFCF-AC72CA638DE1}"/>
              </a:ext>
            </a:extLst>
          </p:cNvPr>
          <p:cNvSpPr>
            <a:spLocks noGrp="1"/>
          </p:cNvSpPr>
          <p:nvPr>
            <p:ph type="dt" idx="1"/>
          </p:nvPr>
        </p:nvSpPr>
        <p:spPr/>
        <p:txBody>
          <a:bodyPr/>
          <a:lstStyle/>
          <a:p>
            <a:pPr rtl="0"/>
            <a:fld id="{258482EF-6F36-477D-BAEE-4C6EAD738A78}" type="datetime1">
              <a:rPr lang="en-GB" smtClean="0"/>
              <a:t>2024/08/09</a:t>
            </a:fld>
            <a:endParaRPr lang="en-GB"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5</a:t>
            </a:fld>
            <a:endParaRPr lang="en-GB" dirty="0"/>
          </a:p>
        </p:txBody>
      </p:sp>
      <p:sp>
        <p:nvSpPr>
          <p:cNvPr id="5" name="Date Placeholder 4">
            <a:extLst>
              <a:ext uri="{FF2B5EF4-FFF2-40B4-BE49-F238E27FC236}">
                <a16:creationId xmlns:a16="http://schemas.microsoft.com/office/drawing/2014/main" id="{59C23911-B17C-479F-A6E2-08385D1EFEFA}"/>
              </a:ext>
            </a:extLst>
          </p:cNvPr>
          <p:cNvSpPr>
            <a:spLocks noGrp="1"/>
          </p:cNvSpPr>
          <p:nvPr>
            <p:ph type="dt" idx="1"/>
          </p:nvPr>
        </p:nvSpPr>
        <p:spPr/>
        <p:txBody>
          <a:bodyPr/>
          <a:lstStyle/>
          <a:p>
            <a:pPr rtl="0"/>
            <a:fld id="{1486EC6D-77F5-4C7F-A7AE-2BD2E2EEB0ED}" type="datetime1">
              <a:rPr lang="en-GB" smtClean="0"/>
              <a:t>2024/08/09</a:t>
            </a:fld>
            <a:endParaRPr lang="en-GB" dirty="0"/>
          </a:p>
        </p:txBody>
      </p:sp>
    </p:spTree>
    <p:extLst>
      <p:ext uri="{BB962C8B-B14F-4D97-AF65-F5344CB8AC3E}">
        <p14:creationId xmlns:p14="http://schemas.microsoft.com/office/powerpoint/2010/main" val="406358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7</a:t>
            </a:fld>
            <a:endParaRPr lang="en-GB" dirty="0"/>
          </a:p>
        </p:txBody>
      </p:sp>
      <p:sp>
        <p:nvSpPr>
          <p:cNvPr id="5" name="Date Placeholder 4">
            <a:extLst>
              <a:ext uri="{FF2B5EF4-FFF2-40B4-BE49-F238E27FC236}">
                <a16:creationId xmlns:a16="http://schemas.microsoft.com/office/drawing/2014/main" id="{D2D545E0-5463-4627-BDA2-D2CEE06E0B9B}"/>
              </a:ext>
            </a:extLst>
          </p:cNvPr>
          <p:cNvSpPr>
            <a:spLocks noGrp="1"/>
          </p:cNvSpPr>
          <p:nvPr>
            <p:ph type="dt" idx="1"/>
          </p:nvPr>
        </p:nvSpPr>
        <p:spPr/>
        <p:txBody>
          <a:bodyPr/>
          <a:lstStyle/>
          <a:p>
            <a:pPr rtl="0"/>
            <a:fld id="{127C5A01-94D3-43E1-9CA2-D1881CA49B46}" type="datetime1">
              <a:rPr lang="en-GB" smtClean="0"/>
              <a:t>2024/08/09</a:t>
            </a:fld>
            <a:endParaRPr lang="en-GB"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9</a:t>
            </a:fld>
            <a:endParaRPr lang="en-GB" dirty="0"/>
          </a:p>
        </p:txBody>
      </p:sp>
      <p:sp>
        <p:nvSpPr>
          <p:cNvPr id="5" name="Date Placeholder 4">
            <a:extLst>
              <a:ext uri="{FF2B5EF4-FFF2-40B4-BE49-F238E27FC236}">
                <a16:creationId xmlns:a16="http://schemas.microsoft.com/office/drawing/2014/main" id="{58AA1D1D-F164-425A-94F8-80B47262A571}"/>
              </a:ext>
            </a:extLst>
          </p:cNvPr>
          <p:cNvSpPr>
            <a:spLocks noGrp="1"/>
          </p:cNvSpPr>
          <p:nvPr>
            <p:ph type="dt" idx="1"/>
          </p:nvPr>
        </p:nvSpPr>
        <p:spPr/>
        <p:txBody>
          <a:bodyPr/>
          <a:lstStyle/>
          <a:p>
            <a:pPr rtl="0"/>
            <a:fld id="{3BC69346-1E7C-43ED-9076-C3263E05BA49}" type="datetime1">
              <a:rPr lang="en-GB" smtClean="0"/>
              <a:t>2024/08/09</a:t>
            </a:fld>
            <a:endParaRPr lang="en-GB" dirty="0"/>
          </a:p>
        </p:txBody>
      </p:sp>
    </p:spTree>
    <p:extLst>
      <p:ext uri="{BB962C8B-B14F-4D97-AF65-F5344CB8AC3E}">
        <p14:creationId xmlns:p14="http://schemas.microsoft.com/office/powerpoint/2010/main" val="2304065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10</a:t>
            </a:fld>
            <a:endParaRPr lang="en-GB" dirty="0"/>
          </a:p>
        </p:txBody>
      </p:sp>
      <p:sp>
        <p:nvSpPr>
          <p:cNvPr id="5" name="Date Placeholder 4">
            <a:extLst>
              <a:ext uri="{FF2B5EF4-FFF2-40B4-BE49-F238E27FC236}">
                <a16:creationId xmlns:a16="http://schemas.microsoft.com/office/drawing/2014/main" id="{BDC891E3-7F3E-4451-9B19-85FB31D4074E}"/>
              </a:ext>
            </a:extLst>
          </p:cNvPr>
          <p:cNvSpPr>
            <a:spLocks noGrp="1"/>
          </p:cNvSpPr>
          <p:nvPr>
            <p:ph type="dt" idx="1"/>
          </p:nvPr>
        </p:nvSpPr>
        <p:spPr/>
        <p:txBody>
          <a:bodyPr/>
          <a:lstStyle/>
          <a:p>
            <a:pPr rtl="0"/>
            <a:fld id="{A43B72EA-2196-4DF0-8D72-CB23794D7802}" type="datetime1">
              <a:rPr lang="en-GB" smtClean="0"/>
              <a:t>2024/08/09</a:t>
            </a:fld>
            <a:endParaRPr lang="en-GB"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en-GB" sz="440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n-GB">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n-GB"/>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n-GB">
                <a:solidFill>
                  <a:srgbClr val="FFFFFF"/>
                </a:solidFill>
                <a:effectLst>
                  <a:outerShdw blurRad="50800" dist="38100" dir="2700000" algn="tl" rotWithShape="0">
                    <a:prstClr val="black">
                      <a:alpha val="43000"/>
                    </a:prstClr>
                  </a:outerShdw>
                </a:effectLst>
              </a:rPr>
              <a:t>2/1/20XX</a:t>
            </a:r>
            <a:endParaRPr lang="en-GB"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a:t>
            </a:fld>
            <a:endParaRPr lang="en-GB"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n-GB"/>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en-GB"/>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en-GB"/>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en-GB"/>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en-GB"/>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en-GB"/>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en-GB"/>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en-GB"/>
              <a:t>2/1/20XX</a:t>
            </a:r>
            <a:endParaRPr lang="en-GB"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n-GB">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n-GB"/>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n-GB"/>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n-GB"/>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n-GB"/>
              <a:t>2/1/20XX</a:t>
            </a:r>
            <a:endParaRPr lang="en-GB"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n-GB"/>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n-GB"/>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n-GB"/>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n-GB"/>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n-GB"/>
              <a:t>2/1/20XX</a:t>
            </a:r>
            <a:endParaRPr lang="en-GB"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n-GB"/>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n-GB"/>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n-GB"/>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n-GB"/>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n-GB"/>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n-GB">
                <a:solidFill>
                  <a:schemeClr val="tx2"/>
                </a:solidFill>
              </a:rPr>
              <a:t>2/1/20XX</a:t>
            </a:r>
            <a:endParaRPr lang="en-GB"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en-GB" sz="3600" b="1" cap="none">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en-GB" sz="200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en-GB"/>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en-GB"/>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en-GB"/>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2/1/20XX</a:t>
            </a:r>
            <a:endParaRPr lang="en-GB"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en-US"/>
              <a:t>Click to edit Master title style</a:t>
            </a:r>
            <a:endParaRPr lang="en-GB"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2/1/20XX</a:t>
            </a:r>
            <a:endParaRPr lang="en-GB"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en-GB" smtClean="0"/>
              <a:pPr/>
              <a:t>‹#›</a:t>
            </a:fld>
            <a:endParaRPr lang="en-GB"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ecojesuit.com/youth-climate-action/12706/"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www.pngall.com/climate-change-png/" TargetMode="External"/><Relationship Id="rId5" Type="http://schemas.openxmlformats.org/officeDocument/2006/relationships/image" Target="../media/image13.png"/><Relationship Id="rId4" Type="http://schemas.openxmlformats.org/officeDocument/2006/relationships/hyperlink" Target="https://courses.lumenlearning.com/geophysical/chapter/polar-climates-group-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s.chitkara.edu.in/index.php/cs/article/view/16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3.jpg"/><Relationship Id="rId7" Type="http://schemas.openxmlformats.org/officeDocument/2006/relationships/hyperlink" Target="https://creativecommons.org/licenses/by-nc-sa/3.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limatechange20.commons.gc.cuny.edu/against-the-anthropocene-by-thomas-j-demos/" TargetMode="External"/><Relationship Id="rId5" Type="http://schemas.openxmlformats.org/officeDocument/2006/relationships/image" Target="../media/image4.jpg"/><Relationship Id="rId4" Type="http://schemas.openxmlformats.org/officeDocument/2006/relationships/hyperlink" Target="https://ourworld.unu.edu/en/africa-and-climate-chan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wired.it/scienza/ecologia/2018/10/17/clima-ipcc-critich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creativecommons.org/licenses/by-nc-sa/3.0/" TargetMode="External"/><Relationship Id="rId4" Type="http://schemas.openxmlformats.org/officeDocument/2006/relationships/hyperlink" Target="https://ourworld.unu.edu/en/political-barriers-to-climate-change-adapt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hyperlink" Target="https://pixabay.com/en/landscape-nature-sunset-2806202/" TargetMode="External"/><Relationship Id="rId3" Type="http://schemas.openxmlformats.org/officeDocument/2006/relationships/image" Target="../media/image9.jpg"/><Relationship Id="rId7"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courses.lumenlearning.com/geophysical/chapter/tropical-moist-climates-group-a/" TargetMode="External"/><Relationship Id="rId5" Type="http://schemas.openxmlformats.org/officeDocument/2006/relationships/image" Target="../media/image10.jpg"/><Relationship Id="rId4" Type="http://schemas.openxmlformats.org/officeDocument/2006/relationships/hyperlink" Target="https://www.pexels.com/photo/air-air-pollution-climate-change-dawn-221012/" TargetMode="External"/><Relationship Id="rId9"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4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b="25000"/>
          <a:stretch/>
        </p:blipFill>
        <p:spPr>
          <a:xfrm>
            <a:off x="20" y="10"/>
            <a:ext cx="12191980" cy="6857990"/>
          </a:xfrm>
          <a:noFill/>
        </p:spPr>
      </p:pic>
      <p:sp>
        <p:nvSpPr>
          <p:cNvPr id="7" name="Title 6">
            <a:extLst>
              <a:ext uri="{FF2B5EF4-FFF2-40B4-BE49-F238E27FC236}">
                <a16:creationId xmlns:a16="http://schemas.microsoft.com/office/drawing/2014/main" id="{0814B6A3-5F3E-4909-8ED5-87FE82492264}"/>
              </a:ext>
            </a:extLst>
          </p:cNvPr>
          <p:cNvSpPr>
            <a:spLocks noGrp="1"/>
          </p:cNvSpPr>
          <p:nvPr>
            <p:ph type="title"/>
          </p:nvPr>
        </p:nvSpPr>
        <p:spPr>
          <a:xfrm>
            <a:off x="-1725" y="1095508"/>
            <a:ext cx="4606535" cy="3936931"/>
          </a:xfrm>
        </p:spPr>
        <p:txBody>
          <a:bodyPr vert="horz" lIns="109728" tIns="109728" rIns="109728" bIns="91440" rtlCol="0" anchor="b">
            <a:normAutofit/>
          </a:bodyPr>
          <a:lstStyle/>
          <a:p>
            <a:pPr rtl="0"/>
            <a:r>
              <a:rPr lang="en-US" dirty="0"/>
              <a:t>Solving an SDG Problem with Data </a:t>
            </a:r>
            <a:endParaRPr lang="en-GB" dirty="0"/>
          </a:p>
        </p:txBody>
      </p:sp>
      <p:sp>
        <p:nvSpPr>
          <p:cNvPr id="8" name="Subtitle 7">
            <a:extLst>
              <a:ext uri="{FF2B5EF4-FFF2-40B4-BE49-F238E27FC236}">
                <a16:creationId xmlns:a16="http://schemas.microsoft.com/office/drawing/2014/main" id="{4B0552E2-3F84-4A73-A16B-C54043C663D5}"/>
              </a:ext>
            </a:extLst>
          </p:cNvPr>
          <p:cNvSpPr>
            <a:spLocks noGrp="1"/>
          </p:cNvSpPr>
          <p:nvPr>
            <p:ph type="body" sz="quarter" idx="14"/>
          </p:nvPr>
        </p:nvSpPr>
        <p:spPr>
          <a:xfrm>
            <a:off x="-1726" y="5032439"/>
            <a:ext cx="4606535" cy="1079962"/>
          </a:xfrm>
        </p:spPr>
        <p:txBody>
          <a:bodyPr vert="horz" lIns="109728" tIns="109728" rIns="109728" bIns="91440" rtlCol="0" anchor="ctr">
            <a:normAutofit/>
          </a:bodyPr>
          <a:lstStyle/>
          <a:p>
            <a:pPr rtl="0"/>
            <a:r>
              <a:rPr lang="en-US" dirty="0"/>
              <a:t>M</a:t>
            </a:r>
            <a:r>
              <a:rPr lang="en-GB" dirty="0" err="1"/>
              <a:t>buso</a:t>
            </a:r>
            <a:r>
              <a:rPr lang="en-GB" dirty="0"/>
              <a:t> Mulaudzi</a:t>
            </a:r>
          </a:p>
        </p:txBody>
      </p:sp>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a:xfrm>
            <a:off x="855388" y="6309360"/>
            <a:ext cx="6007691" cy="457200"/>
          </a:xfrm>
        </p:spPr>
        <p:txBody>
          <a:bodyPr rtlCol="0" anchor="ctr">
            <a:normAutofit/>
          </a:bodyPr>
          <a:lstStyle/>
          <a:p>
            <a:pPr rtl="0">
              <a:spcAft>
                <a:spcPts val="600"/>
              </a:spcAft>
            </a:pPr>
            <a:r>
              <a:rPr lang="en-US" dirty="0"/>
              <a:t>Solving an SDG Problem with Data </a:t>
            </a:r>
            <a:endParaRPr lang="en-GB"/>
          </a:p>
        </p:txBody>
      </p:sp>
      <p:sp>
        <p:nvSpPr>
          <p:cNvPr id="5" name="Date Placeholder 4">
            <a:extLst>
              <a:ext uri="{FF2B5EF4-FFF2-40B4-BE49-F238E27FC236}">
                <a16:creationId xmlns:a16="http://schemas.microsoft.com/office/drawing/2014/main" id="{63029686-87BE-4E75-8373-8D06DD4412B3}"/>
              </a:ext>
            </a:extLst>
          </p:cNvPr>
          <p:cNvSpPr>
            <a:spLocks noGrp="1"/>
          </p:cNvSpPr>
          <p:nvPr>
            <p:ph type="dt" sz="half" idx="10"/>
          </p:nvPr>
        </p:nvSpPr>
        <p:spPr>
          <a:xfrm>
            <a:off x="8197353" y="6309360"/>
            <a:ext cx="2151134" cy="457200"/>
          </a:xfrm>
        </p:spPr>
        <p:txBody>
          <a:bodyPr rtlCol="0" anchor="ctr">
            <a:normAutofit/>
          </a:bodyPr>
          <a:lstStyle/>
          <a:p>
            <a:pPr rtl="0">
              <a:spcAft>
                <a:spcPts val="600"/>
              </a:spcAft>
            </a:pPr>
            <a:r>
              <a:rPr lang="en-GB">
                <a:effectLst>
                  <a:outerShdw blurRad="50800" dist="38100" dir="2700000" algn="tl" rotWithShape="0">
                    <a:prstClr val="black">
                      <a:alpha val="43000"/>
                    </a:prstClr>
                  </a:outerShdw>
                </a:effectLst>
              </a:rPr>
              <a:t>2/1/20XX</a:t>
            </a:r>
          </a:p>
        </p:txBody>
      </p:sp>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a:xfrm>
            <a:off x="10569202" y="6309360"/>
            <a:ext cx="979879" cy="457200"/>
          </a:xfrm>
        </p:spPr>
        <p:txBody>
          <a:bodyPr rtlCol="0" anchor="b">
            <a:normAutofit/>
          </a:bodyPr>
          <a:lstStyle/>
          <a:p>
            <a:pPr rtl="0">
              <a:spcAft>
                <a:spcPts val="600"/>
              </a:spcAft>
            </a:pPr>
            <a:fld id="{FAEF9944-A4F6-4C59-AEBD-678D6480B8EA}" type="slidenum">
              <a:rPr lang="en-GB" smtClean="0">
                <a:effectLst>
                  <a:outerShdw blurRad="50800" dist="38100" dir="2700000" algn="tl" rotWithShape="0">
                    <a:prstClr val="black">
                      <a:alpha val="43000"/>
                    </a:prstClr>
                  </a:outerShdw>
                </a:effectLst>
              </a:rPr>
              <a:pPr rtl="0">
                <a:spcAft>
                  <a:spcPts val="600"/>
                </a:spcAft>
              </a:pPr>
              <a:t>1</a:t>
            </a:fld>
            <a:endParaRPr lang="en-GB">
              <a:effectLst>
                <a:outerShdw blurRad="50800" dist="38100" dir="2700000" algn="tl" rotWithShape="0">
                  <a:prstClr val="black">
                    <a:alpha val="43000"/>
                  </a:prstClr>
                </a:outerShdw>
              </a:effectLst>
            </a:endParaRPr>
          </a:p>
        </p:txBody>
      </p:sp>
      <p:sp>
        <p:nvSpPr>
          <p:cNvPr id="3" name="TextBox 2">
            <a:extLst>
              <a:ext uri="{FF2B5EF4-FFF2-40B4-BE49-F238E27FC236}">
                <a16:creationId xmlns:a16="http://schemas.microsoft.com/office/drawing/2014/main" id="{ECF33038-C5C4-882D-C371-35DE9F631D2A}"/>
              </a:ext>
            </a:extLst>
          </p:cNvPr>
          <p:cNvSpPr txBox="1"/>
          <p:nvPr/>
        </p:nvSpPr>
        <p:spPr>
          <a:xfrm>
            <a:off x="9412072" y="6657945"/>
            <a:ext cx="2779928"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www.ecojesuit.com/youth-climate-action/12706/">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GB" sz="700">
              <a:solidFill>
                <a:srgbClr val="FFFFFF"/>
              </a:solidFill>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en-GB"/>
              <a:t>THANK YOU</a:t>
            </a:r>
          </a:p>
        </p:txBody>
      </p:sp>
      <p:pic>
        <p:nvPicPr>
          <p:cNvPr id="32" name="Picture Placeholder 31">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a:stretch/>
        </p:blipFill>
        <p:spPr>
          <a:xfrm>
            <a:off x="6858023" y="4941"/>
            <a:ext cx="5333977" cy="3392053"/>
          </a:xfrm>
        </p:spPr>
      </p:pic>
      <p:pic>
        <p:nvPicPr>
          <p:cNvPr id="30" name="Picture Placeholder 29">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a:blip r:embed="rId5">
            <a:extLst>
              <a:ext uri="{837473B0-CC2E-450A-ABE3-18F120FF3D39}">
                <a1611:picAttrSrcUrl xmlns:a1611="http://schemas.microsoft.com/office/drawing/2016/11/main" r:id="rId6"/>
              </a:ext>
            </a:extLst>
          </a:blip>
          <a:srcRect/>
          <a:stretch/>
        </p:blipFill>
        <p:spPr>
          <a:xfrm>
            <a:off x="1067712" y="3461002"/>
            <a:ext cx="5728215" cy="3396997"/>
          </a:xfrm>
        </p:spPr>
      </p:pic>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0"/>
          <a:lstStyle/>
          <a:p>
            <a:pPr rtl="0"/>
            <a:r>
              <a:rPr lang="en-US" dirty="0"/>
              <a:t> </a:t>
            </a:r>
            <a:endParaRPr lang="en-GB" dirty="0"/>
          </a:p>
        </p:txBody>
      </p:sp>
      <p:sp>
        <p:nvSpPr>
          <p:cNvPr id="33" name="Date Placeholder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rtlCol="0"/>
          <a:lstStyle/>
          <a:p>
            <a:pPr rtl="0"/>
            <a:r>
              <a:rPr lang="en-GB"/>
              <a:t>2/1/20XX</a:t>
            </a:r>
            <a:endParaRPr lang="en-GB"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10</a:t>
            </a:fld>
            <a:endParaRPr lang="en-GB" dirty="0"/>
          </a:p>
        </p:txBody>
      </p:sp>
      <p:sp>
        <p:nvSpPr>
          <p:cNvPr id="7" name="Content Placeholder 6">
            <a:extLst>
              <a:ext uri="{FF2B5EF4-FFF2-40B4-BE49-F238E27FC236}">
                <a16:creationId xmlns:a16="http://schemas.microsoft.com/office/drawing/2014/main" id="{5A542073-AAD2-C4DD-C041-E02896D5DE5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en-GB"/>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0">
            <a:normAutofit/>
          </a:bodyPr>
          <a:lstStyle/>
          <a:p>
            <a:pPr marL="457200" indent="-457200" rtl="0">
              <a:buFont typeface="+mj-lt"/>
              <a:buAutoNum type="arabicPeriod"/>
            </a:pPr>
            <a:r>
              <a:rPr lang="en-US" dirty="0"/>
              <a:t>Project overview and SDG alignment.</a:t>
            </a:r>
          </a:p>
          <a:p>
            <a:pPr marL="457200" indent="-457200" rtl="0">
              <a:buFont typeface="+mj-lt"/>
              <a:buAutoNum type="arabicPeriod"/>
            </a:pPr>
            <a:r>
              <a:rPr lang="en-US" dirty="0"/>
              <a:t>Problem definition and significance.</a:t>
            </a:r>
          </a:p>
          <a:p>
            <a:pPr marL="457200" indent="-457200" rtl="0">
              <a:buFont typeface="+mj-lt"/>
              <a:buAutoNum type="arabicPeriod"/>
            </a:pPr>
            <a:r>
              <a:rPr lang="en-US" dirty="0"/>
              <a:t>Database design and schema.</a:t>
            </a:r>
          </a:p>
          <a:p>
            <a:pPr marL="457200" indent="-457200" rtl="0">
              <a:buFont typeface="+mj-lt"/>
              <a:buAutoNum type="arabicPeriod"/>
            </a:pPr>
            <a:r>
              <a:rPr lang="en-US" dirty="0"/>
              <a:t>Data analysis insights.</a:t>
            </a:r>
          </a:p>
          <a:p>
            <a:pPr marL="457200" indent="-457200" rtl="0">
              <a:buFont typeface="+mj-lt"/>
              <a:buAutoNum type="arabicPeriod"/>
            </a:pPr>
            <a:r>
              <a:rPr lang="en-US" dirty="0"/>
              <a:t>Excel dashboard demonstration.</a:t>
            </a:r>
            <a:endParaRPr lang="en-GB" dirty="0"/>
          </a:p>
        </p:txBody>
      </p:sp>
      <p:pic>
        <p:nvPicPr>
          <p:cNvPr id="29" name="Picture Placeholder 28">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a:t>2</a:t>
            </a:fld>
            <a:endParaRPr lang="en-GB"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0" anchor="ctr">
            <a:normAutofit/>
          </a:bodyPr>
          <a:lstStyle/>
          <a:p>
            <a:pPr rtl="0">
              <a:lnSpc>
                <a:spcPct val="140000"/>
              </a:lnSpc>
            </a:pPr>
            <a:r>
              <a:rPr lang="en-GB" sz="2000"/>
              <a:t>Climate Action </a:t>
            </a:r>
            <a:br>
              <a:rPr lang="en-GB" sz="2000"/>
            </a:br>
            <a:r>
              <a:rPr lang="en-GB" sz="2000"/>
              <a:t>(</a:t>
            </a:r>
            <a:r>
              <a:rPr lang="en-US" sz="2000"/>
              <a:t>Project overview and SDG alignment)</a:t>
            </a:r>
            <a:r>
              <a:rPr lang="en-GB" sz="2000"/>
              <a:t> </a:t>
            </a:r>
          </a:p>
        </p:txBody>
      </p:sp>
      <p:pic>
        <p:nvPicPr>
          <p:cNvPr id="16" name="Picture Placeholder 15">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23605" r="2" b="2"/>
          <a:stretch/>
        </p:blipFill>
        <p:spPr>
          <a:xfrm>
            <a:off x="20" y="3461004"/>
            <a:ext cx="4613527" cy="3396996"/>
          </a:xfrm>
          <a:noFill/>
        </p:spPr>
      </p:pic>
      <p:pic>
        <p:nvPicPr>
          <p:cNvPr id="26" name="Picture Placeholder 25">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a:blip r:embed="rId5">
            <a:extLst>
              <a:ext uri="{837473B0-CC2E-450A-ABE3-18F120FF3D39}">
                <a1611:picAttrSrcUrl xmlns:a1611="http://schemas.microsoft.com/office/drawing/2016/11/main" r:id="rId6"/>
              </a:ext>
            </a:extLst>
          </a:blip>
          <a:srcRect l="10865" r="19532" b="2"/>
          <a:stretch/>
        </p:blipFill>
        <p:spPr>
          <a:xfrm>
            <a:off x="20" y="10"/>
            <a:ext cx="4613528" cy="3396984"/>
          </a:xfrm>
          <a:noFill/>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rtlCol="0" anchor="t">
            <a:normAutofit/>
          </a:bodyPr>
          <a:lstStyle/>
          <a:p>
            <a:pPr rtl="0">
              <a:lnSpc>
                <a:spcPct val="130000"/>
              </a:lnSpc>
            </a:pPr>
            <a:r>
              <a:rPr lang="en-US" sz="1500"/>
              <a:t>Climate change is leading to an increase in the frequency and intensity of extreme weather events such as heatwaves, droughts, floods, and tropical cyclones. These events have severe impacts on various sectors, including agriculture, water management, health, and infrastructure, thereby threatening food security, health, and overall community resilience.</a:t>
            </a:r>
          </a:p>
          <a:p>
            <a:pPr rtl="0">
              <a:lnSpc>
                <a:spcPct val="130000"/>
              </a:lnSpc>
            </a:pPr>
            <a:endParaRPr lang="en-US" sz="1500"/>
          </a:p>
          <a:p>
            <a:pPr rtl="0">
              <a:lnSpc>
                <a:spcPct val="130000"/>
              </a:lnSpc>
            </a:pPr>
            <a:r>
              <a:rPr lang="en-US" sz="1500"/>
              <a:t>Addressing the problem of increasing extreme weather events through data-driven approaches can significantly contribute to achieving SDG 13</a:t>
            </a:r>
            <a:endParaRPr lang="en-GB" sz="1500"/>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0" anchor="ctr">
            <a:normAutofit/>
          </a:bodyPr>
          <a:lstStyle/>
          <a:p>
            <a:pPr rtl="0">
              <a:spcAft>
                <a:spcPts val="600"/>
              </a:spcAft>
            </a:pPr>
            <a:r>
              <a:rPr lang="en-GB"/>
              <a:t>Presentation Title</a:t>
            </a:r>
          </a:p>
        </p:txBody>
      </p:sp>
      <p:sp>
        <p:nvSpPr>
          <p:cNvPr id="2" name="Date Placeholder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rtlCol="0" anchor="ctr">
            <a:normAutofit/>
          </a:bodyPr>
          <a:lstStyle/>
          <a:p>
            <a:pPr rtl="0">
              <a:spcAft>
                <a:spcPts val="600"/>
              </a:spcAft>
            </a:pPr>
            <a:r>
              <a:rPr lang="en-GB">
                <a:solidFill>
                  <a:schemeClr val="tx2"/>
                </a:solidFill>
              </a:rPr>
              <a:t>2/1/20XX</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nchor="b">
            <a:normAutofit/>
          </a:bodyPr>
          <a:lstStyle/>
          <a:p>
            <a:pPr rtl="0">
              <a:spcAft>
                <a:spcPts val="600"/>
              </a:spcAft>
            </a:pPr>
            <a:fld id="{FAEF9944-A4F6-4C59-AEBD-678D6480B8EA}" type="slidenum">
              <a:rPr lang="en-GB" smtClean="0"/>
              <a:pPr rtl="0">
                <a:spcAft>
                  <a:spcPts val="600"/>
                </a:spcAft>
              </a:pPr>
              <a:t>3</a:t>
            </a:fld>
            <a:endParaRPr lang="en-GB"/>
          </a:p>
        </p:txBody>
      </p:sp>
      <p:sp>
        <p:nvSpPr>
          <p:cNvPr id="3" name="TextBox 2">
            <a:extLst>
              <a:ext uri="{FF2B5EF4-FFF2-40B4-BE49-F238E27FC236}">
                <a16:creationId xmlns:a16="http://schemas.microsoft.com/office/drawing/2014/main" id="{5AD616C7-3FD8-858E-5403-AB3415133ABA}"/>
              </a:ext>
            </a:extLst>
          </p:cNvPr>
          <p:cNvSpPr txBox="1"/>
          <p:nvPr/>
        </p:nvSpPr>
        <p:spPr>
          <a:xfrm>
            <a:off x="1674923" y="3196939"/>
            <a:ext cx="2938625"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6" tooltip="https://climatechange20.commons.gc.cuny.edu/against-the-anthropocene-by-thomas-j-demos/">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GB" sz="700">
              <a:solidFill>
                <a:srgbClr val="FFFFFF"/>
              </a:solidFill>
            </a:endParaRPr>
          </a:p>
        </p:txBody>
      </p:sp>
      <p:sp>
        <p:nvSpPr>
          <p:cNvPr id="4" name="TextBox 3">
            <a:extLst>
              <a:ext uri="{FF2B5EF4-FFF2-40B4-BE49-F238E27FC236}">
                <a16:creationId xmlns:a16="http://schemas.microsoft.com/office/drawing/2014/main" id="{0DC9DC7D-E019-A62C-4412-3496418C71BC}"/>
              </a:ext>
            </a:extLst>
          </p:cNvPr>
          <p:cNvSpPr txBox="1"/>
          <p:nvPr/>
        </p:nvSpPr>
        <p:spPr>
          <a:xfrm>
            <a:off x="1833619" y="6657945"/>
            <a:ext cx="2779928"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ourworld.unu.edu/en/africa-and-climate-change">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8" tooltip="https://creativecommons.org/licenses/by-nc/3.0/">
                  <a:extLst>
                    <a:ext uri="{A12FA001-AC4F-418D-AE19-62706E023703}">
                      <ahyp:hlinkClr xmlns:ahyp="http://schemas.microsoft.com/office/drawing/2018/hyperlinkcolor" val="tx"/>
                    </a:ext>
                  </a:extLst>
                </a:hlinkClick>
              </a:rPr>
              <a:t>CC BY-NC</a:t>
            </a:r>
            <a:endParaRPr lang="en-GB" sz="700">
              <a:solidFill>
                <a:srgbClr val="FFFFFF"/>
              </a:solidFill>
            </a:endParaRPr>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0" y="982980"/>
            <a:ext cx="7498080" cy="5189219"/>
          </a:xfrm>
        </p:spPr>
        <p:txBody>
          <a:bodyPr rtlCol="0">
            <a:normAutofit fontScale="92500" lnSpcReduction="10000"/>
          </a:bodyPr>
          <a:lstStyle/>
          <a:p>
            <a:pPr rtl="0"/>
            <a:r>
              <a:rPr lang="en-US" sz="1100" dirty="0"/>
              <a:t>Data Utilization</a:t>
            </a:r>
          </a:p>
          <a:p>
            <a:pPr rtl="0"/>
            <a:r>
              <a:rPr lang="en-US" sz="1100" dirty="0"/>
              <a:t>Historical Climate Data: Analyzing historical climate data to identify trends in extreme weather events over the past decades can help in understanding the correlation between climate change and the increasing frequency of these events.</a:t>
            </a:r>
          </a:p>
          <a:p>
            <a:pPr rtl="0"/>
            <a:r>
              <a:rPr lang="en-US" sz="1100" dirty="0"/>
              <a:t>Impact Assessment: Collecting and analyzing data on the economic and social impacts of extreme weather events can provide insights into the vulnerabilities of different regions and populations. This includes data on agricultural losses, health impacts, and infrastructure damage.</a:t>
            </a:r>
          </a:p>
          <a:p>
            <a:pPr rtl="0"/>
            <a:r>
              <a:rPr lang="en-US" sz="1100" dirty="0"/>
              <a:t>Predictive Modeling: Utilizing predictive models that incorporate climate data, land use, and socio-economic factors can help forecast future extreme weather events and their potential impacts. This can aid in developing adaptive strategies and disaster preparedness plans.</a:t>
            </a:r>
          </a:p>
          <a:p>
            <a:pPr rtl="0"/>
            <a:r>
              <a:rPr lang="en-US" sz="1100" dirty="0"/>
              <a:t>Resilience Metrics: Developing metrics to measure community resilience to climate-related hazards can help in assessing the effectiveness of current policies and interventions aimed at building resilience. This includes data on infrastructure robustness, emergency response capabilities, and community awareness.</a:t>
            </a:r>
          </a:p>
          <a:p>
            <a:pPr rtl="0"/>
            <a:r>
              <a:rPr lang="en-US" sz="1100" dirty="0"/>
              <a:t>Policy Evaluation: Analyzing data on the implementation and effectiveness of climate policies and adaptation strategies can provide insights into what measures are working and where improvements are needed. This can be linked to targets under SDG 13, such as integrating climate measures into national policies (Target 13.2) and improving education and awareness (Target 13.3).</a:t>
            </a:r>
            <a:endParaRPr lang="en-GB" sz="1100" dirty="0"/>
          </a:p>
        </p:txBody>
      </p:sp>
      <p:pic>
        <p:nvPicPr>
          <p:cNvPr id="5" name="Picture Placeholder 4">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7604760" y="982980"/>
            <a:ext cx="4587240" cy="5059680"/>
          </a:xfrm>
        </p:spPr>
      </p:pic>
      <p:sp>
        <p:nvSpPr>
          <p:cNvPr id="3" name="Title 2">
            <a:extLst>
              <a:ext uri="{FF2B5EF4-FFF2-40B4-BE49-F238E27FC236}">
                <a16:creationId xmlns:a16="http://schemas.microsoft.com/office/drawing/2014/main" id="{E8215D4D-98F6-4B00-9824-222976B85CB2}"/>
              </a:ext>
            </a:extLst>
          </p:cNvPr>
          <p:cNvSpPr>
            <a:spLocks noGrp="1"/>
          </p:cNvSpPr>
          <p:nvPr>
            <p:ph type="ctrTitle"/>
          </p:nvPr>
        </p:nvSpPr>
        <p:spPr>
          <a:xfrm>
            <a:off x="7973503" y="3596640"/>
            <a:ext cx="3754671" cy="641405"/>
          </a:xfrm>
        </p:spPr>
        <p:txBody>
          <a:bodyPr>
            <a:normAutofit fontScale="90000"/>
          </a:bodyPr>
          <a:lstStyle/>
          <a:p>
            <a:r>
              <a:rPr lang="en-US" dirty="0"/>
              <a:t> </a:t>
            </a:r>
            <a:endParaRPr lang="en-GB" dirty="0"/>
          </a:p>
        </p:txBody>
      </p:sp>
      <p:sp>
        <p:nvSpPr>
          <p:cNvPr id="4" name="TextBox 3">
            <a:extLst>
              <a:ext uri="{FF2B5EF4-FFF2-40B4-BE49-F238E27FC236}">
                <a16:creationId xmlns:a16="http://schemas.microsoft.com/office/drawing/2014/main" id="{A9B90DEC-6E38-336F-53FC-146A909452BB}"/>
              </a:ext>
            </a:extLst>
          </p:cNvPr>
          <p:cNvSpPr txBox="1"/>
          <p:nvPr/>
        </p:nvSpPr>
        <p:spPr>
          <a:xfrm>
            <a:off x="1455420" y="454969"/>
            <a:ext cx="4587240" cy="400110"/>
          </a:xfrm>
          <a:prstGeom prst="rect">
            <a:avLst/>
          </a:prstGeom>
          <a:noFill/>
        </p:spPr>
        <p:txBody>
          <a:bodyPr wrap="square" rtlCol="0">
            <a:spAutoFit/>
          </a:bodyPr>
          <a:lstStyle/>
          <a:p>
            <a:r>
              <a:rPr lang="en-US" sz="2000" dirty="0"/>
              <a:t>Problem definition and significance</a:t>
            </a:r>
            <a:endParaRPr lang="en-GB" dirty="0"/>
          </a:p>
        </p:txBody>
      </p:sp>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648935" y="180644"/>
            <a:ext cx="10900146" cy="935776"/>
          </a:xfrm>
        </p:spPr>
        <p:txBody>
          <a:bodyPr rtlCol="0" anchor="ctr">
            <a:normAutofit/>
          </a:bodyPr>
          <a:lstStyle/>
          <a:p>
            <a:pPr rtl="0">
              <a:lnSpc>
                <a:spcPct val="140000"/>
              </a:lnSpc>
            </a:pPr>
            <a:r>
              <a:rPr lang="en-US" dirty="0"/>
              <a:t>Database design and schema</a:t>
            </a:r>
            <a:endParaRPr lang="en-GB"/>
          </a:p>
        </p:txBody>
      </p:sp>
      <p:sp>
        <p:nvSpPr>
          <p:cNvPr id="24" name="Content Placeholder 2">
            <a:extLst>
              <a:ext uri="{FF2B5EF4-FFF2-40B4-BE49-F238E27FC236}">
                <a16:creationId xmlns:a16="http://schemas.microsoft.com/office/drawing/2014/main" id="{3D5749E7-EE55-5875-7F33-7C846C7CC6B9}"/>
              </a:ext>
            </a:extLst>
          </p:cNvPr>
          <p:cNvSpPr>
            <a:spLocks noGrp="1"/>
          </p:cNvSpPr>
          <p:nvPr>
            <p:ph idx="14"/>
          </p:nvPr>
        </p:nvSpPr>
        <p:spPr>
          <a:xfrm>
            <a:off x="248002" y="1557266"/>
            <a:ext cx="4727735" cy="465155"/>
          </a:xfrm>
        </p:spPr>
        <p:txBody>
          <a:bodyPr/>
          <a:lstStyle/>
          <a:p>
            <a:r>
              <a:rPr lang="en-US" dirty="0"/>
              <a:t>ERD DESIGN</a:t>
            </a:r>
          </a:p>
        </p:txBody>
      </p:sp>
      <p:pic>
        <p:nvPicPr>
          <p:cNvPr id="3" name="Picture 2" descr="A screen shot of a computer&#10;&#10;Description automatically generated">
            <a:extLst>
              <a:ext uri="{FF2B5EF4-FFF2-40B4-BE49-F238E27FC236}">
                <a16:creationId xmlns:a16="http://schemas.microsoft.com/office/drawing/2014/main" id="{7A59F178-8EB2-29EB-BE95-7F90389560D7}"/>
              </a:ext>
            </a:extLst>
          </p:cNvPr>
          <p:cNvPicPr>
            <a:picLocks noChangeAspect="1"/>
          </p:cNvPicPr>
          <p:nvPr/>
        </p:nvPicPr>
        <p:blipFill>
          <a:blip r:embed="rId3"/>
          <a:stretch>
            <a:fillRect/>
          </a:stretch>
        </p:blipFill>
        <p:spPr>
          <a:xfrm>
            <a:off x="248003" y="2299159"/>
            <a:ext cx="4727734" cy="3824347"/>
          </a:xfrm>
          <a:prstGeom prst="rect">
            <a:avLst/>
          </a:prstGeom>
          <a:noFill/>
        </p:spPr>
      </p:pic>
      <p:sp>
        <p:nvSpPr>
          <p:cNvPr id="26" name="Content Placeholder 4">
            <a:extLst>
              <a:ext uri="{FF2B5EF4-FFF2-40B4-BE49-F238E27FC236}">
                <a16:creationId xmlns:a16="http://schemas.microsoft.com/office/drawing/2014/main" id="{AE31C0BC-05D1-5798-2FC3-F193ECF0AD82}"/>
              </a:ext>
            </a:extLst>
          </p:cNvPr>
          <p:cNvSpPr>
            <a:spLocks noGrp="1"/>
          </p:cNvSpPr>
          <p:nvPr>
            <p:ph idx="15"/>
          </p:nvPr>
        </p:nvSpPr>
        <p:spPr>
          <a:xfrm>
            <a:off x="5373620" y="1557266"/>
            <a:ext cx="4727735" cy="465155"/>
          </a:xfrm>
        </p:spPr>
        <p:txBody>
          <a:bodyPr/>
          <a:lstStyle/>
          <a:p>
            <a:r>
              <a:rPr lang="en-US" dirty="0"/>
              <a:t>SQL </a:t>
            </a:r>
          </a:p>
          <a:p>
            <a:endParaRPr lang="en-US" dirty="0"/>
          </a:p>
        </p:txBody>
      </p:sp>
      <p:sp>
        <p:nvSpPr>
          <p:cNvPr id="28" name="Content Placeholder 5">
            <a:extLst>
              <a:ext uri="{FF2B5EF4-FFF2-40B4-BE49-F238E27FC236}">
                <a16:creationId xmlns:a16="http://schemas.microsoft.com/office/drawing/2014/main" id="{F2D63A4B-D817-F53B-7A64-A58A7A0F1953}"/>
              </a:ext>
            </a:extLst>
          </p:cNvPr>
          <p:cNvSpPr>
            <a:spLocks noGrp="1"/>
          </p:cNvSpPr>
          <p:nvPr>
            <p:ph idx="13"/>
          </p:nvPr>
        </p:nvSpPr>
        <p:spPr>
          <a:xfrm>
            <a:off x="5059681" y="2422380"/>
            <a:ext cx="6111240" cy="3886978"/>
          </a:xfrm>
        </p:spPr>
        <p:txBody>
          <a:bodyPr/>
          <a:lstStyle/>
          <a:p>
            <a:pPr marL="0" indent="0">
              <a:buNone/>
            </a:pPr>
            <a:r>
              <a:rPr lang="en-US" dirty="0"/>
              <a:t>CREATE TABLE Countries (</a:t>
            </a:r>
          </a:p>
          <a:p>
            <a:pPr marL="0" indent="0">
              <a:buNone/>
            </a:pPr>
            <a:r>
              <a:rPr lang="en-US" dirty="0"/>
              <a:t>  </a:t>
            </a:r>
            <a:r>
              <a:rPr lang="en-US" dirty="0" err="1"/>
              <a:t>CountryID</a:t>
            </a:r>
            <a:r>
              <a:rPr lang="en-US" dirty="0"/>
              <a:t> INT PRIMARY KEY,</a:t>
            </a:r>
          </a:p>
          <a:p>
            <a:pPr marL="0" indent="0">
              <a:buNone/>
            </a:pPr>
            <a:r>
              <a:rPr lang="en-US" dirty="0"/>
              <a:t>  </a:t>
            </a:r>
            <a:r>
              <a:rPr lang="en-US" dirty="0" err="1"/>
              <a:t>CountryName</a:t>
            </a:r>
            <a:r>
              <a:rPr lang="en-US" dirty="0"/>
              <a:t> VARCHAR(100),</a:t>
            </a:r>
          </a:p>
          <a:p>
            <a:pPr marL="0" indent="0">
              <a:buNone/>
            </a:pPr>
            <a:r>
              <a:rPr lang="en-US" dirty="0"/>
              <a:t>  Region VARCHAR(50),</a:t>
            </a:r>
          </a:p>
          <a:p>
            <a:pPr marL="0" indent="0">
              <a:buNone/>
            </a:pPr>
            <a:r>
              <a:rPr lang="en-US" dirty="0"/>
              <a:t>  Population BIGINT,</a:t>
            </a:r>
          </a:p>
          <a:p>
            <a:pPr marL="0" indent="0">
              <a:buNone/>
            </a:pPr>
            <a:r>
              <a:rPr lang="en-US" dirty="0"/>
              <a:t>  GDP DECIMAL(15,2),</a:t>
            </a:r>
          </a:p>
          <a:p>
            <a:pPr marL="0" indent="0">
              <a:buNone/>
            </a:pPr>
            <a:r>
              <a:rPr lang="en-US" dirty="0"/>
              <a:t>  </a:t>
            </a:r>
            <a:r>
              <a:rPr lang="en-US" dirty="0" err="1"/>
              <a:t>NationalClimatePolicyStatus</a:t>
            </a:r>
            <a:r>
              <a:rPr lang="en-US" dirty="0"/>
              <a:t> VARCHAR(100)</a:t>
            </a:r>
          </a:p>
          <a:p>
            <a:pPr marL="0" indent="0">
              <a:buNone/>
            </a:pPr>
            <a:r>
              <a:rPr lang="en-US" dirty="0"/>
              <a:t>);</a:t>
            </a:r>
          </a:p>
        </p:txBody>
      </p:sp>
      <p:sp>
        <p:nvSpPr>
          <p:cNvPr id="18" name="Footer Placeholder 17">
            <a:extLst>
              <a:ext uri="{FF2B5EF4-FFF2-40B4-BE49-F238E27FC236}">
                <a16:creationId xmlns:a16="http://schemas.microsoft.com/office/drawing/2014/main" id="{F458BEE6-E75E-4649-B5D4-83DF2D465575}"/>
              </a:ext>
            </a:extLst>
          </p:cNvPr>
          <p:cNvSpPr>
            <a:spLocks noGrp="1"/>
          </p:cNvSpPr>
          <p:nvPr>
            <p:ph type="ftr" sz="quarter" idx="11"/>
          </p:nvPr>
        </p:nvSpPr>
        <p:spPr>
          <a:xfrm>
            <a:off x="642917" y="6309360"/>
            <a:ext cx="3423986" cy="457200"/>
          </a:xfrm>
        </p:spPr>
        <p:txBody>
          <a:bodyPr rtlCol="0" anchor="ctr">
            <a:normAutofit/>
          </a:bodyPr>
          <a:lstStyle/>
          <a:p>
            <a:pPr rtl="0">
              <a:spcAft>
                <a:spcPts val="600"/>
              </a:spcAft>
            </a:pPr>
            <a:r>
              <a:rPr lang="en-GB"/>
              <a:t>Presentation Title</a:t>
            </a:r>
          </a:p>
        </p:txBody>
      </p:sp>
      <p:sp>
        <p:nvSpPr>
          <p:cNvPr id="17" name="Date Placeholder 16">
            <a:extLst>
              <a:ext uri="{FF2B5EF4-FFF2-40B4-BE49-F238E27FC236}">
                <a16:creationId xmlns:a16="http://schemas.microsoft.com/office/drawing/2014/main" id="{80C693D1-5143-4DD4-89E4-3A5B60290D58}"/>
              </a:ext>
            </a:extLst>
          </p:cNvPr>
          <p:cNvSpPr>
            <a:spLocks noGrp="1"/>
          </p:cNvSpPr>
          <p:nvPr>
            <p:ph type="dt" sz="half" idx="10"/>
          </p:nvPr>
        </p:nvSpPr>
        <p:spPr>
          <a:xfrm>
            <a:off x="5373620" y="6309360"/>
            <a:ext cx="3411973" cy="457200"/>
          </a:xfrm>
        </p:spPr>
        <p:txBody>
          <a:bodyPr rtlCol="0" anchor="ctr">
            <a:normAutofit/>
          </a:bodyPr>
          <a:lstStyle/>
          <a:p>
            <a:pPr rtl="0">
              <a:spcAft>
                <a:spcPts val="600"/>
              </a:spcAft>
            </a:pPr>
            <a:r>
              <a:rPr lang="en-GB"/>
              <a:t>2/1/20XX</a:t>
            </a:r>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rtlCol="0" anchor="b">
            <a:normAutofit/>
          </a:bodyPr>
          <a:lstStyle/>
          <a:p>
            <a:pPr rtl="0">
              <a:spcAft>
                <a:spcPts val="600"/>
              </a:spcAft>
            </a:pPr>
            <a:fld id="{FAEF9944-A4F6-4C59-AEBD-678D6480B8EA}" type="slidenum">
              <a:rPr lang="en-GB" smtClean="0"/>
              <a:pPr rtl="0">
                <a:spcAft>
                  <a:spcPts val="600"/>
                </a:spcAft>
              </a:pPr>
              <a:t>5</a:t>
            </a:fld>
            <a:endParaRPr lang="en-GB"/>
          </a:p>
        </p:txBody>
      </p:sp>
    </p:spTree>
    <p:extLst>
      <p:ext uri="{BB962C8B-B14F-4D97-AF65-F5344CB8AC3E}">
        <p14:creationId xmlns:p14="http://schemas.microsoft.com/office/powerpoint/2010/main" val="358508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0"/>
          <a:lstStyle/>
          <a:p>
            <a:pPr rtl="0"/>
            <a:r>
              <a:rPr lang="en-GB" dirty="0"/>
              <a:t>Data analysis insights</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4" name="Date Placeholder 3">
            <a:extLst>
              <a:ext uri="{FF2B5EF4-FFF2-40B4-BE49-F238E27FC236}">
                <a16:creationId xmlns:a16="http://schemas.microsoft.com/office/drawing/2014/main" id="{A83F8203-3B39-4BFE-8E62-89B62CFF978A}"/>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a:t>6</a:t>
            </a:fld>
            <a:endParaRPr lang="en-GB" dirty="0"/>
          </a:p>
        </p:txBody>
      </p:sp>
      <p:sp>
        <p:nvSpPr>
          <p:cNvPr id="2" name="TextBox 1">
            <a:extLst>
              <a:ext uri="{FF2B5EF4-FFF2-40B4-BE49-F238E27FC236}">
                <a16:creationId xmlns:a16="http://schemas.microsoft.com/office/drawing/2014/main" id="{39D0A6FE-55EE-E8C5-EADA-86DAC41E8104}"/>
              </a:ext>
            </a:extLst>
          </p:cNvPr>
          <p:cNvSpPr txBox="1"/>
          <p:nvPr/>
        </p:nvSpPr>
        <p:spPr>
          <a:xfrm>
            <a:off x="1386840" y="2484120"/>
            <a:ext cx="10469880" cy="2862322"/>
          </a:xfrm>
          <a:prstGeom prst="rect">
            <a:avLst/>
          </a:prstGeom>
          <a:noFill/>
        </p:spPr>
        <p:txBody>
          <a:bodyPr wrap="square" rtlCol="0">
            <a:spAutoFit/>
          </a:bodyPr>
          <a:lstStyle/>
          <a:p>
            <a:r>
              <a:rPr lang="en-US" dirty="0"/>
              <a:t>Retrieve All Countries with Their GDP and Population</a:t>
            </a:r>
          </a:p>
          <a:p>
            <a:endParaRPr lang="en-US" dirty="0"/>
          </a:p>
          <a:p>
            <a:r>
              <a:rPr lang="en-US" dirty="0"/>
              <a:t>SELECT </a:t>
            </a:r>
            <a:r>
              <a:rPr lang="en-US" dirty="0" err="1"/>
              <a:t>CountryID</a:t>
            </a:r>
            <a:r>
              <a:rPr lang="en-US" dirty="0"/>
              <a:t>, </a:t>
            </a:r>
            <a:r>
              <a:rPr lang="en-US" dirty="0" err="1"/>
              <a:t>CountryName</a:t>
            </a:r>
            <a:r>
              <a:rPr lang="en-US" dirty="0"/>
              <a:t>, Population, GDP</a:t>
            </a:r>
          </a:p>
          <a:p>
            <a:r>
              <a:rPr lang="en-US" dirty="0"/>
              <a:t>FROM Countries;</a:t>
            </a:r>
          </a:p>
          <a:p>
            <a:endParaRPr lang="en-US" dirty="0"/>
          </a:p>
          <a:p>
            <a:r>
              <a:rPr lang="en-US" dirty="0"/>
              <a:t>Calculate Average GDP of Countries with Adopted Climate Policies</a:t>
            </a:r>
          </a:p>
          <a:p>
            <a:endParaRPr lang="en-US" dirty="0"/>
          </a:p>
          <a:p>
            <a:r>
              <a:rPr lang="en-US" dirty="0"/>
              <a:t>SELECT AVG(GDP) AS </a:t>
            </a:r>
            <a:r>
              <a:rPr lang="en-US" dirty="0" err="1"/>
              <a:t>AverageGDP</a:t>
            </a:r>
            <a:endParaRPr lang="en-US" dirty="0"/>
          </a:p>
          <a:p>
            <a:r>
              <a:rPr lang="en-US" dirty="0"/>
              <a:t>FROM Countries</a:t>
            </a:r>
          </a:p>
          <a:p>
            <a:r>
              <a:rPr lang="en-US" dirty="0"/>
              <a:t>WHERE </a:t>
            </a:r>
            <a:r>
              <a:rPr lang="en-US" dirty="0" err="1"/>
              <a:t>NationalClimatePolicyStatus</a:t>
            </a:r>
            <a:r>
              <a:rPr lang="en-US" dirty="0"/>
              <a:t> = 'Adopted';</a:t>
            </a:r>
            <a:endParaRPr lang="en-GB" dirty="0"/>
          </a:p>
        </p:txBody>
      </p:sp>
    </p:spTree>
    <p:extLst>
      <p:ext uri="{BB962C8B-B14F-4D97-AF65-F5344CB8AC3E}">
        <p14:creationId xmlns:p14="http://schemas.microsoft.com/office/powerpoint/2010/main" val="33450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909005" cy="3936931"/>
          </a:xfrm>
        </p:spPr>
        <p:txBody>
          <a:bodyPr rtlCol="0" anchor="b">
            <a:noAutofit/>
          </a:bodyPr>
          <a:lstStyle/>
          <a:p>
            <a:pPr rtl="0"/>
            <a:r>
              <a:rPr lang="en-GB" dirty="0"/>
              <a:t>Excel dashboard demonstration</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a:t>7</a:t>
            </a:fld>
            <a:endParaRPr lang="en-GB" dirty="0"/>
          </a:p>
        </p:txBody>
      </p:sp>
      <p:sp>
        <p:nvSpPr>
          <p:cNvPr id="2" name="TextBox 1">
            <a:extLst>
              <a:ext uri="{FF2B5EF4-FFF2-40B4-BE49-F238E27FC236}">
                <a16:creationId xmlns:a16="http://schemas.microsoft.com/office/drawing/2014/main" id="{5D213293-4D2D-A996-DF39-CE761F477319}"/>
              </a:ext>
            </a:extLst>
          </p:cNvPr>
          <p:cNvSpPr txBox="1"/>
          <p:nvPr/>
        </p:nvSpPr>
        <p:spPr>
          <a:xfrm>
            <a:off x="0" y="6858000"/>
            <a:ext cx="12192000" cy="230832"/>
          </a:xfrm>
          <a:prstGeom prst="rect">
            <a:avLst/>
          </a:prstGeom>
          <a:noFill/>
        </p:spPr>
        <p:txBody>
          <a:bodyPr wrap="square" rtlCol="0">
            <a:spAutoFit/>
          </a:bodyPr>
          <a:lstStyle/>
          <a:p>
            <a:r>
              <a:rPr lang="en-GB" sz="900">
                <a:hlinkClick r:id="rId4" tooltip="https://ourworld.unu.edu/en/political-barriers-to-climate-change-adaptation"/>
              </a:rPr>
              <a:t>This Photo</a:t>
            </a:r>
            <a:r>
              <a:rPr lang="en-GB" sz="900"/>
              <a:t> by Unknown Author is licensed under </a:t>
            </a:r>
            <a:r>
              <a:rPr lang="en-GB" sz="900">
                <a:hlinkClick r:id="rId5" tooltip="https://creativecommons.org/licenses/by-nc-sa/3.0/"/>
              </a:rPr>
              <a:t>CC BY-SA-NC</a:t>
            </a:r>
            <a:endParaRPr lang="en-GB" sz="900"/>
          </a:p>
        </p:txBody>
      </p:sp>
    </p:spTree>
    <p:extLst>
      <p:ext uri="{BB962C8B-B14F-4D97-AF65-F5344CB8AC3E}">
        <p14:creationId xmlns:p14="http://schemas.microsoft.com/office/powerpoint/2010/main" val="318511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rtlCol="0"/>
          <a:lstStyle/>
          <a:p>
            <a:pPr rtl="0"/>
            <a:r>
              <a:rPr lang="en-GB" dirty="0"/>
              <a:t>Excel dashboard demonstration.</a:t>
            </a:r>
          </a:p>
        </p:txBody>
      </p:sp>
      <p:sp>
        <p:nvSpPr>
          <p:cNvPr id="4" name="Date Placeholder 3">
            <a:extLst>
              <a:ext uri="{FF2B5EF4-FFF2-40B4-BE49-F238E27FC236}">
                <a16:creationId xmlns:a16="http://schemas.microsoft.com/office/drawing/2014/main" id="{699A676C-CDB5-49C8-B5BA-20BD3594AD95}"/>
              </a:ext>
            </a:extLst>
          </p:cNvPr>
          <p:cNvSpPr>
            <a:spLocks noGrp="1"/>
          </p:cNvSpPr>
          <p:nvPr>
            <p:ph type="dt" sz="half" idx="10"/>
          </p:nvPr>
        </p:nvSpPr>
        <p:spPr>
          <a:xfrm>
            <a:off x="6922008" y="5387431"/>
            <a:ext cx="2148840" cy="457200"/>
          </a:xfrm>
        </p:spPr>
        <p:txBody>
          <a:bodyPr rtlCol="0"/>
          <a:lstStyle/>
          <a:p>
            <a:pPr rtl="0"/>
            <a:r>
              <a:rPr lang="en-GB"/>
              <a:t>2/1/20XX</a:t>
            </a:r>
            <a:endParaRPr lang="en-GB" dirty="0"/>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8</a:t>
            </a:fld>
            <a:endParaRPr lang="en-GB" dirty="0"/>
          </a:p>
        </p:txBody>
      </p:sp>
      <p:pic>
        <p:nvPicPr>
          <p:cNvPr id="7" name="Picture 6" descr="A screenshot of a computer screen">
            <a:extLst>
              <a:ext uri="{FF2B5EF4-FFF2-40B4-BE49-F238E27FC236}">
                <a16:creationId xmlns:a16="http://schemas.microsoft.com/office/drawing/2014/main" id="{4F9112CD-9582-50FA-725E-0BACFBE66A9A}"/>
              </a:ext>
            </a:extLst>
          </p:cNvPr>
          <p:cNvPicPr>
            <a:picLocks noChangeAspect="1"/>
          </p:cNvPicPr>
          <p:nvPr/>
        </p:nvPicPr>
        <p:blipFill>
          <a:blip r:embed="rId2"/>
          <a:stretch>
            <a:fillRect/>
          </a:stretch>
        </p:blipFill>
        <p:spPr>
          <a:xfrm>
            <a:off x="1082553" y="32950"/>
            <a:ext cx="11158615" cy="4630490"/>
          </a:xfrm>
          <a:prstGeom prst="rect">
            <a:avLst/>
          </a:prstGeom>
        </p:spPr>
      </p:pic>
    </p:spTree>
    <p:extLst>
      <p:ext uri="{BB962C8B-B14F-4D97-AF65-F5344CB8AC3E}">
        <p14:creationId xmlns:p14="http://schemas.microsoft.com/office/powerpoint/2010/main" val="205901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0"/>
          <a:lstStyle/>
          <a:p>
            <a:pPr rtl="0"/>
            <a:r>
              <a:rPr lang="en-GB"/>
              <a:t>Summary</a:t>
            </a:r>
          </a:p>
        </p:txBody>
      </p:sp>
      <p:pic>
        <p:nvPicPr>
          <p:cNvPr id="11" name="Picture Placeholder 10">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1" y="-3"/>
            <a:ext cx="4613544" cy="2249321"/>
          </a:xfrm>
        </p:spPr>
      </p:pic>
      <p:pic>
        <p:nvPicPr>
          <p:cNvPr id="13" name="Picture Placeholder 12">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a:stretch/>
        </p:blipFill>
        <p:spPr>
          <a:xfrm>
            <a:off x="-1" y="2311339"/>
            <a:ext cx="4613544" cy="2241520"/>
          </a:xfrm>
        </p:spPr>
      </p:pic>
      <p:pic>
        <p:nvPicPr>
          <p:cNvPr id="8" name="Picture Placeholder 7">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a:blip r:embed="rId7">
            <a:extLst>
              <a:ext uri="{837473B0-CC2E-450A-ABE3-18F120FF3D39}">
                <a1611:picAttrSrcUrl xmlns:a1611="http://schemas.microsoft.com/office/drawing/2016/11/main" r:id="rId8"/>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rtlCol="0">
            <a:normAutofit/>
          </a:bodyPr>
          <a:lstStyle/>
          <a:p>
            <a:pPr rtl="0"/>
            <a:r>
              <a:rPr lang="en-US" dirty="0"/>
              <a:t>insights into the demographics, economic status, and climate policy commitments of various countries. It emphasizes the importance of ongoing efforts to monitor and enhance climate policies to mitigate the impacts of climate change effectively. As countries strive to meet their climate goals, the data can serve as a foundation for further analysis and policy development.</a:t>
            </a:r>
            <a:endParaRPr lang="en-GB" dirty="0"/>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rtlCol="0"/>
          <a:lstStyle/>
          <a:p>
            <a:pPr rtl="0"/>
            <a:r>
              <a:rPr lang="en-GB"/>
              <a:t>Presentation Title</a:t>
            </a:r>
          </a:p>
        </p:txBody>
      </p:sp>
      <p:sp>
        <p:nvSpPr>
          <p:cNvPr id="16" name="Date Placeholder 15">
            <a:extLst>
              <a:ext uri="{FF2B5EF4-FFF2-40B4-BE49-F238E27FC236}">
                <a16:creationId xmlns:a16="http://schemas.microsoft.com/office/drawing/2014/main" id="{C7BA43AD-7653-4B85-883B-8DB0DF3D8CF3}"/>
              </a:ext>
            </a:extLst>
          </p:cNvPr>
          <p:cNvSpPr>
            <a:spLocks noGrp="1"/>
          </p:cNvSpPr>
          <p:nvPr>
            <p:ph type="dt" sz="half" idx="10"/>
          </p:nvPr>
        </p:nvSpPr>
        <p:spPr>
          <a:xfrm>
            <a:off x="5376668" y="6309360"/>
            <a:ext cx="3411973" cy="457200"/>
          </a:xfrm>
        </p:spPr>
        <p:txBody>
          <a:bodyPr rtlCol="0"/>
          <a:lstStyle/>
          <a:p>
            <a:pPr rtl="0"/>
            <a:r>
              <a:rPr lang="en-GB"/>
              <a:t>2/1/20XX</a:t>
            </a:r>
            <a:endParaRPr lang="en-GB"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9</a:t>
            </a:fld>
            <a:endParaRPr lang="en-GB" dirty="0"/>
          </a:p>
        </p:txBody>
      </p:sp>
      <p:sp>
        <p:nvSpPr>
          <p:cNvPr id="2" name="TextBox 1">
            <a:extLst>
              <a:ext uri="{FF2B5EF4-FFF2-40B4-BE49-F238E27FC236}">
                <a16:creationId xmlns:a16="http://schemas.microsoft.com/office/drawing/2014/main" id="{31669E59-5E87-2B35-04D0-325594B7DC6E}"/>
              </a:ext>
            </a:extLst>
          </p:cNvPr>
          <p:cNvSpPr txBox="1"/>
          <p:nvPr/>
        </p:nvSpPr>
        <p:spPr>
          <a:xfrm>
            <a:off x="-1" y="4552859"/>
            <a:ext cx="4613544" cy="230832"/>
          </a:xfrm>
          <a:prstGeom prst="rect">
            <a:avLst/>
          </a:prstGeom>
          <a:noFill/>
        </p:spPr>
        <p:txBody>
          <a:bodyPr wrap="square" rtlCol="0">
            <a:spAutoFit/>
          </a:bodyPr>
          <a:lstStyle/>
          <a:p>
            <a:r>
              <a:rPr lang="en-GB" sz="900">
                <a:hlinkClick r:id="rId6" tooltip="https://courses.lumenlearning.com/geophysical/chapter/tropical-moist-climates-group-a/"/>
              </a:rPr>
              <a:t>This Photo</a:t>
            </a:r>
            <a:r>
              <a:rPr lang="en-GB" sz="900"/>
              <a:t> by Unknown Author is licensed under </a:t>
            </a:r>
            <a:r>
              <a:rPr lang="en-GB" sz="900">
                <a:hlinkClick r:id="rId9" tooltip="https://creativecommons.org/licenses/by-sa/3.0/"/>
              </a:rPr>
              <a:t>CC BY-SA</a:t>
            </a:r>
            <a:endParaRPr lang="en-GB" sz="900"/>
          </a:p>
        </p:txBody>
      </p:sp>
    </p:spTree>
    <p:extLst>
      <p:ext uri="{BB962C8B-B14F-4D97-AF65-F5344CB8AC3E}">
        <p14:creationId xmlns:p14="http://schemas.microsoft.com/office/powerpoint/2010/main" val="110933227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36.tgt.Office_50301644_TF56000440_Win32_OJ112196103" id="{580BD9EC-6C19-4542-8B14-DA369C5CDA21}" vid="{FD53FB74-34FC-41BD-841A-01F3915863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2.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{941CEB30-8BB8-4B5A-8280-E6346F09BCDF}tf56000440_win32</Template>
  <TotalTime>87</TotalTime>
  <Words>610</Words>
  <Application>Microsoft Office PowerPoint</Application>
  <PresentationFormat>Widescreen</PresentationFormat>
  <Paragraphs>88</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Corbel</vt:lpstr>
      <vt:lpstr>ShojiVTI</vt:lpstr>
      <vt:lpstr>Solving an SDG Problem with Data </vt:lpstr>
      <vt:lpstr>Agenda</vt:lpstr>
      <vt:lpstr>Climate Action  (Project overview and SDG alignment) </vt:lpstr>
      <vt:lpstr> </vt:lpstr>
      <vt:lpstr>Database design and schema</vt:lpstr>
      <vt:lpstr>Data analysis insights</vt:lpstr>
      <vt:lpstr>Excel dashboard demonstration</vt:lpstr>
      <vt:lpstr>Excel dashboard demonstration.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Mbuso Mulaudzi</dc:creator>
  <cp:lastModifiedBy>Mbuso Mulaudzi</cp:lastModifiedBy>
  <cp:revision>1</cp:revision>
  <dcterms:created xsi:type="dcterms:W3CDTF">2024-08-09T01:34:42Z</dcterms:created>
  <dcterms:modified xsi:type="dcterms:W3CDTF">2024-08-09T03:02:05Z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