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LP%20Phase%202\week_8_DB\SDG7_CostAnalysis_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Cost per MW by Energy Source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Dashboard!$A$2:$A$4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Dashboard!$B$2:$B$4</c:f>
              <c:numCache>
                <c:formatCode>General</c:formatCode>
                <c:ptCount val="3"/>
                <c:pt idx="0">
                  <c:v>1200.5</c:v>
                </c:pt>
                <c:pt idx="1">
                  <c:v>1100.75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02-4D74-BC53-DBE30CCF84DC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Dashboard!$A$2:$A$4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Dashboard!$C$2:$C$4</c:f>
              <c:numCache>
                <c:formatCode>General</c:formatCode>
                <c:ptCount val="3"/>
                <c:pt idx="0">
                  <c:v>1300</c:v>
                </c:pt>
                <c:pt idx="2">
                  <c:v>1250.5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02-4D74-BC53-DBE30CCF84DC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Dashboard!$A$2:$A$4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Dashboard!$D$2:$D$4</c:f>
              <c:numCache>
                <c:formatCode>General</c:formatCode>
                <c:ptCount val="3"/>
                <c:pt idx="0">
                  <c:v>1400.25</c:v>
                </c:pt>
                <c:pt idx="1">
                  <c:v>1380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02-4D74-BC53-DBE30CCF84D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0"/>
        <c:axId val="100"/>
      </c:barChart>
      <c:catAx>
        <c:axId val="1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"/>
        <c:crosses val="autoZero"/>
        <c:auto val="0"/>
        <c:lblAlgn val="ctr"/>
        <c:lblOffset val="100"/>
        <c:noMultiLvlLbl val="0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per 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F76A62-5982-FFEB-E463-EA45A76E81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C7D0-CCD9-5B8F-824C-EB29E71278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4B89-5AB2-4D12-8466-CB01DAE97B1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8AC69-9410-6569-482D-06D4BDCBAB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8219-2FF7-EE6A-C1DB-0C4DA1C6B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9B319-C1E4-4580-921F-8D55CBB6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62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015A-EE3C-45CF-B06C-3B95F96A68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7DEA4-E988-4AE6-8243-2D6B2DCF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5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6F13-7A36-45AF-896F-63CD943D71C5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45E8-3506-43F4-B041-6C66642E49EC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9859-8DED-4585-9BE7-7B03A320C01C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F043-E996-4FEC-9F28-2414C06585B4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EE-3853-45AB-926F-A696931B0071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2B8D-773F-4C80-A8A2-AC207290EB23}" type="datetime1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83B5-1BE4-4E42-9209-66F0862A21F0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A88F-1FC5-4BCD-B7C2-0946B41CF124}" type="datetime1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198-FA41-47E3-844E-B85086BDFBA0}" type="datetime1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3168-BB0A-48B1-8191-99D1D1B1E3D4}" type="datetime1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3A66-5944-4DD4-A70C-9A216B9822E8}" type="datetime1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0EB3-8E8F-4133-8C11-7A5E842C2E13}" type="datetime1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AFFORDABLE AND CLEAN ENERGY</a:t>
            </a:r>
            <a:r>
              <a:rPr dirty="0"/>
              <a:t>: Reducing the Cost of Renewable Energy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Leveraging Data Analysis to Address SDG 7</a:t>
            </a:r>
          </a:p>
          <a:p>
            <a:r>
              <a:rPr lang="en-US" dirty="0"/>
              <a:t>Moses Ochieng</a:t>
            </a:r>
            <a:endParaRPr dirty="0"/>
          </a:p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/August/2024</a:t>
            </a:r>
            <a:endParaRPr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70249-57C1-7EC0-B857-60026824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D7AA-65FD-41EA-9EA3-A764F6877989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BF16C-9AAD-B486-835E-1666A5D2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CB53D-5AFB-0007-6E44-01A011AE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Summary: Recap the problem, solution, and impact.</a:t>
            </a:r>
          </a:p>
          <a:p>
            <a:r>
              <a:rPr dirty="0"/>
              <a:t>Call to Action: How stakeholders can use these insights to further the goals of SDG 7.</a:t>
            </a:r>
          </a:p>
          <a:p>
            <a:r>
              <a:rPr dirty="0"/>
              <a:t>Thank You:</a:t>
            </a:r>
            <a:r>
              <a:rPr lang="en-US" dirty="0"/>
              <a:t> Contact +254793030042</a:t>
            </a:r>
            <a:endParaRPr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E5C32-AD96-9450-78D6-411E3D8F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8F51-322F-45FA-886B-CD60FFFEF548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F592E-0737-C31C-9D3C-158CED7A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E9085-631F-9F2D-E5A9-B4AC6C55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Problem Statement: High costs of renewable energy technologies are a barrier to achieving SDG 7.</a:t>
            </a:r>
          </a:p>
          <a:p>
            <a:r>
              <a:rPr dirty="0"/>
              <a:t>Goal: Analyze and reduce the costs by comparing different energy sources and regions.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AF2DD-2559-AB48-D919-BD70B273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42A4-68EB-4D34-9A19-34CB0BBA4743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3EEC1-8C7E-784B-EFE9-1776131A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2A9F-6EDF-C6B4-A22B-4A6402DB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7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Affordable and Clean Energy: </a:t>
            </a:r>
            <a:r>
              <a:rPr lang="en-US" dirty="0"/>
              <a:t>Affordable and Clean Energy</a:t>
            </a:r>
            <a:endParaRPr dirty="0"/>
          </a:p>
          <a:p>
            <a:r>
              <a:rPr dirty="0"/>
              <a:t>Current Challenges: </a:t>
            </a:r>
            <a:r>
              <a:rPr lang="en-US" dirty="0"/>
              <a:t>The high upfront costs of renewable energy technologies, such as solar, wind, and hydro, pose a significant barrier to their widespread adoption, particularly in developing regions</a:t>
            </a:r>
            <a:r>
              <a:rPr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8CA6D-B092-8E04-2BF7-9F2880F8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1D1F-C567-47AC-ACF6-F51D2815808D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399C7-AD3E-1DBE-890F-DCFCA3E4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4CC98-D4BD-0CD0-2FF5-466896B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Data-Driven Approach: Use a relational database to store cost data, analyze trends with SQL, and visualize findings in Excel.</a:t>
            </a:r>
          </a:p>
          <a:p>
            <a:r>
              <a:t>Objectives:</a:t>
            </a:r>
          </a:p>
          <a:p>
            <a:r>
              <a:t>- Identify cost trends across regions and energy sources.</a:t>
            </a:r>
          </a:p>
          <a:p>
            <a:r>
              <a:t>- Provide actionable insights for cost reduction.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4306B-5C99-5713-3213-01C455DD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0C1B-F5C3-4F39-A602-0847F788EF70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8797B-4AA1-C34C-74DF-7D1DD0F6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E28B0-4F6E-8CBC-3CD5-EADB4611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ERD Overview: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Key Entities:</a:t>
            </a:r>
          </a:p>
          <a:p>
            <a:r>
              <a:rPr dirty="0"/>
              <a:t>- </a:t>
            </a:r>
            <a:r>
              <a:rPr dirty="0" err="1"/>
              <a:t>EnergySources</a:t>
            </a:r>
            <a:endParaRPr dirty="0"/>
          </a:p>
          <a:p>
            <a:r>
              <a:rPr dirty="0"/>
              <a:t>- Regions</a:t>
            </a:r>
          </a:p>
          <a:p>
            <a:r>
              <a:rPr dirty="0"/>
              <a:t>- </a:t>
            </a:r>
            <a:r>
              <a:rPr dirty="0" err="1"/>
              <a:t>CostData</a:t>
            </a:r>
            <a:endParaRPr dirty="0"/>
          </a:p>
          <a:p>
            <a:r>
              <a:rPr dirty="0"/>
              <a:t>-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A3B9-662D-AC3B-C462-610449AE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9792"/>
            <a:ext cx="6097965" cy="252731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16C77D1-ECEE-4FAE-28CC-B5C9A37C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9455-1E13-485D-AB7B-6ACF3833202B}" type="datetime1">
              <a:rPr lang="en-US" smtClean="0"/>
              <a:t>8/21/2024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7B5E64-5144-EAC5-E6C3-EC7CD4EB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4A5556-54B2-3BFB-4B66-B6D875B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SQL Queries: </a:t>
            </a:r>
            <a:r>
              <a:rPr lang="en-US" dirty="0"/>
              <a:t>Regions with the Highest Average Cost for Renewable Energy: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r.RegionName</a:t>
            </a:r>
            <a:r>
              <a:rPr lang="en-US" dirty="0"/>
              <a:t>, AVG(</a:t>
            </a:r>
            <a:r>
              <a:rPr lang="en-US" dirty="0" err="1"/>
              <a:t>cd.CostPerMW</a:t>
            </a:r>
            <a:r>
              <a:rPr lang="en-US" dirty="0"/>
              <a:t>) AS </a:t>
            </a:r>
            <a:r>
              <a:rPr lang="en-US" dirty="0" err="1"/>
              <a:t>AverageCost</a:t>
            </a:r>
            <a:r>
              <a:rPr lang="en-US" dirty="0"/>
              <a:t> FROM </a:t>
            </a:r>
            <a:r>
              <a:rPr lang="en-US" dirty="0" err="1"/>
              <a:t>CostData</a:t>
            </a:r>
            <a:r>
              <a:rPr lang="en-US" dirty="0"/>
              <a:t> cd JOIN Regions r ON </a:t>
            </a:r>
            <a:r>
              <a:rPr lang="en-US" dirty="0" err="1"/>
              <a:t>cd.RegionID</a:t>
            </a:r>
            <a:r>
              <a:rPr lang="en-US" dirty="0"/>
              <a:t> = </a:t>
            </a:r>
            <a:r>
              <a:rPr lang="en-US" dirty="0" err="1"/>
              <a:t>r.RegionID</a:t>
            </a:r>
            <a:r>
              <a:rPr lang="en-US" dirty="0"/>
              <a:t> GROUP BY </a:t>
            </a:r>
            <a:r>
              <a:rPr lang="en-US" dirty="0" err="1"/>
              <a:t>r.RegionName</a:t>
            </a:r>
            <a:r>
              <a:rPr lang="en-US" dirty="0"/>
              <a:t> ORDER BY </a:t>
            </a:r>
            <a:r>
              <a:rPr lang="en-US" dirty="0" err="1"/>
              <a:t>AverageCost</a:t>
            </a:r>
            <a:r>
              <a:rPr lang="en-US" dirty="0"/>
              <a:t> DESC;</a:t>
            </a:r>
            <a:endParaRPr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B7ED9-499E-2DDA-0010-03DEF599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2AEE-856D-4AD5-BAB5-641CF553D8EE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1DA67-1DDB-05C5-FDAF-6FAED83B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BCFE7-95D9-7D90-7038-2B5BB621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DASHBOARD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Visualization: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847847"/>
              </p:ext>
            </p:extLst>
          </p:nvPr>
        </p:nvGraphicFramePr>
        <p:xfrm>
          <a:off x="530880" y="2428240"/>
          <a:ext cx="6337280" cy="307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55F8F26-12D9-3C34-69DA-9BBDAF1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1540-E628-4C6E-91D8-A4EDE48B876A}" type="datetime1">
              <a:rPr lang="en-US" smtClean="0"/>
              <a:t>8/21/2024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6EE3DB-2F6A-9365-1B32-DC3ED2A3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773A63-577D-25DD-8DC9-0A7500EA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INTERGRATION AND TECHNOLOGY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Technology Stack: </a:t>
            </a:r>
            <a:r>
              <a:rPr lang="en-US" dirty="0"/>
              <a:t>T</a:t>
            </a:r>
            <a:r>
              <a:rPr dirty="0"/>
              <a:t>ools and technologies used:</a:t>
            </a:r>
          </a:p>
          <a:p>
            <a:r>
              <a:rPr dirty="0"/>
              <a:t>- MySQL/PostgreSQL for Database</a:t>
            </a:r>
          </a:p>
          <a:p>
            <a:r>
              <a:rPr dirty="0"/>
              <a:t>- SQL for Data Analysis</a:t>
            </a:r>
          </a:p>
          <a:p>
            <a:r>
              <a:rPr dirty="0"/>
              <a:t>- Microsoft Excel for Visualization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A6A1F-29B7-9DAC-9EDA-99618B03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ABFD-401E-42D1-93E9-5F835C2D7EBA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A47AF-CFAB-B0B9-2F20-1E074896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BAA6D-465D-AA05-6B05-CF242D8B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FUTURE WORK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Immediate Impact:</a:t>
            </a:r>
          </a:p>
          <a:p>
            <a:r>
              <a:t>- Data-driven insights into cost reduction.</a:t>
            </a:r>
          </a:p>
          <a:p>
            <a:r>
              <a:t>- Informed decision-making for renewable energy projects.</a:t>
            </a:r>
          </a:p>
          <a:p>
            <a:r>
              <a:t>Future Enhancements:</a:t>
            </a:r>
          </a:p>
          <a:p>
            <a:r>
              <a:t>- Real-time data integration.</a:t>
            </a:r>
          </a:p>
          <a:p>
            <a:r>
              <a:t>- Predictive analytics using machine learning.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45FE9-4015-EA05-23F7-95618A6A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E6B-2E42-4FFD-8211-62388C98EAE6}" type="datetime1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C451D-DD95-3AFD-6F81-76C492F8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mosesa.ochieng@gmail.com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8802C-5AD9-86B3-6733-69114016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426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AFFORDABLE AND CLEAN ENERGY: Reducing the Cost of Renewable Energy Technologies</vt:lpstr>
      <vt:lpstr>INTRODUCTION</vt:lpstr>
      <vt:lpstr>SDG 7 OVERVIEW</vt:lpstr>
      <vt:lpstr>PROPOSED SOLUTION</vt:lpstr>
      <vt:lpstr>DATABASE DESIGN</vt:lpstr>
      <vt:lpstr>DATA ANALYSIS</vt:lpstr>
      <vt:lpstr>EXCEL DASHBOARD</vt:lpstr>
      <vt:lpstr>INTERGRATION AND TECHNOLOGY</vt:lpstr>
      <vt:lpstr>IMPACT AND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Moses Ochieng</cp:lastModifiedBy>
  <cp:revision>3</cp:revision>
  <dcterms:created xsi:type="dcterms:W3CDTF">2013-01-27T09:14:16Z</dcterms:created>
  <dcterms:modified xsi:type="dcterms:W3CDTF">2024-08-21T09:59:51Z</dcterms:modified>
  <cp:category/>
</cp:coreProperties>
</file>