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88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1213945" y="1429941"/>
            <a:ext cx="12552420" cy="2314575"/>
          </a:xfrm>
          <a:prstGeom prst="rect">
            <a:avLst/>
          </a:prstGeom>
          <a:noFill/>
          <a:ln/>
        </p:spPr>
        <p:txBody>
          <a:bodyPr wrap="squar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Ensuring Clean Water for All: Analyzing Rural Water Access and Quality</a:t>
            </a:r>
            <a:endParaRPr lang="en-US" sz="4860" dirty="0"/>
          </a:p>
        </p:txBody>
      </p:sp>
      <p:sp>
        <p:nvSpPr>
          <p:cNvPr id="6" name="Text 3"/>
          <p:cNvSpPr/>
          <p:nvPr/>
        </p:nvSpPr>
        <p:spPr>
          <a:xfrm>
            <a:off x="1734207" y="4114800"/>
            <a:ext cx="12032157"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Access to clean and reliable drinking water is a fundamental human right and a critical component of the United Nations' Sustainable Development Goal 6. This presentation explores the challenges faced by rural communities in obtaining quality water and identifies areas most at risk of contamination.</a:t>
            </a:r>
            <a:endParaRPr lang="en-US" sz="1944" dirty="0"/>
          </a:p>
        </p:txBody>
      </p:sp>
      <p:sp>
        <p:nvSpPr>
          <p:cNvPr id="7" name="Shape 4"/>
          <p:cNvSpPr/>
          <p:nvPr/>
        </p:nvSpPr>
        <p:spPr>
          <a:xfrm>
            <a:off x="6350437" y="6386155"/>
            <a:ext cx="394930" cy="394930"/>
          </a:xfrm>
          <a:prstGeom prst="roundRect">
            <a:avLst>
              <a:gd name="adj" fmla="val 23151155"/>
            </a:avLst>
          </a:prstGeom>
          <a:solidFill>
            <a:srgbClr val="4103C3"/>
          </a:solidFill>
          <a:ln w="7620">
            <a:solidFill>
              <a:srgbClr val="FFFFFF"/>
            </a:solidFill>
            <a:prstDash val="solid"/>
          </a:ln>
        </p:spPr>
      </p:sp>
      <p:sp>
        <p:nvSpPr>
          <p:cNvPr id="8" name="Text 5"/>
          <p:cNvSpPr/>
          <p:nvPr/>
        </p:nvSpPr>
        <p:spPr>
          <a:xfrm>
            <a:off x="6494978" y="6534864"/>
            <a:ext cx="105847" cy="97512"/>
          </a:xfrm>
          <a:prstGeom prst="rect">
            <a:avLst/>
          </a:prstGeom>
          <a:noFill/>
          <a:ln/>
        </p:spPr>
        <p:txBody>
          <a:bodyPr wrap="none" rtlCol="0" anchor="t"/>
          <a:lstStyle/>
          <a:p>
            <a:pPr marL="0" indent="0" algn="ctr">
              <a:lnSpc>
                <a:spcPts val="768"/>
              </a:lnSpc>
              <a:buNone/>
            </a:pPr>
            <a:r>
              <a:rPr lang="en-US" sz="768" kern="0" spc="-39" dirty="0">
                <a:solidFill>
                  <a:srgbClr val="FFFFFF"/>
                </a:solidFill>
                <a:latin typeface="Fira Sans" pitchFamily="34" charset="0"/>
                <a:ea typeface="Fira Sans" pitchFamily="34" charset="-122"/>
                <a:cs typeface="Fira Sans" pitchFamily="34" charset="-120"/>
              </a:rPr>
              <a:t>TO</a:t>
            </a:r>
            <a:endParaRPr lang="en-US" sz="768" dirty="0"/>
          </a:p>
        </p:txBody>
      </p:sp>
      <p:sp>
        <p:nvSpPr>
          <p:cNvPr id="9" name="Text 6"/>
          <p:cNvSpPr/>
          <p:nvPr/>
        </p:nvSpPr>
        <p:spPr>
          <a:xfrm>
            <a:off x="6868716" y="6367701"/>
            <a:ext cx="2113717" cy="431959"/>
          </a:xfrm>
          <a:prstGeom prst="rect">
            <a:avLst/>
          </a:prstGeom>
          <a:noFill/>
          <a:ln/>
        </p:spPr>
        <p:txBody>
          <a:bodyPr wrap="none" rtlCol="0" anchor="t"/>
          <a:lstStyle/>
          <a:p>
            <a:pPr marL="0" indent="0" algn="l">
              <a:lnSpc>
                <a:spcPts val="3402"/>
              </a:lnSpc>
              <a:buNone/>
            </a:pPr>
            <a:r>
              <a:rPr lang="en-US" sz="2430" b="1" kern="0" spc="-39" dirty="0">
                <a:solidFill>
                  <a:srgbClr val="E0D6DE"/>
                </a:solidFill>
                <a:latin typeface="Fira Sans" pitchFamily="34" charset="0"/>
                <a:ea typeface="Fira Sans" pitchFamily="34" charset="-122"/>
                <a:cs typeface="Fira Sans" pitchFamily="34" charset="-120"/>
              </a:rPr>
              <a:t>by Tonny  Odera</a:t>
            </a:r>
            <a:endParaRPr lang="en-US" sz="2430" dirty="0"/>
          </a:p>
        </p:txBody>
      </p:sp>
      <p:pic>
        <p:nvPicPr>
          <p:cNvPr id="10"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1324304" y="1072396"/>
            <a:ext cx="12577078" cy="1301829"/>
          </a:xfrm>
          <a:prstGeom prst="rect">
            <a:avLst/>
          </a:prstGeom>
          <a:noFill/>
          <a:ln/>
        </p:spPr>
        <p:txBody>
          <a:bodyPr wrap="square" rtlCol="0" anchor="t"/>
          <a:lstStyle/>
          <a:p>
            <a:pPr marL="0" indent="0">
              <a:lnSpc>
                <a:spcPts val="5126"/>
              </a:lnSpc>
              <a:buNone/>
            </a:pPr>
            <a:r>
              <a:rPr lang="en-US" sz="4101" kern="0" spc="-41" dirty="0">
                <a:solidFill>
                  <a:srgbClr val="FA95AF"/>
                </a:solidFill>
                <a:latin typeface="Anton" pitchFamily="34" charset="0"/>
                <a:ea typeface="Anton" pitchFamily="34" charset="-122"/>
                <a:cs typeface="Anton" pitchFamily="34" charset="-120"/>
              </a:rPr>
              <a:t>The Importance of SDG 6: Clean Water and Sanitation</a:t>
            </a:r>
            <a:endParaRPr lang="en-US" sz="4101" dirty="0"/>
          </a:p>
        </p:txBody>
      </p:sp>
      <p:sp>
        <p:nvSpPr>
          <p:cNvPr id="6" name="Shape 3"/>
          <p:cNvSpPr/>
          <p:nvPr/>
        </p:nvSpPr>
        <p:spPr>
          <a:xfrm>
            <a:off x="6215420" y="2920960"/>
            <a:ext cx="468630" cy="468630"/>
          </a:xfrm>
          <a:prstGeom prst="roundRect">
            <a:avLst>
              <a:gd name="adj" fmla="val 6668"/>
            </a:avLst>
          </a:prstGeom>
          <a:solidFill>
            <a:srgbClr val="3E3E3E"/>
          </a:solidFill>
          <a:ln/>
        </p:spPr>
      </p:sp>
      <p:sp>
        <p:nvSpPr>
          <p:cNvPr id="7" name="Text 4"/>
          <p:cNvSpPr/>
          <p:nvPr/>
        </p:nvSpPr>
        <p:spPr>
          <a:xfrm>
            <a:off x="6399609" y="2999065"/>
            <a:ext cx="100251" cy="312420"/>
          </a:xfrm>
          <a:prstGeom prst="rect">
            <a:avLst/>
          </a:prstGeom>
          <a:noFill/>
          <a:ln/>
        </p:spPr>
        <p:txBody>
          <a:bodyPr wrap="none" rtlCol="0" anchor="t"/>
          <a:lstStyle/>
          <a:p>
            <a:pPr marL="0" indent="0" algn="ctr">
              <a:lnSpc>
                <a:spcPts val="2460"/>
              </a:lnSpc>
              <a:buNone/>
            </a:pPr>
            <a:r>
              <a:rPr lang="en-US" sz="2460" kern="0" spc="-25" dirty="0">
                <a:solidFill>
                  <a:srgbClr val="E0D6DE"/>
                </a:solidFill>
                <a:latin typeface="Anton" pitchFamily="34" charset="0"/>
                <a:ea typeface="Anton" pitchFamily="34" charset="-122"/>
                <a:cs typeface="Anton" pitchFamily="34" charset="-120"/>
              </a:rPr>
              <a:t>1</a:t>
            </a:r>
            <a:endParaRPr lang="en-US" sz="2460" dirty="0"/>
          </a:p>
        </p:txBody>
      </p:sp>
      <p:sp>
        <p:nvSpPr>
          <p:cNvPr id="8" name="Text 5"/>
          <p:cNvSpPr/>
          <p:nvPr/>
        </p:nvSpPr>
        <p:spPr>
          <a:xfrm>
            <a:off x="6892290" y="2920960"/>
            <a:ext cx="3294578" cy="325398"/>
          </a:xfrm>
          <a:prstGeom prst="rect">
            <a:avLst/>
          </a:prstGeom>
          <a:noFill/>
          <a:ln/>
        </p:spPr>
        <p:txBody>
          <a:bodyPr wrap="none" rtlCol="0" anchor="t"/>
          <a:lstStyle/>
          <a:p>
            <a:pPr marL="0" indent="0">
              <a:lnSpc>
                <a:spcPts val="2563"/>
              </a:lnSpc>
              <a:buNone/>
            </a:pPr>
            <a:r>
              <a:rPr lang="en-US" sz="2050" kern="0" spc="-21" dirty="0">
                <a:solidFill>
                  <a:srgbClr val="E0D6DE"/>
                </a:solidFill>
                <a:latin typeface="Anton" pitchFamily="34" charset="0"/>
                <a:ea typeface="Anton" pitchFamily="34" charset="-122"/>
                <a:cs typeface="Anton" pitchFamily="34" charset="-120"/>
              </a:rPr>
              <a:t>Improving Health and Well-Being</a:t>
            </a:r>
            <a:endParaRPr lang="en-US" sz="2050" dirty="0"/>
          </a:p>
        </p:txBody>
      </p:sp>
      <p:sp>
        <p:nvSpPr>
          <p:cNvPr id="9" name="Text 6"/>
          <p:cNvSpPr/>
          <p:nvPr/>
        </p:nvSpPr>
        <p:spPr>
          <a:xfrm>
            <a:off x="6892290" y="3371255"/>
            <a:ext cx="7009090" cy="666750"/>
          </a:xfrm>
          <a:prstGeom prst="rect">
            <a:avLst/>
          </a:prstGeom>
          <a:noFill/>
          <a:ln/>
        </p:spPr>
        <p:txBody>
          <a:bodyPr wrap="square" rtlCol="0" anchor="t"/>
          <a:lstStyle/>
          <a:p>
            <a:pPr marL="0" indent="0">
              <a:lnSpc>
                <a:spcPts val="2624"/>
              </a:lnSpc>
              <a:buNone/>
            </a:pPr>
            <a:r>
              <a:rPr lang="en-US" sz="1640" kern="0" spc="-33" dirty="0">
                <a:solidFill>
                  <a:srgbClr val="E0D6DE"/>
                </a:solidFill>
                <a:latin typeface="Fira Sans" pitchFamily="34" charset="0"/>
                <a:ea typeface="Fira Sans" pitchFamily="34" charset="-122"/>
                <a:cs typeface="Fira Sans" pitchFamily="34" charset="-120"/>
              </a:rPr>
              <a:t>Ensuring access to safe water and proper sanitation is essential for preventing waterborne diseases and promoting overall community health.</a:t>
            </a:r>
            <a:endParaRPr lang="en-US" sz="1640" dirty="0"/>
          </a:p>
        </p:txBody>
      </p:sp>
      <p:sp>
        <p:nvSpPr>
          <p:cNvPr id="10" name="Shape 7"/>
          <p:cNvSpPr/>
          <p:nvPr/>
        </p:nvSpPr>
        <p:spPr>
          <a:xfrm>
            <a:off x="6215420" y="4480560"/>
            <a:ext cx="468630" cy="468630"/>
          </a:xfrm>
          <a:prstGeom prst="roundRect">
            <a:avLst>
              <a:gd name="adj" fmla="val 6668"/>
            </a:avLst>
          </a:prstGeom>
          <a:solidFill>
            <a:srgbClr val="3E3E3E"/>
          </a:solidFill>
          <a:ln/>
        </p:spPr>
      </p:sp>
      <p:sp>
        <p:nvSpPr>
          <p:cNvPr id="11" name="Text 8"/>
          <p:cNvSpPr/>
          <p:nvPr/>
        </p:nvSpPr>
        <p:spPr>
          <a:xfrm>
            <a:off x="6374011" y="4558665"/>
            <a:ext cx="151328" cy="312420"/>
          </a:xfrm>
          <a:prstGeom prst="rect">
            <a:avLst/>
          </a:prstGeom>
          <a:noFill/>
          <a:ln/>
        </p:spPr>
        <p:txBody>
          <a:bodyPr wrap="none" rtlCol="0" anchor="t"/>
          <a:lstStyle/>
          <a:p>
            <a:pPr marL="0" indent="0" algn="ctr">
              <a:lnSpc>
                <a:spcPts val="2460"/>
              </a:lnSpc>
              <a:buNone/>
            </a:pPr>
            <a:r>
              <a:rPr lang="en-US" sz="2460" kern="0" spc="-25" dirty="0">
                <a:solidFill>
                  <a:srgbClr val="E0D6DE"/>
                </a:solidFill>
                <a:latin typeface="Anton" pitchFamily="34" charset="0"/>
                <a:ea typeface="Anton" pitchFamily="34" charset="-122"/>
                <a:cs typeface="Anton" pitchFamily="34" charset="-120"/>
              </a:rPr>
              <a:t>2</a:t>
            </a:r>
            <a:endParaRPr lang="en-US" sz="2460" dirty="0"/>
          </a:p>
        </p:txBody>
      </p:sp>
      <p:sp>
        <p:nvSpPr>
          <p:cNvPr id="12" name="Text 9"/>
          <p:cNvSpPr/>
          <p:nvPr/>
        </p:nvSpPr>
        <p:spPr>
          <a:xfrm>
            <a:off x="6892290" y="4480560"/>
            <a:ext cx="3393638" cy="325398"/>
          </a:xfrm>
          <a:prstGeom prst="rect">
            <a:avLst/>
          </a:prstGeom>
          <a:noFill/>
          <a:ln/>
        </p:spPr>
        <p:txBody>
          <a:bodyPr wrap="none" rtlCol="0" anchor="t"/>
          <a:lstStyle/>
          <a:p>
            <a:pPr marL="0" indent="0">
              <a:lnSpc>
                <a:spcPts val="2563"/>
              </a:lnSpc>
              <a:buNone/>
            </a:pPr>
            <a:r>
              <a:rPr lang="en-US" sz="2050" kern="0" spc="-21" dirty="0">
                <a:solidFill>
                  <a:srgbClr val="E0D6DE"/>
                </a:solidFill>
                <a:latin typeface="Anton" pitchFamily="34" charset="0"/>
                <a:ea typeface="Anton" pitchFamily="34" charset="-122"/>
                <a:cs typeface="Anton" pitchFamily="34" charset="-120"/>
              </a:rPr>
              <a:t>Fostering Economic Development</a:t>
            </a:r>
            <a:endParaRPr lang="en-US" sz="2050" dirty="0"/>
          </a:p>
        </p:txBody>
      </p:sp>
      <p:sp>
        <p:nvSpPr>
          <p:cNvPr id="13" name="Text 10"/>
          <p:cNvSpPr/>
          <p:nvPr/>
        </p:nvSpPr>
        <p:spPr>
          <a:xfrm>
            <a:off x="6892290" y="4930854"/>
            <a:ext cx="7009090" cy="666750"/>
          </a:xfrm>
          <a:prstGeom prst="rect">
            <a:avLst/>
          </a:prstGeom>
          <a:noFill/>
          <a:ln/>
        </p:spPr>
        <p:txBody>
          <a:bodyPr wrap="square" rtlCol="0" anchor="t"/>
          <a:lstStyle/>
          <a:p>
            <a:pPr marL="0" indent="0">
              <a:lnSpc>
                <a:spcPts val="2624"/>
              </a:lnSpc>
              <a:buNone/>
            </a:pPr>
            <a:r>
              <a:rPr lang="en-US" sz="1640" kern="0" spc="-33" dirty="0">
                <a:solidFill>
                  <a:srgbClr val="E0D6DE"/>
                </a:solidFill>
                <a:latin typeface="Fira Sans" pitchFamily="34" charset="0"/>
                <a:ea typeface="Fira Sans" pitchFamily="34" charset="-122"/>
                <a:cs typeface="Fira Sans" pitchFamily="34" charset="-120"/>
              </a:rPr>
              <a:t>Clean water availability supports agricultural productivity, industrial growth, and the ability of individuals to participate in the workforce.</a:t>
            </a:r>
            <a:endParaRPr lang="en-US" sz="1640" dirty="0"/>
          </a:p>
        </p:txBody>
      </p:sp>
      <p:sp>
        <p:nvSpPr>
          <p:cNvPr id="14" name="Shape 11"/>
          <p:cNvSpPr/>
          <p:nvPr/>
        </p:nvSpPr>
        <p:spPr>
          <a:xfrm>
            <a:off x="6215420" y="6040160"/>
            <a:ext cx="468630" cy="468630"/>
          </a:xfrm>
          <a:prstGeom prst="roundRect">
            <a:avLst>
              <a:gd name="adj" fmla="val 6668"/>
            </a:avLst>
          </a:prstGeom>
          <a:solidFill>
            <a:srgbClr val="3E3E3E"/>
          </a:solidFill>
          <a:ln/>
        </p:spPr>
      </p:sp>
      <p:sp>
        <p:nvSpPr>
          <p:cNvPr id="15" name="Text 12"/>
          <p:cNvSpPr/>
          <p:nvPr/>
        </p:nvSpPr>
        <p:spPr>
          <a:xfrm>
            <a:off x="6374011" y="6118265"/>
            <a:ext cx="151328" cy="312420"/>
          </a:xfrm>
          <a:prstGeom prst="rect">
            <a:avLst/>
          </a:prstGeom>
          <a:noFill/>
          <a:ln/>
        </p:spPr>
        <p:txBody>
          <a:bodyPr wrap="none" rtlCol="0" anchor="t"/>
          <a:lstStyle/>
          <a:p>
            <a:pPr marL="0" indent="0" algn="ctr">
              <a:lnSpc>
                <a:spcPts val="2460"/>
              </a:lnSpc>
              <a:buNone/>
            </a:pPr>
            <a:r>
              <a:rPr lang="en-US" sz="2460" kern="0" spc="-25" dirty="0">
                <a:solidFill>
                  <a:srgbClr val="E0D6DE"/>
                </a:solidFill>
                <a:latin typeface="Anton" pitchFamily="34" charset="0"/>
                <a:ea typeface="Anton" pitchFamily="34" charset="-122"/>
                <a:cs typeface="Anton" pitchFamily="34" charset="-120"/>
              </a:rPr>
              <a:t>3</a:t>
            </a:r>
            <a:endParaRPr lang="en-US" sz="2460" dirty="0"/>
          </a:p>
        </p:txBody>
      </p:sp>
      <p:sp>
        <p:nvSpPr>
          <p:cNvPr id="16" name="Text 13"/>
          <p:cNvSpPr/>
          <p:nvPr/>
        </p:nvSpPr>
        <p:spPr>
          <a:xfrm>
            <a:off x="6892290" y="6040160"/>
            <a:ext cx="3024068" cy="325398"/>
          </a:xfrm>
          <a:prstGeom prst="rect">
            <a:avLst/>
          </a:prstGeom>
          <a:noFill/>
          <a:ln/>
        </p:spPr>
        <p:txBody>
          <a:bodyPr wrap="none" rtlCol="0" anchor="t"/>
          <a:lstStyle/>
          <a:p>
            <a:pPr marL="0" indent="0">
              <a:lnSpc>
                <a:spcPts val="2563"/>
              </a:lnSpc>
              <a:buNone/>
            </a:pPr>
            <a:r>
              <a:rPr lang="en-US" sz="2050" kern="0" spc="-21" dirty="0">
                <a:solidFill>
                  <a:srgbClr val="E0D6DE"/>
                </a:solidFill>
                <a:latin typeface="Anton" pitchFamily="34" charset="0"/>
                <a:ea typeface="Anton" pitchFamily="34" charset="-122"/>
                <a:cs typeface="Anton" pitchFamily="34" charset="-120"/>
              </a:rPr>
              <a:t>Empowering Women and Girls</a:t>
            </a:r>
            <a:endParaRPr lang="en-US" sz="2050" dirty="0"/>
          </a:p>
        </p:txBody>
      </p:sp>
      <p:sp>
        <p:nvSpPr>
          <p:cNvPr id="17" name="Text 14"/>
          <p:cNvSpPr/>
          <p:nvPr/>
        </p:nvSpPr>
        <p:spPr>
          <a:xfrm>
            <a:off x="6892290" y="6490454"/>
            <a:ext cx="7009090" cy="666750"/>
          </a:xfrm>
          <a:prstGeom prst="rect">
            <a:avLst/>
          </a:prstGeom>
          <a:noFill/>
          <a:ln/>
        </p:spPr>
        <p:txBody>
          <a:bodyPr wrap="square" rtlCol="0" anchor="t"/>
          <a:lstStyle/>
          <a:p>
            <a:pPr marL="0" indent="0">
              <a:lnSpc>
                <a:spcPts val="2624"/>
              </a:lnSpc>
              <a:buNone/>
            </a:pPr>
            <a:r>
              <a:rPr lang="en-US" sz="1640" kern="0" spc="-33" dirty="0">
                <a:solidFill>
                  <a:srgbClr val="E0D6DE"/>
                </a:solidFill>
                <a:latin typeface="Fira Sans" pitchFamily="34" charset="0"/>
                <a:ea typeface="Fira Sans" pitchFamily="34" charset="-122"/>
                <a:cs typeface="Fira Sans" pitchFamily="34" charset="-120"/>
              </a:rPr>
              <a:t>Reducing the time and effort required to collect water frees up women and girls to pursue education, employment, and other opportunities.</a:t>
            </a:r>
            <a:endParaRPr lang="en-US" sz="1640" dirty="0"/>
          </a:p>
        </p:txBody>
      </p:sp>
      <p:pic>
        <p:nvPicPr>
          <p:cNvPr id="18"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2005489"/>
            <a:ext cx="9625846"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Challenges Faced by Rural Communities</a:t>
            </a:r>
            <a:endParaRPr lang="en-US" sz="4860" dirty="0"/>
          </a:p>
        </p:txBody>
      </p:sp>
      <p:sp>
        <p:nvSpPr>
          <p:cNvPr id="5" name="Text 3"/>
          <p:cNvSpPr/>
          <p:nvPr/>
        </p:nvSpPr>
        <p:spPr>
          <a:xfrm>
            <a:off x="864037" y="3394115"/>
            <a:ext cx="3233976"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Infrastructure Deficiencies</a:t>
            </a:r>
            <a:endParaRPr lang="en-US" sz="2430" dirty="0"/>
          </a:p>
        </p:txBody>
      </p:sp>
      <p:sp>
        <p:nvSpPr>
          <p:cNvPr id="6" name="Text 4"/>
          <p:cNvSpPr/>
          <p:nvPr/>
        </p:nvSpPr>
        <p:spPr>
          <a:xfrm>
            <a:off x="864037" y="4026694"/>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Many rural areas lack the necessary infrastructure, such as water treatment plants and distribution networks, to ensure reliable access to clean water.</a:t>
            </a:r>
            <a:endParaRPr lang="en-US" sz="1944" dirty="0"/>
          </a:p>
        </p:txBody>
      </p:sp>
      <p:sp>
        <p:nvSpPr>
          <p:cNvPr id="7" name="Text 5"/>
          <p:cNvSpPr/>
          <p:nvPr/>
        </p:nvSpPr>
        <p:spPr>
          <a:xfrm>
            <a:off x="5372695" y="3394115"/>
            <a:ext cx="3381375"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Limited Financial Resources</a:t>
            </a:r>
            <a:endParaRPr lang="en-US" sz="2430" dirty="0"/>
          </a:p>
        </p:txBody>
      </p:sp>
      <p:sp>
        <p:nvSpPr>
          <p:cNvPr id="8" name="Text 6"/>
          <p:cNvSpPr/>
          <p:nvPr/>
        </p:nvSpPr>
        <p:spPr>
          <a:xfrm>
            <a:off x="5372695" y="4026694"/>
            <a:ext cx="3898821"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Rural communities often have lower incomes and fewer financial resources to invest in water infrastructure and maintenance.</a:t>
            </a:r>
            <a:endParaRPr lang="en-US" sz="1944" dirty="0"/>
          </a:p>
        </p:txBody>
      </p:sp>
      <p:sp>
        <p:nvSpPr>
          <p:cNvPr id="9" name="Text 7"/>
          <p:cNvSpPr/>
          <p:nvPr/>
        </p:nvSpPr>
        <p:spPr>
          <a:xfrm>
            <a:off x="9881354" y="3394115"/>
            <a:ext cx="3086100" cy="385763"/>
          </a:xfrm>
          <a:prstGeom prst="rect">
            <a:avLst/>
          </a:prstGeom>
          <a:noFill/>
          <a:ln/>
        </p:spPr>
        <p:txBody>
          <a:bodyPr wrap="none" rtlCol="0" anchor="t"/>
          <a:lstStyle/>
          <a:p>
            <a:pPr marL="0" indent="0">
              <a:lnSpc>
                <a:spcPts val="3038"/>
              </a:lnSpc>
              <a:buNone/>
            </a:pPr>
            <a:r>
              <a:rPr lang="en-US" sz="2430" kern="0" spc="-24" dirty="0">
                <a:solidFill>
                  <a:srgbClr val="FA95AF"/>
                </a:solidFill>
                <a:latin typeface="Anton" pitchFamily="34" charset="0"/>
                <a:ea typeface="Anton" pitchFamily="34" charset="-122"/>
                <a:cs typeface="Anton" pitchFamily="34" charset="-120"/>
              </a:rPr>
              <a:t>Geographic Isolation</a:t>
            </a:r>
            <a:endParaRPr lang="en-US" sz="2430" dirty="0"/>
          </a:p>
        </p:txBody>
      </p:sp>
      <p:sp>
        <p:nvSpPr>
          <p:cNvPr id="10" name="Text 8"/>
          <p:cNvSpPr/>
          <p:nvPr/>
        </p:nvSpPr>
        <p:spPr>
          <a:xfrm>
            <a:off x="9881354" y="4026694"/>
            <a:ext cx="3898821"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Remote and dispersed rural settlements make it challenging to deliver and maintain water services, especially in mountainous or arid regions.</a:t>
            </a:r>
            <a:endParaRPr lang="en-US" sz="194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6144935" y="969407"/>
            <a:ext cx="7826931" cy="1175861"/>
          </a:xfrm>
          <a:prstGeom prst="rect">
            <a:avLst/>
          </a:prstGeom>
          <a:noFill/>
          <a:ln/>
        </p:spPr>
        <p:txBody>
          <a:bodyPr wrap="square" rtlCol="0" anchor="t"/>
          <a:lstStyle/>
          <a:p>
            <a:pPr marL="0" indent="0">
              <a:lnSpc>
                <a:spcPts val="4630"/>
              </a:lnSpc>
              <a:buNone/>
            </a:pPr>
            <a:r>
              <a:rPr lang="en-US" sz="3704" kern="0" spc="-37" dirty="0">
                <a:solidFill>
                  <a:srgbClr val="FA95AF"/>
                </a:solidFill>
                <a:latin typeface="Anton" pitchFamily="34" charset="0"/>
                <a:ea typeface="Anton" pitchFamily="34" charset="-122"/>
                <a:cs typeface="Anton" pitchFamily="34" charset="-120"/>
              </a:rPr>
              <a:t>Designing a Database for Rural Water Analysis</a:t>
            </a:r>
            <a:endParaRPr lang="en-US" sz="3704" dirty="0"/>
          </a:p>
        </p:txBody>
      </p:sp>
      <p:sp>
        <p:nvSpPr>
          <p:cNvPr id="6" name="Shape 3"/>
          <p:cNvSpPr/>
          <p:nvPr/>
        </p:nvSpPr>
        <p:spPr>
          <a:xfrm>
            <a:off x="6415683" y="2427446"/>
            <a:ext cx="22860" cy="4832747"/>
          </a:xfrm>
          <a:prstGeom prst="roundRect">
            <a:avLst>
              <a:gd name="adj" fmla="val 123472"/>
            </a:avLst>
          </a:prstGeom>
          <a:solidFill>
            <a:srgbClr val="575757"/>
          </a:solidFill>
          <a:ln/>
        </p:spPr>
      </p:sp>
      <p:sp>
        <p:nvSpPr>
          <p:cNvPr id="7" name="Shape 4"/>
          <p:cNvSpPr/>
          <p:nvPr/>
        </p:nvSpPr>
        <p:spPr>
          <a:xfrm>
            <a:off x="6615886" y="2839164"/>
            <a:ext cx="658535" cy="22860"/>
          </a:xfrm>
          <a:prstGeom prst="roundRect">
            <a:avLst>
              <a:gd name="adj" fmla="val 123472"/>
            </a:avLst>
          </a:prstGeom>
          <a:solidFill>
            <a:srgbClr val="575757"/>
          </a:solidFill>
          <a:ln/>
        </p:spPr>
      </p:sp>
      <p:sp>
        <p:nvSpPr>
          <p:cNvPr id="8" name="Shape 5"/>
          <p:cNvSpPr/>
          <p:nvPr/>
        </p:nvSpPr>
        <p:spPr>
          <a:xfrm>
            <a:off x="6215479" y="2639020"/>
            <a:ext cx="423267" cy="423267"/>
          </a:xfrm>
          <a:prstGeom prst="roundRect">
            <a:avLst>
              <a:gd name="adj" fmla="val 6669"/>
            </a:avLst>
          </a:prstGeom>
          <a:solidFill>
            <a:srgbClr val="3E3E3E"/>
          </a:solidFill>
          <a:ln/>
        </p:spPr>
      </p:sp>
      <p:sp>
        <p:nvSpPr>
          <p:cNvPr id="9" name="Text 6"/>
          <p:cNvSpPr/>
          <p:nvPr/>
        </p:nvSpPr>
        <p:spPr>
          <a:xfrm>
            <a:off x="6381810" y="2709505"/>
            <a:ext cx="90488" cy="282297"/>
          </a:xfrm>
          <a:prstGeom prst="rect">
            <a:avLst/>
          </a:prstGeom>
          <a:noFill/>
          <a:ln/>
        </p:spPr>
        <p:txBody>
          <a:bodyPr wrap="none" rtlCol="0" anchor="t"/>
          <a:lstStyle/>
          <a:p>
            <a:pPr marL="0" indent="0" algn="ctr">
              <a:lnSpc>
                <a:spcPts val="2222"/>
              </a:lnSpc>
              <a:buNone/>
            </a:pPr>
            <a:r>
              <a:rPr lang="en-US" sz="2222" kern="0" spc="-22" dirty="0">
                <a:solidFill>
                  <a:srgbClr val="E0D6DE"/>
                </a:solidFill>
                <a:latin typeface="Anton" pitchFamily="34" charset="0"/>
                <a:ea typeface="Anton" pitchFamily="34" charset="-122"/>
                <a:cs typeface="Anton" pitchFamily="34" charset="-120"/>
              </a:rPr>
              <a:t>1</a:t>
            </a:r>
            <a:endParaRPr lang="en-US" sz="2222" dirty="0"/>
          </a:p>
        </p:txBody>
      </p:sp>
      <p:sp>
        <p:nvSpPr>
          <p:cNvPr id="10" name="Text 7"/>
          <p:cNvSpPr/>
          <p:nvPr/>
        </p:nvSpPr>
        <p:spPr>
          <a:xfrm>
            <a:off x="7462004" y="2615565"/>
            <a:ext cx="2352080" cy="294084"/>
          </a:xfrm>
          <a:prstGeom prst="rect">
            <a:avLst/>
          </a:prstGeom>
          <a:noFill/>
          <a:ln/>
        </p:spPr>
        <p:txBody>
          <a:bodyPr wrap="none" rtlCol="0" anchor="t"/>
          <a:lstStyle/>
          <a:p>
            <a:pPr marL="0" indent="0" algn="l">
              <a:lnSpc>
                <a:spcPts val="2315"/>
              </a:lnSpc>
              <a:buNone/>
            </a:pPr>
            <a:r>
              <a:rPr lang="en-US" sz="1852" kern="0" spc="-19" dirty="0">
                <a:solidFill>
                  <a:srgbClr val="E0D6DE"/>
                </a:solidFill>
                <a:latin typeface="Anton" pitchFamily="34" charset="0"/>
                <a:ea typeface="Anton" pitchFamily="34" charset="-122"/>
                <a:cs typeface="Anton" pitchFamily="34" charset="-120"/>
              </a:rPr>
              <a:t>Data Collection</a:t>
            </a:r>
            <a:endParaRPr lang="en-US" sz="1852" dirty="0"/>
          </a:p>
        </p:txBody>
      </p:sp>
      <p:sp>
        <p:nvSpPr>
          <p:cNvPr id="11" name="Text 8"/>
          <p:cNvSpPr/>
          <p:nvPr/>
        </p:nvSpPr>
        <p:spPr>
          <a:xfrm>
            <a:off x="7462004" y="3022521"/>
            <a:ext cx="6509861" cy="601980"/>
          </a:xfrm>
          <a:prstGeom prst="rect">
            <a:avLst/>
          </a:prstGeom>
          <a:noFill/>
          <a:ln/>
        </p:spPr>
        <p:txBody>
          <a:bodyPr wrap="square" rtlCol="0" anchor="t"/>
          <a:lstStyle/>
          <a:p>
            <a:pPr marL="0" indent="0" algn="l">
              <a:lnSpc>
                <a:spcPts val="2371"/>
              </a:lnSpc>
              <a:buNone/>
            </a:pPr>
            <a:r>
              <a:rPr lang="en-US" sz="1482" kern="0" spc="-30" dirty="0">
                <a:solidFill>
                  <a:srgbClr val="E0D6DE"/>
                </a:solidFill>
                <a:latin typeface="Fira Sans" pitchFamily="34" charset="0"/>
                <a:ea typeface="Fira Sans" pitchFamily="34" charset="-122"/>
                <a:cs typeface="Fira Sans" pitchFamily="34" charset="-120"/>
              </a:rPr>
              <a:t>Gather information on water sources, water quality parameters, and community demographics from surveys and government records.</a:t>
            </a:r>
            <a:endParaRPr lang="en-US" sz="1482" dirty="0"/>
          </a:p>
        </p:txBody>
      </p:sp>
      <p:sp>
        <p:nvSpPr>
          <p:cNvPr id="12" name="Shape 9"/>
          <p:cNvSpPr/>
          <p:nvPr/>
        </p:nvSpPr>
        <p:spPr>
          <a:xfrm>
            <a:off x="6615886" y="4412456"/>
            <a:ext cx="658535" cy="22860"/>
          </a:xfrm>
          <a:prstGeom prst="roundRect">
            <a:avLst>
              <a:gd name="adj" fmla="val 123472"/>
            </a:avLst>
          </a:prstGeom>
          <a:solidFill>
            <a:srgbClr val="575757"/>
          </a:solidFill>
          <a:ln/>
        </p:spPr>
      </p:sp>
      <p:sp>
        <p:nvSpPr>
          <p:cNvPr id="13" name="Shape 10"/>
          <p:cNvSpPr/>
          <p:nvPr/>
        </p:nvSpPr>
        <p:spPr>
          <a:xfrm>
            <a:off x="6215479" y="4212312"/>
            <a:ext cx="423267" cy="423267"/>
          </a:xfrm>
          <a:prstGeom prst="roundRect">
            <a:avLst>
              <a:gd name="adj" fmla="val 6669"/>
            </a:avLst>
          </a:prstGeom>
          <a:solidFill>
            <a:srgbClr val="3E3E3E"/>
          </a:solidFill>
          <a:ln/>
        </p:spPr>
      </p:sp>
      <p:sp>
        <p:nvSpPr>
          <p:cNvPr id="14" name="Text 11"/>
          <p:cNvSpPr/>
          <p:nvPr/>
        </p:nvSpPr>
        <p:spPr>
          <a:xfrm>
            <a:off x="6358711" y="4282797"/>
            <a:ext cx="136684" cy="282297"/>
          </a:xfrm>
          <a:prstGeom prst="rect">
            <a:avLst/>
          </a:prstGeom>
          <a:noFill/>
          <a:ln/>
        </p:spPr>
        <p:txBody>
          <a:bodyPr wrap="none" rtlCol="0" anchor="t"/>
          <a:lstStyle/>
          <a:p>
            <a:pPr marL="0" indent="0" algn="ctr">
              <a:lnSpc>
                <a:spcPts val="2222"/>
              </a:lnSpc>
              <a:buNone/>
            </a:pPr>
            <a:r>
              <a:rPr lang="en-US" sz="2222" kern="0" spc="-22" dirty="0">
                <a:solidFill>
                  <a:srgbClr val="E0D6DE"/>
                </a:solidFill>
                <a:latin typeface="Anton" pitchFamily="34" charset="0"/>
                <a:ea typeface="Anton" pitchFamily="34" charset="-122"/>
                <a:cs typeface="Anton" pitchFamily="34" charset="-120"/>
              </a:rPr>
              <a:t>2</a:t>
            </a:r>
            <a:endParaRPr lang="en-US" sz="2222" dirty="0"/>
          </a:p>
        </p:txBody>
      </p:sp>
      <p:sp>
        <p:nvSpPr>
          <p:cNvPr id="15" name="Text 12"/>
          <p:cNvSpPr/>
          <p:nvPr/>
        </p:nvSpPr>
        <p:spPr>
          <a:xfrm>
            <a:off x="7462004" y="4188857"/>
            <a:ext cx="2352080" cy="294084"/>
          </a:xfrm>
          <a:prstGeom prst="rect">
            <a:avLst/>
          </a:prstGeom>
          <a:noFill/>
          <a:ln/>
        </p:spPr>
        <p:txBody>
          <a:bodyPr wrap="none" rtlCol="0" anchor="t"/>
          <a:lstStyle/>
          <a:p>
            <a:pPr marL="0" indent="0" algn="l">
              <a:lnSpc>
                <a:spcPts val="2315"/>
              </a:lnSpc>
              <a:buNone/>
            </a:pPr>
            <a:r>
              <a:rPr lang="en-US" sz="1852" kern="0" spc="-19" dirty="0">
                <a:solidFill>
                  <a:srgbClr val="E0D6DE"/>
                </a:solidFill>
                <a:latin typeface="Anton" pitchFamily="34" charset="0"/>
                <a:ea typeface="Anton" pitchFamily="34" charset="-122"/>
                <a:cs typeface="Anton" pitchFamily="34" charset="-120"/>
              </a:rPr>
              <a:t>Database Design</a:t>
            </a:r>
            <a:endParaRPr lang="en-US" sz="1852" dirty="0"/>
          </a:p>
        </p:txBody>
      </p:sp>
      <p:sp>
        <p:nvSpPr>
          <p:cNvPr id="16" name="Text 13"/>
          <p:cNvSpPr/>
          <p:nvPr/>
        </p:nvSpPr>
        <p:spPr>
          <a:xfrm>
            <a:off x="7462004" y="4595813"/>
            <a:ext cx="6509861" cy="902970"/>
          </a:xfrm>
          <a:prstGeom prst="rect">
            <a:avLst/>
          </a:prstGeom>
          <a:noFill/>
          <a:ln/>
        </p:spPr>
        <p:txBody>
          <a:bodyPr wrap="square" rtlCol="0" anchor="t"/>
          <a:lstStyle/>
          <a:p>
            <a:pPr marL="0" indent="0" algn="l">
              <a:lnSpc>
                <a:spcPts val="2371"/>
              </a:lnSpc>
              <a:buNone/>
            </a:pPr>
            <a:r>
              <a:rPr lang="en-US" sz="1482" kern="0" spc="-30" dirty="0">
                <a:solidFill>
                  <a:srgbClr val="E0D6DE"/>
                </a:solidFill>
                <a:latin typeface="Fira Sans" pitchFamily="34" charset="0"/>
                <a:ea typeface="Fira Sans" pitchFamily="34" charset="-122"/>
                <a:cs typeface="Fira Sans" pitchFamily="34" charset="-120"/>
              </a:rPr>
              <a:t>Create an entity-relationship diagram (ERD) to model the key entities and their relationships, such as water sources, water quality, and community characteristics.</a:t>
            </a:r>
            <a:endParaRPr lang="en-US" sz="1482" dirty="0"/>
          </a:p>
        </p:txBody>
      </p:sp>
      <p:sp>
        <p:nvSpPr>
          <p:cNvPr id="17" name="Shape 14"/>
          <p:cNvSpPr/>
          <p:nvPr/>
        </p:nvSpPr>
        <p:spPr>
          <a:xfrm>
            <a:off x="6615886" y="6286738"/>
            <a:ext cx="658535" cy="22860"/>
          </a:xfrm>
          <a:prstGeom prst="roundRect">
            <a:avLst>
              <a:gd name="adj" fmla="val 123472"/>
            </a:avLst>
          </a:prstGeom>
          <a:solidFill>
            <a:srgbClr val="575757"/>
          </a:solidFill>
          <a:ln/>
        </p:spPr>
      </p:sp>
      <p:sp>
        <p:nvSpPr>
          <p:cNvPr id="18" name="Shape 15"/>
          <p:cNvSpPr/>
          <p:nvPr/>
        </p:nvSpPr>
        <p:spPr>
          <a:xfrm>
            <a:off x="6215479" y="6086594"/>
            <a:ext cx="423267" cy="423267"/>
          </a:xfrm>
          <a:prstGeom prst="roundRect">
            <a:avLst>
              <a:gd name="adj" fmla="val 6669"/>
            </a:avLst>
          </a:prstGeom>
          <a:solidFill>
            <a:srgbClr val="3E3E3E"/>
          </a:solidFill>
          <a:ln/>
        </p:spPr>
      </p:sp>
      <p:sp>
        <p:nvSpPr>
          <p:cNvPr id="19" name="Text 16"/>
          <p:cNvSpPr/>
          <p:nvPr/>
        </p:nvSpPr>
        <p:spPr>
          <a:xfrm>
            <a:off x="6358711" y="6157079"/>
            <a:ext cx="136684" cy="282297"/>
          </a:xfrm>
          <a:prstGeom prst="rect">
            <a:avLst/>
          </a:prstGeom>
          <a:noFill/>
          <a:ln/>
        </p:spPr>
        <p:txBody>
          <a:bodyPr wrap="none" rtlCol="0" anchor="t"/>
          <a:lstStyle/>
          <a:p>
            <a:pPr marL="0" indent="0" algn="ctr">
              <a:lnSpc>
                <a:spcPts val="2222"/>
              </a:lnSpc>
              <a:buNone/>
            </a:pPr>
            <a:r>
              <a:rPr lang="en-US" sz="2222" kern="0" spc="-22" dirty="0">
                <a:solidFill>
                  <a:srgbClr val="E0D6DE"/>
                </a:solidFill>
                <a:latin typeface="Anton" pitchFamily="34" charset="0"/>
                <a:ea typeface="Anton" pitchFamily="34" charset="-122"/>
                <a:cs typeface="Anton" pitchFamily="34" charset="-120"/>
              </a:rPr>
              <a:t>3</a:t>
            </a:r>
            <a:endParaRPr lang="en-US" sz="2222" dirty="0"/>
          </a:p>
        </p:txBody>
      </p:sp>
      <p:sp>
        <p:nvSpPr>
          <p:cNvPr id="20" name="Text 17"/>
          <p:cNvSpPr/>
          <p:nvPr/>
        </p:nvSpPr>
        <p:spPr>
          <a:xfrm>
            <a:off x="7462004" y="6063139"/>
            <a:ext cx="2352080" cy="294084"/>
          </a:xfrm>
          <a:prstGeom prst="rect">
            <a:avLst/>
          </a:prstGeom>
          <a:noFill/>
          <a:ln/>
        </p:spPr>
        <p:txBody>
          <a:bodyPr wrap="none" rtlCol="0" anchor="t"/>
          <a:lstStyle/>
          <a:p>
            <a:pPr marL="0" indent="0" algn="l">
              <a:lnSpc>
                <a:spcPts val="2315"/>
              </a:lnSpc>
              <a:buNone/>
            </a:pPr>
            <a:r>
              <a:rPr lang="en-US" sz="1852" kern="0" spc="-19" dirty="0">
                <a:solidFill>
                  <a:srgbClr val="E0D6DE"/>
                </a:solidFill>
                <a:latin typeface="Anton" pitchFamily="34" charset="0"/>
                <a:ea typeface="Anton" pitchFamily="34" charset="-122"/>
                <a:cs typeface="Anton" pitchFamily="34" charset="-120"/>
              </a:rPr>
              <a:t>SQL Implementation</a:t>
            </a:r>
            <a:endParaRPr lang="en-US" sz="1852" dirty="0"/>
          </a:p>
        </p:txBody>
      </p:sp>
      <p:sp>
        <p:nvSpPr>
          <p:cNvPr id="21" name="Text 18"/>
          <p:cNvSpPr/>
          <p:nvPr/>
        </p:nvSpPr>
        <p:spPr>
          <a:xfrm>
            <a:off x="7462004" y="6470094"/>
            <a:ext cx="6509861" cy="601980"/>
          </a:xfrm>
          <a:prstGeom prst="rect">
            <a:avLst/>
          </a:prstGeom>
          <a:noFill/>
          <a:ln/>
        </p:spPr>
        <p:txBody>
          <a:bodyPr wrap="square" rtlCol="0" anchor="t"/>
          <a:lstStyle/>
          <a:p>
            <a:pPr marL="0" indent="0" algn="l">
              <a:lnSpc>
                <a:spcPts val="2371"/>
              </a:lnSpc>
              <a:buNone/>
            </a:pPr>
            <a:r>
              <a:rPr lang="en-US" sz="1482" kern="0" spc="-30" dirty="0">
                <a:solidFill>
                  <a:srgbClr val="E0D6DE"/>
                </a:solidFill>
                <a:latin typeface="Fira Sans" pitchFamily="34" charset="0"/>
                <a:ea typeface="Fira Sans" pitchFamily="34" charset="-122"/>
                <a:cs typeface="Fira Sans" pitchFamily="34" charset="-120"/>
              </a:rPr>
              <a:t>Implement the database schema using SQL and populate it with the collected data to enable efficient storage and retrieval.</a:t>
            </a:r>
            <a:endParaRPr lang="en-US" sz="1482" dirty="0"/>
          </a:p>
        </p:txBody>
      </p:sp>
      <p:pic>
        <p:nvPicPr>
          <p:cNvPr id="22"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6278523" y="800933"/>
            <a:ext cx="5815251" cy="707350"/>
          </a:xfrm>
          <a:prstGeom prst="rect">
            <a:avLst/>
          </a:prstGeom>
          <a:noFill/>
          <a:ln/>
        </p:spPr>
        <p:txBody>
          <a:bodyPr wrap="none" rtlCol="0" anchor="t"/>
          <a:lstStyle/>
          <a:p>
            <a:pPr marL="0" indent="0">
              <a:lnSpc>
                <a:spcPts val="5570"/>
              </a:lnSpc>
              <a:buNone/>
            </a:pPr>
            <a:r>
              <a:rPr lang="en-US" sz="4456" kern="0" spc="-45" dirty="0">
                <a:solidFill>
                  <a:srgbClr val="FA95AF"/>
                </a:solidFill>
                <a:latin typeface="Anton" pitchFamily="34" charset="0"/>
                <a:ea typeface="Anton" pitchFamily="34" charset="-122"/>
                <a:cs typeface="Anton" pitchFamily="34" charset="-120"/>
              </a:rPr>
              <a:t>Insights from SQL Analysis</a:t>
            </a:r>
            <a:endParaRPr lang="en-US" sz="4456" dirty="0"/>
          </a:p>
        </p:txBody>
      </p:sp>
      <p:sp>
        <p:nvSpPr>
          <p:cNvPr id="6" name="Shape 3"/>
          <p:cNvSpPr/>
          <p:nvPr/>
        </p:nvSpPr>
        <p:spPr>
          <a:xfrm>
            <a:off x="6278523" y="2102287"/>
            <a:ext cx="509230" cy="509230"/>
          </a:xfrm>
          <a:prstGeom prst="roundRect">
            <a:avLst>
              <a:gd name="adj" fmla="val 6667"/>
            </a:avLst>
          </a:prstGeom>
          <a:solidFill>
            <a:srgbClr val="3E3E3E"/>
          </a:solidFill>
          <a:ln/>
        </p:spPr>
      </p:sp>
      <p:sp>
        <p:nvSpPr>
          <p:cNvPr id="7" name="Text 4"/>
          <p:cNvSpPr/>
          <p:nvPr/>
        </p:nvSpPr>
        <p:spPr>
          <a:xfrm>
            <a:off x="6478667" y="2187059"/>
            <a:ext cx="108823" cy="339566"/>
          </a:xfrm>
          <a:prstGeom prst="rect">
            <a:avLst/>
          </a:prstGeom>
          <a:noFill/>
          <a:ln/>
        </p:spPr>
        <p:txBody>
          <a:bodyPr wrap="none" rtlCol="0" anchor="t"/>
          <a:lstStyle/>
          <a:p>
            <a:pPr marL="0" indent="0" algn="ctr">
              <a:lnSpc>
                <a:spcPts val="2673"/>
              </a:lnSpc>
              <a:buNone/>
            </a:pPr>
            <a:r>
              <a:rPr lang="en-US" sz="2673" kern="0" spc="-27" dirty="0">
                <a:solidFill>
                  <a:srgbClr val="E0D6DE"/>
                </a:solidFill>
                <a:latin typeface="Anton" pitchFamily="34" charset="0"/>
                <a:ea typeface="Anton" pitchFamily="34" charset="-122"/>
                <a:cs typeface="Anton" pitchFamily="34" charset="-120"/>
              </a:rPr>
              <a:t>1</a:t>
            </a:r>
            <a:endParaRPr lang="en-US" sz="2673" dirty="0"/>
          </a:p>
        </p:txBody>
      </p:sp>
      <p:sp>
        <p:nvSpPr>
          <p:cNvPr id="8" name="Text 5"/>
          <p:cNvSpPr/>
          <p:nvPr/>
        </p:nvSpPr>
        <p:spPr>
          <a:xfrm>
            <a:off x="7014091" y="2102287"/>
            <a:ext cx="2962275" cy="353616"/>
          </a:xfrm>
          <a:prstGeom prst="rect">
            <a:avLst/>
          </a:prstGeom>
          <a:noFill/>
          <a:ln/>
        </p:spPr>
        <p:txBody>
          <a:bodyPr wrap="none" rtlCol="0" anchor="t"/>
          <a:lstStyle/>
          <a:p>
            <a:pPr marL="0" indent="0">
              <a:lnSpc>
                <a:spcPts val="2785"/>
              </a:lnSpc>
              <a:buNone/>
            </a:pPr>
            <a:r>
              <a:rPr lang="en-US" sz="2228" kern="0" spc="-22" dirty="0">
                <a:solidFill>
                  <a:srgbClr val="E0D6DE"/>
                </a:solidFill>
                <a:latin typeface="Anton" pitchFamily="34" charset="0"/>
                <a:ea typeface="Anton" pitchFamily="34" charset="-122"/>
                <a:cs typeface="Anton" pitchFamily="34" charset="-120"/>
              </a:rPr>
              <a:t>Identifying High-Risk Areas</a:t>
            </a:r>
            <a:endParaRPr lang="en-US" sz="2228" dirty="0"/>
          </a:p>
        </p:txBody>
      </p:sp>
      <p:sp>
        <p:nvSpPr>
          <p:cNvPr id="9" name="Text 6"/>
          <p:cNvSpPr/>
          <p:nvPr/>
        </p:nvSpPr>
        <p:spPr>
          <a:xfrm>
            <a:off x="7014091" y="2591633"/>
            <a:ext cx="6824186" cy="1086207"/>
          </a:xfrm>
          <a:prstGeom prst="rect">
            <a:avLst/>
          </a:prstGeom>
          <a:noFill/>
          <a:ln/>
        </p:spPr>
        <p:txBody>
          <a:bodyPr wrap="square" rtlCol="0" anchor="t"/>
          <a:lstStyle/>
          <a:p>
            <a:pPr marL="0" indent="0">
              <a:lnSpc>
                <a:spcPts val="2852"/>
              </a:lnSpc>
              <a:buNone/>
            </a:pPr>
            <a:r>
              <a:rPr lang="en-US" sz="1782" kern="0" spc="-36" dirty="0">
                <a:solidFill>
                  <a:srgbClr val="E0D6DE"/>
                </a:solidFill>
                <a:latin typeface="Fira Sans" pitchFamily="34" charset="0"/>
                <a:ea typeface="Fira Sans" pitchFamily="34" charset="-122"/>
                <a:cs typeface="Fira Sans" pitchFamily="34" charset="-120"/>
              </a:rPr>
              <a:t>SQL queries can pinpoint communities with water sources that consistently fail to meet quality standards, highlighting areas in urgent need of intervention.</a:t>
            </a:r>
            <a:endParaRPr lang="en-US" sz="1782" dirty="0"/>
          </a:p>
        </p:txBody>
      </p:sp>
      <p:sp>
        <p:nvSpPr>
          <p:cNvPr id="10" name="Shape 7"/>
          <p:cNvSpPr/>
          <p:nvPr/>
        </p:nvSpPr>
        <p:spPr>
          <a:xfrm>
            <a:off x="6278523" y="4158734"/>
            <a:ext cx="509230" cy="509230"/>
          </a:xfrm>
          <a:prstGeom prst="roundRect">
            <a:avLst>
              <a:gd name="adj" fmla="val 6667"/>
            </a:avLst>
          </a:prstGeom>
          <a:solidFill>
            <a:srgbClr val="3E3E3E"/>
          </a:solidFill>
          <a:ln/>
        </p:spPr>
      </p:sp>
      <p:sp>
        <p:nvSpPr>
          <p:cNvPr id="11" name="Text 8"/>
          <p:cNvSpPr/>
          <p:nvPr/>
        </p:nvSpPr>
        <p:spPr>
          <a:xfrm>
            <a:off x="6450925" y="4243507"/>
            <a:ext cx="164425" cy="339566"/>
          </a:xfrm>
          <a:prstGeom prst="rect">
            <a:avLst/>
          </a:prstGeom>
          <a:noFill/>
          <a:ln/>
        </p:spPr>
        <p:txBody>
          <a:bodyPr wrap="none" rtlCol="0" anchor="t"/>
          <a:lstStyle/>
          <a:p>
            <a:pPr marL="0" indent="0" algn="ctr">
              <a:lnSpc>
                <a:spcPts val="2673"/>
              </a:lnSpc>
              <a:buNone/>
            </a:pPr>
            <a:r>
              <a:rPr lang="en-US" sz="2673" kern="0" spc="-27" dirty="0">
                <a:solidFill>
                  <a:srgbClr val="E0D6DE"/>
                </a:solidFill>
                <a:latin typeface="Anton" pitchFamily="34" charset="0"/>
                <a:ea typeface="Anton" pitchFamily="34" charset="-122"/>
                <a:cs typeface="Anton" pitchFamily="34" charset="-120"/>
              </a:rPr>
              <a:t>2</a:t>
            </a:r>
            <a:endParaRPr lang="en-US" sz="2673" dirty="0"/>
          </a:p>
        </p:txBody>
      </p:sp>
      <p:sp>
        <p:nvSpPr>
          <p:cNvPr id="12" name="Text 9"/>
          <p:cNvSpPr/>
          <p:nvPr/>
        </p:nvSpPr>
        <p:spPr>
          <a:xfrm>
            <a:off x="7014091" y="4158734"/>
            <a:ext cx="6199823" cy="353616"/>
          </a:xfrm>
          <a:prstGeom prst="rect">
            <a:avLst/>
          </a:prstGeom>
          <a:noFill/>
          <a:ln/>
        </p:spPr>
        <p:txBody>
          <a:bodyPr wrap="none" rtlCol="0" anchor="t"/>
          <a:lstStyle/>
          <a:p>
            <a:pPr marL="0" indent="0">
              <a:lnSpc>
                <a:spcPts val="2785"/>
              </a:lnSpc>
              <a:buNone/>
            </a:pPr>
            <a:r>
              <a:rPr lang="en-US" sz="2228" kern="0" spc="-22" dirty="0">
                <a:solidFill>
                  <a:srgbClr val="E0D6DE"/>
                </a:solidFill>
                <a:latin typeface="Anton" pitchFamily="34" charset="0"/>
                <a:ea typeface="Anton" pitchFamily="34" charset="-122"/>
                <a:cs typeface="Anton" pitchFamily="34" charset="-120"/>
              </a:rPr>
              <a:t>Correlating Water Quality and Community Demographics</a:t>
            </a:r>
            <a:endParaRPr lang="en-US" sz="2228" dirty="0"/>
          </a:p>
        </p:txBody>
      </p:sp>
      <p:sp>
        <p:nvSpPr>
          <p:cNvPr id="13" name="Text 10"/>
          <p:cNvSpPr/>
          <p:nvPr/>
        </p:nvSpPr>
        <p:spPr>
          <a:xfrm>
            <a:off x="7014091" y="4648081"/>
            <a:ext cx="6824186" cy="1086207"/>
          </a:xfrm>
          <a:prstGeom prst="rect">
            <a:avLst/>
          </a:prstGeom>
          <a:noFill/>
          <a:ln/>
        </p:spPr>
        <p:txBody>
          <a:bodyPr wrap="square" rtlCol="0" anchor="t"/>
          <a:lstStyle/>
          <a:p>
            <a:pPr marL="0" indent="0">
              <a:lnSpc>
                <a:spcPts val="2852"/>
              </a:lnSpc>
              <a:buNone/>
            </a:pPr>
            <a:r>
              <a:rPr lang="en-US" sz="1782" kern="0" spc="-36" dirty="0">
                <a:solidFill>
                  <a:srgbClr val="E0D6DE"/>
                </a:solidFill>
                <a:latin typeface="Fira Sans" pitchFamily="34" charset="0"/>
                <a:ea typeface="Fira Sans" pitchFamily="34" charset="-122"/>
                <a:cs typeface="Fira Sans" pitchFamily="34" charset="-120"/>
              </a:rPr>
              <a:t>Analyze the relationship between water quality and factors like population size, income level, and education to understand underlying disparities.</a:t>
            </a:r>
            <a:endParaRPr lang="en-US" sz="1782" dirty="0"/>
          </a:p>
        </p:txBody>
      </p:sp>
      <p:sp>
        <p:nvSpPr>
          <p:cNvPr id="14" name="Shape 11"/>
          <p:cNvSpPr/>
          <p:nvPr/>
        </p:nvSpPr>
        <p:spPr>
          <a:xfrm>
            <a:off x="6278523" y="6215182"/>
            <a:ext cx="509230" cy="509230"/>
          </a:xfrm>
          <a:prstGeom prst="roundRect">
            <a:avLst>
              <a:gd name="adj" fmla="val 6667"/>
            </a:avLst>
          </a:prstGeom>
          <a:solidFill>
            <a:srgbClr val="3E3E3E"/>
          </a:solidFill>
          <a:ln/>
        </p:spPr>
      </p:sp>
      <p:sp>
        <p:nvSpPr>
          <p:cNvPr id="15" name="Text 12"/>
          <p:cNvSpPr/>
          <p:nvPr/>
        </p:nvSpPr>
        <p:spPr>
          <a:xfrm>
            <a:off x="6450925" y="6299954"/>
            <a:ext cx="164425" cy="339566"/>
          </a:xfrm>
          <a:prstGeom prst="rect">
            <a:avLst/>
          </a:prstGeom>
          <a:noFill/>
          <a:ln/>
        </p:spPr>
        <p:txBody>
          <a:bodyPr wrap="none" rtlCol="0" anchor="t"/>
          <a:lstStyle/>
          <a:p>
            <a:pPr marL="0" indent="0" algn="ctr">
              <a:lnSpc>
                <a:spcPts val="2673"/>
              </a:lnSpc>
              <a:buNone/>
            </a:pPr>
            <a:r>
              <a:rPr lang="en-US" sz="2673" kern="0" spc="-27" dirty="0">
                <a:solidFill>
                  <a:srgbClr val="E0D6DE"/>
                </a:solidFill>
                <a:latin typeface="Anton" pitchFamily="34" charset="0"/>
                <a:ea typeface="Anton" pitchFamily="34" charset="-122"/>
                <a:cs typeface="Anton" pitchFamily="34" charset="-120"/>
              </a:rPr>
              <a:t>3</a:t>
            </a:r>
            <a:endParaRPr lang="en-US" sz="2673" dirty="0"/>
          </a:p>
        </p:txBody>
      </p:sp>
      <p:sp>
        <p:nvSpPr>
          <p:cNvPr id="16" name="Text 13"/>
          <p:cNvSpPr/>
          <p:nvPr/>
        </p:nvSpPr>
        <p:spPr>
          <a:xfrm>
            <a:off x="7014091" y="6215182"/>
            <a:ext cx="2857738" cy="353616"/>
          </a:xfrm>
          <a:prstGeom prst="rect">
            <a:avLst/>
          </a:prstGeom>
          <a:noFill/>
          <a:ln/>
        </p:spPr>
        <p:txBody>
          <a:bodyPr wrap="none" rtlCol="0" anchor="t"/>
          <a:lstStyle/>
          <a:p>
            <a:pPr marL="0" indent="0">
              <a:lnSpc>
                <a:spcPts val="2785"/>
              </a:lnSpc>
              <a:buNone/>
            </a:pPr>
            <a:r>
              <a:rPr lang="en-US" sz="2228" kern="0" spc="-22" dirty="0">
                <a:solidFill>
                  <a:srgbClr val="E0D6DE"/>
                </a:solidFill>
                <a:latin typeface="Anton" pitchFamily="34" charset="0"/>
                <a:ea typeface="Anton" pitchFamily="34" charset="-122"/>
                <a:cs typeface="Anton" pitchFamily="34" charset="-120"/>
              </a:rPr>
              <a:t>Tracking Temporal Trends</a:t>
            </a:r>
            <a:endParaRPr lang="en-US" sz="2228" dirty="0"/>
          </a:p>
        </p:txBody>
      </p:sp>
      <p:sp>
        <p:nvSpPr>
          <p:cNvPr id="17" name="Text 14"/>
          <p:cNvSpPr/>
          <p:nvPr/>
        </p:nvSpPr>
        <p:spPr>
          <a:xfrm>
            <a:off x="7014091" y="6704528"/>
            <a:ext cx="6824186" cy="724138"/>
          </a:xfrm>
          <a:prstGeom prst="rect">
            <a:avLst/>
          </a:prstGeom>
          <a:noFill/>
          <a:ln/>
        </p:spPr>
        <p:txBody>
          <a:bodyPr wrap="square" rtlCol="0" anchor="t"/>
          <a:lstStyle/>
          <a:p>
            <a:pPr marL="0" indent="0">
              <a:lnSpc>
                <a:spcPts val="2852"/>
              </a:lnSpc>
              <a:buNone/>
            </a:pPr>
            <a:r>
              <a:rPr lang="en-US" sz="1782" kern="0" spc="-36" dirty="0">
                <a:solidFill>
                  <a:srgbClr val="E0D6DE"/>
                </a:solidFill>
                <a:latin typeface="Fira Sans" pitchFamily="34" charset="0"/>
                <a:ea typeface="Fira Sans" pitchFamily="34" charset="-122"/>
                <a:cs typeface="Fira Sans" pitchFamily="34" charset="-120"/>
              </a:rPr>
              <a:t>SQL can reveal seasonal or annual changes in water quality, enabling early detection of emerging contamination issues.</a:t>
            </a:r>
            <a:endParaRPr lang="en-US" sz="1782" dirty="0"/>
          </a:p>
        </p:txBody>
      </p:sp>
      <p:pic>
        <p:nvPicPr>
          <p:cNvPr id="18"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6091238" y="899636"/>
            <a:ext cx="6272451" cy="540068"/>
          </a:xfrm>
          <a:prstGeom prst="rect">
            <a:avLst/>
          </a:prstGeom>
          <a:noFill/>
          <a:ln/>
        </p:spPr>
        <p:txBody>
          <a:bodyPr wrap="none" rtlCol="0" anchor="t"/>
          <a:lstStyle/>
          <a:p>
            <a:pPr marL="0" indent="0">
              <a:lnSpc>
                <a:spcPts val="4253"/>
              </a:lnSpc>
              <a:buNone/>
            </a:pPr>
            <a:r>
              <a:rPr lang="en-US" sz="3402" kern="0" spc="-34" dirty="0">
                <a:solidFill>
                  <a:srgbClr val="FA95AF"/>
                </a:solidFill>
                <a:latin typeface="Anton" pitchFamily="34" charset="0"/>
                <a:ea typeface="Anton" pitchFamily="34" charset="-122"/>
                <a:cs typeface="Anton" pitchFamily="34" charset="-120"/>
              </a:rPr>
              <a:t>Visualizing Community-Level Insights</a:t>
            </a:r>
            <a:endParaRPr lang="en-US" sz="3402" dirty="0"/>
          </a:p>
        </p:txBody>
      </p:sp>
      <p:pic>
        <p:nvPicPr>
          <p:cNvPr id="6" name="Image 1" descr="preencoded.png"/>
          <p:cNvPicPr>
            <a:picLocks noChangeAspect="1"/>
          </p:cNvPicPr>
          <p:nvPr/>
        </p:nvPicPr>
        <p:blipFill>
          <a:blip r:embed="rId3"/>
          <a:stretch>
            <a:fillRect/>
          </a:stretch>
        </p:blipFill>
        <p:spPr>
          <a:xfrm>
            <a:off x="6091238" y="1698903"/>
            <a:ext cx="431959" cy="431959"/>
          </a:xfrm>
          <a:prstGeom prst="rect">
            <a:avLst/>
          </a:prstGeom>
        </p:spPr>
      </p:pic>
      <p:sp>
        <p:nvSpPr>
          <p:cNvPr id="7" name="Text 3"/>
          <p:cNvSpPr/>
          <p:nvPr/>
        </p:nvSpPr>
        <p:spPr>
          <a:xfrm>
            <a:off x="6091238" y="2303621"/>
            <a:ext cx="2160270" cy="269915"/>
          </a:xfrm>
          <a:prstGeom prst="rect">
            <a:avLst/>
          </a:prstGeom>
          <a:noFill/>
          <a:ln/>
        </p:spPr>
        <p:txBody>
          <a:bodyPr wrap="none" rtlCol="0" anchor="t"/>
          <a:lstStyle/>
          <a:p>
            <a:pPr marL="0" indent="0" algn="l">
              <a:lnSpc>
                <a:spcPts val="2126"/>
              </a:lnSpc>
              <a:buNone/>
            </a:pPr>
            <a:r>
              <a:rPr lang="en-US" sz="1701" kern="0" spc="-17" dirty="0">
                <a:solidFill>
                  <a:srgbClr val="E0D6DE"/>
                </a:solidFill>
                <a:latin typeface="Anton" pitchFamily="34" charset="0"/>
                <a:ea typeface="Anton" pitchFamily="34" charset="-122"/>
                <a:cs typeface="Anton" pitchFamily="34" charset="-120"/>
              </a:rPr>
              <a:t>Geographical Mapping</a:t>
            </a:r>
            <a:endParaRPr lang="en-US" sz="1701" dirty="0"/>
          </a:p>
        </p:txBody>
      </p:sp>
      <p:sp>
        <p:nvSpPr>
          <p:cNvPr id="8" name="Text 4"/>
          <p:cNvSpPr/>
          <p:nvPr/>
        </p:nvSpPr>
        <p:spPr>
          <a:xfrm>
            <a:off x="6091238" y="2677120"/>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Visualize the spatial distribution of water quality and access data to identify regional patterns and hotspots.</a:t>
            </a:r>
            <a:endParaRPr lang="en-US" sz="1361" dirty="0"/>
          </a:p>
        </p:txBody>
      </p:sp>
      <p:pic>
        <p:nvPicPr>
          <p:cNvPr id="9" name="Image 2" descr="preencoded.png"/>
          <p:cNvPicPr>
            <a:picLocks noChangeAspect="1"/>
          </p:cNvPicPr>
          <p:nvPr/>
        </p:nvPicPr>
        <p:blipFill>
          <a:blip r:embed="rId4"/>
          <a:stretch>
            <a:fillRect/>
          </a:stretch>
        </p:blipFill>
        <p:spPr>
          <a:xfrm>
            <a:off x="6091238" y="3748683"/>
            <a:ext cx="431959" cy="431959"/>
          </a:xfrm>
          <a:prstGeom prst="rect">
            <a:avLst/>
          </a:prstGeom>
        </p:spPr>
      </p:pic>
      <p:sp>
        <p:nvSpPr>
          <p:cNvPr id="10" name="Text 5"/>
          <p:cNvSpPr/>
          <p:nvPr/>
        </p:nvSpPr>
        <p:spPr>
          <a:xfrm>
            <a:off x="6091238" y="4353401"/>
            <a:ext cx="2160270" cy="269915"/>
          </a:xfrm>
          <a:prstGeom prst="rect">
            <a:avLst/>
          </a:prstGeom>
          <a:noFill/>
          <a:ln/>
        </p:spPr>
        <p:txBody>
          <a:bodyPr wrap="none" rtlCol="0" anchor="t"/>
          <a:lstStyle/>
          <a:p>
            <a:pPr marL="0" indent="0" algn="l">
              <a:lnSpc>
                <a:spcPts val="2126"/>
              </a:lnSpc>
              <a:buNone/>
            </a:pPr>
            <a:r>
              <a:rPr lang="en-US" sz="1701" kern="0" spc="-17" dirty="0">
                <a:solidFill>
                  <a:srgbClr val="E0D6DE"/>
                </a:solidFill>
                <a:latin typeface="Anton" pitchFamily="34" charset="0"/>
                <a:ea typeface="Anton" pitchFamily="34" charset="-122"/>
                <a:cs typeface="Anton" pitchFamily="34" charset="-120"/>
              </a:rPr>
              <a:t>Data Visualization</a:t>
            </a:r>
            <a:endParaRPr lang="en-US" sz="1701" dirty="0"/>
          </a:p>
        </p:txBody>
      </p:sp>
      <p:sp>
        <p:nvSpPr>
          <p:cNvPr id="11" name="Text 6"/>
          <p:cNvSpPr/>
          <p:nvPr/>
        </p:nvSpPr>
        <p:spPr>
          <a:xfrm>
            <a:off x="6091238" y="4726900"/>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Leverage interactive charts and graphs to present key metrics, such as water contamination levels and access rates, for individual communities.</a:t>
            </a:r>
            <a:endParaRPr lang="en-US" sz="1361" dirty="0"/>
          </a:p>
        </p:txBody>
      </p:sp>
      <p:pic>
        <p:nvPicPr>
          <p:cNvPr id="12" name="Image 3" descr="preencoded.png"/>
          <p:cNvPicPr>
            <a:picLocks noChangeAspect="1"/>
          </p:cNvPicPr>
          <p:nvPr/>
        </p:nvPicPr>
        <p:blipFill>
          <a:blip r:embed="rId5"/>
          <a:stretch>
            <a:fillRect/>
          </a:stretch>
        </p:blipFill>
        <p:spPr>
          <a:xfrm>
            <a:off x="6091238" y="5798463"/>
            <a:ext cx="431959" cy="431959"/>
          </a:xfrm>
          <a:prstGeom prst="rect">
            <a:avLst/>
          </a:prstGeom>
        </p:spPr>
      </p:pic>
      <p:sp>
        <p:nvSpPr>
          <p:cNvPr id="13" name="Text 7"/>
          <p:cNvSpPr/>
          <p:nvPr/>
        </p:nvSpPr>
        <p:spPr>
          <a:xfrm>
            <a:off x="6091238" y="6403181"/>
            <a:ext cx="2160270" cy="269915"/>
          </a:xfrm>
          <a:prstGeom prst="rect">
            <a:avLst/>
          </a:prstGeom>
          <a:noFill/>
          <a:ln/>
        </p:spPr>
        <p:txBody>
          <a:bodyPr wrap="none" rtlCol="0" anchor="t"/>
          <a:lstStyle/>
          <a:p>
            <a:pPr marL="0" indent="0" algn="l">
              <a:lnSpc>
                <a:spcPts val="2126"/>
              </a:lnSpc>
              <a:buNone/>
            </a:pPr>
            <a:r>
              <a:rPr lang="en-US" sz="1701" kern="0" spc="-17" dirty="0">
                <a:solidFill>
                  <a:srgbClr val="E0D6DE"/>
                </a:solidFill>
                <a:latin typeface="Anton" pitchFamily="34" charset="0"/>
                <a:ea typeface="Anton" pitchFamily="34" charset="-122"/>
                <a:cs typeface="Anton" pitchFamily="34" charset="-120"/>
              </a:rPr>
              <a:t>Tabular Reporting</a:t>
            </a:r>
            <a:endParaRPr lang="en-US" sz="1701" dirty="0"/>
          </a:p>
        </p:txBody>
      </p:sp>
      <p:sp>
        <p:nvSpPr>
          <p:cNvPr id="14" name="Text 8"/>
          <p:cNvSpPr/>
          <p:nvPr/>
        </p:nvSpPr>
        <p:spPr>
          <a:xfrm>
            <a:off x="6091238" y="6776680"/>
            <a:ext cx="7934325" cy="553164"/>
          </a:xfrm>
          <a:prstGeom prst="rect">
            <a:avLst/>
          </a:prstGeom>
          <a:noFill/>
          <a:ln/>
        </p:spPr>
        <p:txBody>
          <a:bodyPr wrap="square" rtlCol="0" anchor="t"/>
          <a:lstStyle/>
          <a:p>
            <a:pPr marL="0" indent="0" algn="l">
              <a:lnSpc>
                <a:spcPts val="2177"/>
              </a:lnSpc>
              <a:buNone/>
            </a:pPr>
            <a:r>
              <a:rPr lang="en-US" sz="1361" kern="0" spc="-27" dirty="0">
                <a:solidFill>
                  <a:srgbClr val="E0D6DE"/>
                </a:solidFill>
                <a:latin typeface="Fira Sans" pitchFamily="34" charset="0"/>
                <a:ea typeface="Fira Sans" pitchFamily="34" charset="-122"/>
                <a:cs typeface="Fira Sans" pitchFamily="34" charset="-120"/>
              </a:rPr>
              <a:t>Provide detailed tables with data on water sources, quality parameters, and community characteristics to support in-depth analysis.</a:t>
            </a:r>
            <a:endParaRPr lang="en-US" sz="1361" dirty="0"/>
          </a:p>
        </p:txBody>
      </p:sp>
      <p:pic>
        <p:nvPicPr>
          <p:cNvPr id="15" name="Image 4"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664607" y="1305401"/>
            <a:ext cx="7268051" cy="593527"/>
          </a:xfrm>
          <a:prstGeom prst="rect">
            <a:avLst/>
          </a:prstGeom>
          <a:noFill/>
          <a:ln/>
        </p:spPr>
        <p:txBody>
          <a:bodyPr wrap="none" rtlCol="0" anchor="t"/>
          <a:lstStyle/>
          <a:p>
            <a:pPr marL="0" indent="0">
              <a:lnSpc>
                <a:spcPts val="4673"/>
              </a:lnSpc>
              <a:buNone/>
            </a:pPr>
            <a:r>
              <a:rPr lang="en-US" sz="3738" kern="0" spc="-37" dirty="0">
                <a:solidFill>
                  <a:srgbClr val="FA95AF"/>
                </a:solidFill>
                <a:latin typeface="Anton" pitchFamily="34" charset="0"/>
                <a:ea typeface="Anton" pitchFamily="34" charset="-122"/>
                <a:cs typeface="Anton" pitchFamily="34" charset="-120"/>
              </a:rPr>
              <a:t>Taking Action: Prioritizing Interventions</a:t>
            </a:r>
            <a:endParaRPr lang="en-US" sz="3738" dirty="0"/>
          </a:p>
        </p:txBody>
      </p:sp>
      <p:pic>
        <p:nvPicPr>
          <p:cNvPr id="6" name="Image 1" descr="preencoded.png"/>
          <p:cNvPicPr>
            <a:picLocks noChangeAspect="1"/>
          </p:cNvPicPr>
          <p:nvPr/>
        </p:nvPicPr>
        <p:blipFill>
          <a:blip r:embed="rId3"/>
          <a:stretch>
            <a:fillRect/>
          </a:stretch>
        </p:blipFill>
        <p:spPr>
          <a:xfrm>
            <a:off x="664607" y="2183725"/>
            <a:ext cx="949523" cy="1519238"/>
          </a:xfrm>
          <a:prstGeom prst="rect">
            <a:avLst/>
          </a:prstGeom>
        </p:spPr>
      </p:pic>
      <p:sp>
        <p:nvSpPr>
          <p:cNvPr id="7" name="Text 3"/>
          <p:cNvSpPr/>
          <p:nvPr/>
        </p:nvSpPr>
        <p:spPr>
          <a:xfrm>
            <a:off x="1898928" y="2373630"/>
            <a:ext cx="2373868" cy="296704"/>
          </a:xfrm>
          <a:prstGeom prst="rect">
            <a:avLst/>
          </a:prstGeom>
          <a:noFill/>
          <a:ln/>
        </p:spPr>
        <p:txBody>
          <a:bodyPr wrap="none" rtlCol="0" anchor="t"/>
          <a:lstStyle/>
          <a:p>
            <a:pPr marL="0" indent="0" algn="l">
              <a:lnSpc>
                <a:spcPts val="2337"/>
              </a:lnSpc>
              <a:buNone/>
            </a:pPr>
            <a:r>
              <a:rPr lang="en-US" sz="1869" kern="0" spc="-19" dirty="0">
                <a:solidFill>
                  <a:srgbClr val="E0D6DE"/>
                </a:solidFill>
                <a:latin typeface="Anton" pitchFamily="34" charset="0"/>
                <a:ea typeface="Anton" pitchFamily="34" charset="-122"/>
                <a:cs typeface="Anton" pitchFamily="34" charset="-120"/>
              </a:rPr>
              <a:t>Identify High-Risk Areas</a:t>
            </a:r>
            <a:endParaRPr lang="en-US" sz="1869" dirty="0"/>
          </a:p>
        </p:txBody>
      </p:sp>
      <p:sp>
        <p:nvSpPr>
          <p:cNvPr id="8" name="Text 4"/>
          <p:cNvSpPr/>
          <p:nvPr/>
        </p:nvSpPr>
        <p:spPr>
          <a:xfrm>
            <a:off x="1898928" y="2784277"/>
            <a:ext cx="6580465" cy="607695"/>
          </a:xfrm>
          <a:prstGeom prst="rect">
            <a:avLst/>
          </a:prstGeom>
          <a:noFill/>
          <a:ln/>
        </p:spPr>
        <p:txBody>
          <a:bodyPr wrap="square" rtlCol="0" anchor="t"/>
          <a:lstStyle/>
          <a:p>
            <a:pPr marL="0" indent="0" algn="l">
              <a:lnSpc>
                <a:spcPts val="2393"/>
              </a:lnSpc>
              <a:buNone/>
            </a:pPr>
            <a:r>
              <a:rPr lang="en-US" sz="1495" kern="0" spc="-30" dirty="0">
                <a:solidFill>
                  <a:srgbClr val="E0D6DE"/>
                </a:solidFill>
                <a:latin typeface="Fira Sans" pitchFamily="34" charset="0"/>
                <a:ea typeface="Fira Sans" pitchFamily="34" charset="-122"/>
                <a:cs typeface="Fira Sans" pitchFamily="34" charset="-120"/>
              </a:rPr>
              <a:t>Utilize the insights from the SQL analysis and visualization dashboard to pinpoint communities most in need of water quality and access interventions.</a:t>
            </a:r>
            <a:endParaRPr lang="en-US" sz="1495" dirty="0"/>
          </a:p>
        </p:txBody>
      </p:sp>
      <p:pic>
        <p:nvPicPr>
          <p:cNvPr id="9" name="Image 2" descr="preencoded.png"/>
          <p:cNvPicPr>
            <a:picLocks noChangeAspect="1"/>
          </p:cNvPicPr>
          <p:nvPr/>
        </p:nvPicPr>
        <p:blipFill>
          <a:blip r:embed="rId4"/>
          <a:stretch>
            <a:fillRect/>
          </a:stretch>
        </p:blipFill>
        <p:spPr>
          <a:xfrm>
            <a:off x="664607" y="3702963"/>
            <a:ext cx="949523" cy="1701998"/>
          </a:xfrm>
          <a:prstGeom prst="rect">
            <a:avLst/>
          </a:prstGeom>
        </p:spPr>
      </p:pic>
      <p:sp>
        <p:nvSpPr>
          <p:cNvPr id="10" name="Text 5"/>
          <p:cNvSpPr/>
          <p:nvPr/>
        </p:nvSpPr>
        <p:spPr>
          <a:xfrm>
            <a:off x="1898928" y="3892868"/>
            <a:ext cx="2373868" cy="296704"/>
          </a:xfrm>
          <a:prstGeom prst="rect">
            <a:avLst/>
          </a:prstGeom>
          <a:noFill/>
          <a:ln/>
        </p:spPr>
        <p:txBody>
          <a:bodyPr wrap="none" rtlCol="0" anchor="t"/>
          <a:lstStyle/>
          <a:p>
            <a:pPr marL="0" indent="0" algn="l">
              <a:lnSpc>
                <a:spcPts val="2337"/>
              </a:lnSpc>
              <a:buNone/>
            </a:pPr>
            <a:r>
              <a:rPr lang="en-US" sz="1869" kern="0" spc="-19" dirty="0">
                <a:solidFill>
                  <a:srgbClr val="E0D6DE"/>
                </a:solidFill>
                <a:latin typeface="Anton" pitchFamily="34" charset="0"/>
                <a:ea typeface="Anton" pitchFamily="34" charset="-122"/>
                <a:cs typeface="Anton" pitchFamily="34" charset="-120"/>
              </a:rPr>
              <a:t>Engage Stakeholders</a:t>
            </a:r>
            <a:endParaRPr lang="en-US" sz="1869" dirty="0"/>
          </a:p>
        </p:txBody>
      </p:sp>
      <p:sp>
        <p:nvSpPr>
          <p:cNvPr id="11" name="Text 6"/>
          <p:cNvSpPr/>
          <p:nvPr/>
        </p:nvSpPr>
        <p:spPr>
          <a:xfrm>
            <a:off x="1898928" y="4303514"/>
            <a:ext cx="6580465" cy="911543"/>
          </a:xfrm>
          <a:prstGeom prst="rect">
            <a:avLst/>
          </a:prstGeom>
          <a:noFill/>
          <a:ln/>
        </p:spPr>
        <p:txBody>
          <a:bodyPr wrap="square" rtlCol="0" anchor="t"/>
          <a:lstStyle/>
          <a:p>
            <a:pPr marL="0" indent="0" algn="l">
              <a:lnSpc>
                <a:spcPts val="2393"/>
              </a:lnSpc>
              <a:buNone/>
            </a:pPr>
            <a:r>
              <a:rPr lang="en-US" sz="1495" kern="0" spc="-30" dirty="0">
                <a:solidFill>
                  <a:srgbClr val="E0D6DE"/>
                </a:solidFill>
                <a:latin typeface="Fira Sans" pitchFamily="34" charset="0"/>
                <a:ea typeface="Fira Sans" pitchFamily="34" charset="-122"/>
                <a:cs typeface="Fira Sans" pitchFamily="34" charset="-120"/>
              </a:rPr>
              <a:t>Collaborate with local governments, community leaders, and NGOs to develop tailored solutions that address the specific challenges faced by each community.</a:t>
            </a:r>
            <a:endParaRPr lang="en-US" sz="1495" dirty="0"/>
          </a:p>
        </p:txBody>
      </p:sp>
      <p:pic>
        <p:nvPicPr>
          <p:cNvPr id="12" name="Image 3" descr="preencoded.png"/>
          <p:cNvPicPr>
            <a:picLocks noChangeAspect="1"/>
          </p:cNvPicPr>
          <p:nvPr/>
        </p:nvPicPr>
        <p:blipFill>
          <a:blip r:embed="rId5"/>
          <a:stretch>
            <a:fillRect/>
          </a:stretch>
        </p:blipFill>
        <p:spPr>
          <a:xfrm>
            <a:off x="664607" y="5404961"/>
            <a:ext cx="949523" cy="1519238"/>
          </a:xfrm>
          <a:prstGeom prst="rect">
            <a:avLst/>
          </a:prstGeom>
        </p:spPr>
      </p:pic>
      <p:sp>
        <p:nvSpPr>
          <p:cNvPr id="13" name="Text 7"/>
          <p:cNvSpPr/>
          <p:nvPr/>
        </p:nvSpPr>
        <p:spPr>
          <a:xfrm>
            <a:off x="1898928" y="5594866"/>
            <a:ext cx="3047167" cy="296704"/>
          </a:xfrm>
          <a:prstGeom prst="rect">
            <a:avLst/>
          </a:prstGeom>
          <a:noFill/>
          <a:ln/>
        </p:spPr>
        <p:txBody>
          <a:bodyPr wrap="none" rtlCol="0" anchor="t"/>
          <a:lstStyle/>
          <a:p>
            <a:pPr marL="0" indent="0" algn="l">
              <a:lnSpc>
                <a:spcPts val="2337"/>
              </a:lnSpc>
              <a:buNone/>
            </a:pPr>
            <a:r>
              <a:rPr lang="en-US" sz="1869" kern="0" spc="-19" dirty="0">
                <a:solidFill>
                  <a:srgbClr val="E0D6DE"/>
                </a:solidFill>
                <a:latin typeface="Anton" pitchFamily="34" charset="0"/>
                <a:ea typeface="Anton" pitchFamily="34" charset="-122"/>
                <a:cs typeface="Anton" pitchFamily="34" charset="-120"/>
              </a:rPr>
              <a:t>Implement Sustainable Solutions</a:t>
            </a:r>
            <a:endParaRPr lang="en-US" sz="1869" dirty="0"/>
          </a:p>
        </p:txBody>
      </p:sp>
      <p:sp>
        <p:nvSpPr>
          <p:cNvPr id="14" name="Text 8"/>
          <p:cNvSpPr/>
          <p:nvPr/>
        </p:nvSpPr>
        <p:spPr>
          <a:xfrm>
            <a:off x="1898928" y="6005513"/>
            <a:ext cx="6580465" cy="607695"/>
          </a:xfrm>
          <a:prstGeom prst="rect">
            <a:avLst/>
          </a:prstGeom>
          <a:noFill/>
          <a:ln/>
        </p:spPr>
        <p:txBody>
          <a:bodyPr wrap="square" rtlCol="0" anchor="t"/>
          <a:lstStyle/>
          <a:p>
            <a:pPr marL="0" indent="0" algn="l">
              <a:lnSpc>
                <a:spcPts val="2393"/>
              </a:lnSpc>
              <a:buNone/>
            </a:pPr>
            <a:r>
              <a:rPr lang="en-US" sz="1495" kern="0" spc="-30" dirty="0">
                <a:solidFill>
                  <a:srgbClr val="E0D6DE"/>
                </a:solidFill>
                <a:latin typeface="Fira Sans" pitchFamily="34" charset="0"/>
                <a:ea typeface="Fira Sans" pitchFamily="34" charset="-122"/>
                <a:cs typeface="Fira Sans" pitchFamily="34" charset="-120"/>
              </a:rPr>
              <a:t>Invest in water infrastructure, such as treatment plants, distribution networks, and storage facilities, to ensure long-term access to clean and reliable water.</a:t>
            </a:r>
            <a:endParaRPr lang="en-US" sz="1495" dirty="0"/>
          </a:p>
        </p:txBody>
      </p:sp>
      <p:pic>
        <p:nvPicPr>
          <p:cNvPr id="15" name="Image 4"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5" name="Text 2"/>
          <p:cNvSpPr/>
          <p:nvPr/>
        </p:nvSpPr>
        <p:spPr>
          <a:xfrm>
            <a:off x="1138238" y="3449598"/>
            <a:ext cx="6915150" cy="706755"/>
          </a:xfrm>
          <a:prstGeom prst="rect">
            <a:avLst/>
          </a:prstGeom>
          <a:noFill/>
          <a:ln/>
        </p:spPr>
        <p:txBody>
          <a:bodyPr wrap="none" rtlCol="0" anchor="t"/>
          <a:lstStyle/>
          <a:p>
            <a:pPr marL="0" indent="0">
              <a:lnSpc>
                <a:spcPts val="5565"/>
              </a:lnSpc>
              <a:buNone/>
            </a:pPr>
            <a:r>
              <a:rPr lang="en-US" sz="4452" kern="0" spc="-45" dirty="0">
                <a:solidFill>
                  <a:srgbClr val="FA95AF"/>
                </a:solidFill>
                <a:latin typeface="Anton" pitchFamily="34" charset="0"/>
                <a:ea typeface="Anton" pitchFamily="34" charset="-122"/>
                <a:cs typeface="Anton" pitchFamily="34" charset="-120"/>
              </a:rPr>
              <a:t>Conclusion: Delivering on SDG 6</a:t>
            </a:r>
            <a:endParaRPr lang="en-US" sz="4452" dirty="0"/>
          </a:p>
        </p:txBody>
      </p:sp>
      <p:sp>
        <p:nvSpPr>
          <p:cNvPr id="6" name="Shape 3"/>
          <p:cNvSpPr/>
          <p:nvPr/>
        </p:nvSpPr>
        <p:spPr>
          <a:xfrm>
            <a:off x="1138238" y="4495562"/>
            <a:ext cx="3967163" cy="3111341"/>
          </a:xfrm>
          <a:prstGeom prst="roundRect">
            <a:avLst>
              <a:gd name="adj" fmla="val 1090"/>
            </a:avLst>
          </a:prstGeom>
          <a:solidFill>
            <a:srgbClr val="3E3E3E"/>
          </a:solidFill>
          <a:ln/>
        </p:spPr>
      </p:sp>
      <p:sp>
        <p:nvSpPr>
          <p:cNvPr id="7" name="Text 4"/>
          <p:cNvSpPr/>
          <p:nvPr/>
        </p:nvSpPr>
        <p:spPr>
          <a:xfrm>
            <a:off x="1364337" y="4721662"/>
            <a:ext cx="2826901" cy="353258"/>
          </a:xfrm>
          <a:prstGeom prst="rect">
            <a:avLst/>
          </a:prstGeom>
          <a:noFill/>
          <a:ln/>
        </p:spPr>
        <p:txBody>
          <a:bodyPr wrap="none" rtlCol="0" anchor="t"/>
          <a:lstStyle/>
          <a:p>
            <a:pPr marL="0" indent="0">
              <a:lnSpc>
                <a:spcPts val="2782"/>
              </a:lnSpc>
              <a:buNone/>
            </a:pPr>
            <a:r>
              <a:rPr lang="en-US" sz="2226" kern="0" spc="-22" dirty="0">
                <a:solidFill>
                  <a:srgbClr val="E0D6DE"/>
                </a:solidFill>
                <a:latin typeface="Anton" pitchFamily="34" charset="0"/>
                <a:ea typeface="Anton" pitchFamily="34" charset="-122"/>
                <a:cs typeface="Anton" pitchFamily="34" charset="-120"/>
              </a:rPr>
              <a:t>Ongoing Commitment</a:t>
            </a:r>
            <a:endParaRPr lang="en-US" sz="2226" dirty="0"/>
          </a:p>
        </p:txBody>
      </p:sp>
      <p:sp>
        <p:nvSpPr>
          <p:cNvPr id="8" name="Text 5"/>
          <p:cNvSpPr/>
          <p:nvPr/>
        </p:nvSpPr>
        <p:spPr>
          <a:xfrm>
            <a:off x="1364337" y="5210532"/>
            <a:ext cx="3514963" cy="1808559"/>
          </a:xfrm>
          <a:prstGeom prst="rect">
            <a:avLst/>
          </a:prstGeom>
          <a:noFill/>
          <a:ln/>
        </p:spPr>
        <p:txBody>
          <a:bodyPr wrap="square" rtlCol="0" anchor="t"/>
          <a:lstStyle/>
          <a:p>
            <a:pPr marL="0" indent="0">
              <a:lnSpc>
                <a:spcPts val="2849"/>
              </a:lnSpc>
              <a:buNone/>
            </a:pPr>
            <a:r>
              <a:rPr lang="en-US" sz="1781" kern="0" spc="-36" dirty="0">
                <a:solidFill>
                  <a:srgbClr val="E0D6DE"/>
                </a:solidFill>
                <a:latin typeface="Fira Sans" pitchFamily="34" charset="0"/>
                <a:ea typeface="Fira Sans" pitchFamily="34" charset="-122"/>
                <a:cs typeface="Fira Sans" pitchFamily="34" charset="-120"/>
              </a:rPr>
              <a:t>Ensuring universal access to safe and affordable drinking water is a continuous process that requires sustained efforts and collaboration among all stakeholders.</a:t>
            </a:r>
            <a:endParaRPr lang="en-US" sz="1781" dirty="0"/>
          </a:p>
        </p:txBody>
      </p:sp>
      <p:sp>
        <p:nvSpPr>
          <p:cNvPr id="9" name="Shape 6"/>
          <p:cNvSpPr/>
          <p:nvPr/>
        </p:nvSpPr>
        <p:spPr>
          <a:xfrm>
            <a:off x="5331500" y="4495562"/>
            <a:ext cx="3967163" cy="3111341"/>
          </a:xfrm>
          <a:prstGeom prst="roundRect">
            <a:avLst>
              <a:gd name="adj" fmla="val 1090"/>
            </a:avLst>
          </a:prstGeom>
          <a:solidFill>
            <a:srgbClr val="3E3E3E"/>
          </a:solidFill>
          <a:ln/>
        </p:spPr>
      </p:sp>
      <p:sp>
        <p:nvSpPr>
          <p:cNvPr id="10" name="Text 7"/>
          <p:cNvSpPr/>
          <p:nvPr/>
        </p:nvSpPr>
        <p:spPr>
          <a:xfrm>
            <a:off x="5557599" y="4721662"/>
            <a:ext cx="2881432" cy="353258"/>
          </a:xfrm>
          <a:prstGeom prst="rect">
            <a:avLst/>
          </a:prstGeom>
          <a:noFill/>
          <a:ln/>
        </p:spPr>
        <p:txBody>
          <a:bodyPr wrap="none" rtlCol="0" anchor="t"/>
          <a:lstStyle/>
          <a:p>
            <a:pPr marL="0" indent="0">
              <a:lnSpc>
                <a:spcPts val="2782"/>
              </a:lnSpc>
              <a:buNone/>
            </a:pPr>
            <a:r>
              <a:rPr lang="en-US" sz="2226" kern="0" spc="-22" dirty="0">
                <a:solidFill>
                  <a:srgbClr val="E0D6DE"/>
                </a:solidFill>
                <a:latin typeface="Anton" pitchFamily="34" charset="0"/>
                <a:ea typeface="Anton" pitchFamily="34" charset="-122"/>
                <a:cs typeface="Anton" pitchFamily="34" charset="-120"/>
              </a:rPr>
              <a:t>Empowering Communities</a:t>
            </a:r>
            <a:endParaRPr lang="en-US" sz="2226" dirty="0"/>
          </a:p>
        </p:txBody>
      </p:sp>
      <p:sp>
        <p:nvSpPr>
          <p:cNvPr id="11" name="Text 8"/>
          <p:cNvSpPr/>
          <p:nvPr/>
        </p:nvSpPr>
        <p:spPr>
          <a:xfrm>
            <a:off x="5557599" y="5210532"/>
            <a:ext cx="3514963" cy="2170271"/>
          </a:xfrm>
          <a:prstGeom prst="rect">
            <a:avLst/>
          </a:prstGeom>
          <a:noFill/>
          <a:ln/>
        </p:spPr>
        <p:txBody>
          <a:bodyPr wrap="square" rtlCol="0" anchor="t"/>
          <a:lstStyle/>
          <a:p>
            <a:pPr marL="0" indent="0">
              <a:lnSpc>
                <a:spcPts val="2849"/>
              </a:lnSpc>
              <a:buNone/>
            </a:pPr>
            <a:r>
              <a:rPr lang="en-US" sz="1781" kern="0" spc="-36" dirty="0">
                <a:solidFill>
                  <a:srgbClr val="E0D6DE"/>
                </a:solidFill>
                <a:latin typeface="Fira Sans" pitchFamily="34" charset="0"/>
                <a:ea typeface="Fira Sans" pitchFamily="34" charset="-122"/>
                <a:cs typeface="Fira Sans" pitchFamily="34" charset="-120"/>
              </a:rPr>
              <a:t>By involving local communities in the design and implementation of water solutions, we can foster a sense of ownership and ensure the long-term sustainability of these initiatives.</a:t>
            </a:r>
            <a:endParaRPr lang="en-US" sz="1781" dirty="0"/>
          </a:p>
        </p:txBody>
      </p:sp>
      <p:sp>
        <p:nvSpPr>
          <p:cNvPr id="12" name="Shape 9"/>
          <p:cNvSpPr/>
          <p:nvPr/>
        </p:nvSpPr>
        <p:spPr>
          <a:xfrm>
            <a:off x="9524762" y="4495562"/>
            <a:ext cx="3967163" cy="3111341"/>
          </a:xfrm>
          <a:prstGeom prst="roundRect">
            <a:avLst>
              <a:gd name="adj" fmla="val 1090"/>
            </a:avLst>
          </a:prstGeom>
          <a:solidFill>
            <a:srgbClr val="3E3E3E"/>
          </a:solidFill>
          <a:ln/>
        </p:spPr>
      </p:sp>
      <p:sp>
        <p:nvSpPr>
          <p:cNvPr id="13" name="Text 10"/>
          <p:cNvSpPr/>
          <p:nvPr/>
        </p:nvSpPr>
        <p:spPr>
          <a:xfrm>
            <a:off x="9750862" y="4721662"/>
            <a:ext cx="2826901" cy="353258"/>
          </a:xfrm>
          <a:prstGeom prst="rect">
            <a:avLst/>
          </a:prstGeom>
          <a:noFill/>
          <a:ln/>
        </p:spPr>
        <p:txBody>
          <a:bodyPr wrap="none" rtlCol="0" anchor="t"/>
          <a:lstStyle/>
          <a:p>
            <a:pPr marL="0" indent="0">
              <a:lnSpc>
                <a:spcPts val="2782"/>
              </a:lnSpc>
              <a:buNone/>
            </a:pPr>
            <a:r>
              <a:rPr lang="en-US" sz="2226" kern="0" spc="-22" dirty="0">
                <a:solidFill>
                  <a:srgbClr val="E0D6DE"/>
                </a:solidFill>
                <a:latin typeface="Anton" pitchFamily="34" charset="0"/>
                <a:ea typeface="Anton" pitchFamily="34" charset="-122"/>
                <a:cs typeface="Anton" pitchFamily="34" charset="-120"/>
              </a:rPr>
              <a:t>Collective Impact</a:t>
            </a:r>
            <a:endParaRPr lang="en-US" sz="2226" dirty="0"/>
          </a:p>
        </p:txBody>
      </p:sp>
      <p:sp>
        <p:nvSpPr>
          <p:cNvPr id="14" name="Text 11"/>
          <p:cNvSpPr/>
          <p:nvPr/>
        </p:nvSpPr>
        <p:spPr>
          <a:xfrm>
            <a:off x="9750862" y="5210532"/>
            <a:ext cx="3514963" cy="2170271"/>
          </a:xfrm>
          <a:prstGeom prst="rect">
            <a:avLst/>
          </a:prstGeom>
          <a:noFill/>
          <a:ln/>
        </p:spPr>
        <p:txBody>
          <a:bodyPr wrap="square" rtlCol="0" anchor="t"/>
          <a:lstStyle/>
          <a:p>
            <a:pPr marL="0" indent="0">
              <a:lnSpc>
                <a:spcPts val="2849"/>
              </a:lnSpc>
              <a:buNone/>
            </a:pPr>
            <a:r>
              <a:rPr lang="en-US" sz="1781" kern="0" spc="-36" dirty="0">
                <a:solidFill>
                  <a:srgbClr val="E0D6DE"/>
                </a:solidFill>
                <a:latin typeface="Fira Sans" pitchFamily="34" charset="0"/>
                <a:ea typeface="Fira Sans" pitchFamily="34" charset="-122"/>
                <a:cs typeface="Fira Sans" pitchFamily="34" charset="-120"/>
              </a:rPr>
              <a:t>Working together to address the water challenges in rural areas is a crucial step towards achieving Sustainable Development Goal 6 and improving the lives of millions worldwide.</a:t>
            </a:r>
            <a:endParaRPr lang="en-US" sz="1781" dirty="0"/>
          </a:p>
        </p:txBody>
      </p:sp>
      <p:pic>
        <p:nvPicPr>
          <p:cNvPr id="15"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Anton</vt:lpstr>
      <vt:lpstr>Arial</vt:lpstr>
      <vt:lpstr>Calibri</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Tonny</cp:lastModifiedBy>
  <cp:revision>2</cp:revision>
  <dcterms:created xsi:type="dcterms:W3CDTF">2024-08-11T14:37:37Z</dcterms:created>
  <dcterms:modified xsi:type="dcterms:W3CDTF">2024-08-13T17:26:51Z</dcterms:modified>
</cp:coreProperties>
</file>