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1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32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8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2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9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79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10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0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0CE2-A5CB-4E6A-A31C-9F92B4BA2B1F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2637-3DC6-4D22-B8DB-1362EA3676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64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8E07D-4CFA-FD2B-4E63-94CAB74CAE0E}"/>
              </a:ext>
            </a:extLst>
          </p:cNvPr>
          <p:cNvSpPr/>
          <p:nvPr/>
        </p:nvSpPr>
        <p:spPr>
          <a:xfrm>
            <a:off x="-160638" y="69269"/>
            <a:ext cx="3842951" cy="506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tx1"/>
                </a:solidFill>
              </a:rPr>
              <a:t>Observations and Inferences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00CA-F081-FA72-C85D-A160DDCF3140}"/>
              </a:ext>
            </a:extLst>
          </p:cNvPr>
          <p:cNvSpPr/>
          <p:nvPr/>
        </p:nvSpPr>
        <p:spPr>
          <a:xfrm>
            <a:off x="123568" y="597243"/>
            <a:ext cx="6610864" cy="2393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300" dirty="0">
                <a:solidFill>
                  <a:schemeClr val="tx1"/>
                </a:solidFill>
              </a:rPr>
              <a:t>Scientists study the natural world and how it works so making accurate observations is an important skill for all scientists. An </a:t>
            </a:r>
            <a:r>
              <a:rPr lang="en-AU" sz="1300" b="1" dirty="0">
                <a:solidFill>
                  <a:schemeClr val="tx1"/>
                </a:solidFill>
              </a:rPr>
              <a:t>observation</a:t>
            </a:r>
            <a:r>
              <a:rPr lang="en-AU" sz="1300" dirty="0">
                <a:solidFill>
                  <a:schemeClr val="tx1"/>
                </a:solidFill>
              </a:rPr>
              <a:t> is a piece of information that we detect with our senses. We use observations to make inferences. An </a:t>
            </a:r>
            <a:r>
              <a:rPr lang="en-AU" sz="1300" b="1" dirty="0">
                <a:solidFill>
                  <a:schemeClr val="tx1"/>
                </a:solidFill>
              </a:rPr>
              <a:t>inference </a:t>
            </a:r>
            <a:r>
              <a:rPr lang="en-AU" sz="1300" dirty="0">
                <a:solidFill>
                  <a:schemeClr val="tx1"/>
                </a:solidFill>
              </a:rPr>
              <a:t>is an idea that we think of to explain the observation.</a:t>
            </a:r>
          </a:p>
          <a:p>
            <a:pPr algn="just"/>
            <a:endParaRPr lang="en-AU" sz="1300" dirty="0">
              <a:solidFill>
                <a:schemeClr val="tx1"/>
              </a:solidFill>
            </a:endParaRPr>
          </a:p>
          <a:p>
            <a:pPr algn="just"/>
            <a:r>
              <a:rPr lang="en-AU" sz="1300" b="1" dirty="0">
                <a:solidFill>
                  <a:schemeClr val="tx1"/>
                </a:solidFill>
              </a:rPr>
              <a:t>Observation:  	</a:t>
            </a:r>
            <a:r>
              <a:rPr lang="en-AU" sz="1300" dirty="0">
                <a:solidFill>
                  <a:schemeClr val="tx1"/>
                </a:solidFill>
              </a:rPr>
              <a:t>The bread is black, crispy, and hard.</a:t>
            </a:r>
          </a:p>
          <a:p>
            <a:pPr algn="just"/>
            <a:endParaRPr lang="en-AU" sz="1300" b="1" dirty="0">
              <a:solidFill>
                <a:schemeClr val="tx1"/>
              </a:solidFill>
            </a:endParaRPr>
          </a:p>
          <a:p>
            <a:pPr algn="just"/>
            <a:r>
              <a:rPr lang="en-AU" sz="1300" b="1" dirty="0">
                <a:solidFill>
                  <a:schemeClr val="tx1"/>
                </a:solidFill>
              </a:rPr>
              <a:t>Inference:  		</a:t>
            </a:r>
            <a:r>
              <a:rPr lang="en-AU" sz="1300" dirty="0">
                <a:solidFill>
                  <a:schemeClr val="tx1"/>
                </a:solidFill>
              </a:rPr>
              <a:t>The bread was left in the toaster for too long.</a:t>
            </a:r>
          </a:p>
          <a:p>
            <a:pPr algn="just"/>
            <a:endParaRPr lang="en-AU" sz="1300" dirty="0">
              <a:solidFill>
                <a:schemeClr val="tx1"/>
              </a:solidFill>
            </a:endParaRPr>
          </a:p>
          <a:p>
            <a:pPr algn="just"/>
            <a:r>
              <a:rPr lang="en-AU" sz="1300" dirty="0">
                <a:solidFill>
                  <a:schemeClr val="tx1"/>
                </a:solidFill>
              </a:rPr>
              <a:t>We are going to practice making observations and inferences in the laboratory. Read the instructions for each activity carefully and be safe in the laboratory.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CF429-771E-C01D-17E1-EBF591392F2D}"/>
              </a:ext>
            </a:extLst>
          </p:cNvPr>
          <p:cNvCxnSpPr/>
          <p:nvPr/>
        </p:nvCxnSpPr>
        <p:spPr>
          <a:xfrm>
            <a:off x="123568" y="2990332"/>
            <a:ext cx="6512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881998-AAD7-B11F-2410-6B7E0313AD28}"/>
              </a:ext>
            </a:extLst>
          </p:cNvPr>
          <p:cNvSpPr/>
          <p:nvPr/>
        </p:nvSpPr>
        <p:spPr>
          <a:xfrm>
            <a:off x="123568" y="3061736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2000" b="1" dirty="0">
                <a:solidFill>
                  <a:schemeClr val="tx1"/>
                </a:solidFill>
              </a:rPr>
              <a:t>SIGHT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5C218-86FE-3A1A-D57C-6277B2188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21" b="50000" l="2667" r="31000">
                        <a14:foregroundMark x1="13333" y1="12264" x2="4000" y2="27830"/>
                        <a14:foregroundMark x1="4000" y1="27830" x2="12667" y2="50000"/>
                        <a14:foregroundMark x1="12667" y1="50000" x2="28000" y2="33962"/>
                        <a14:foregroundMark x1="28000" y1="33962" x2="21667" y2="15094"/>
                        <a14:foregroundMark x1="21667" y1="15094" x2="16667" y2="11792"/>
                        <a14:foregroundMark x1="28000" y1="23113" x2="31000" y2="35849"/>
                        <a14:foregroundMark x1="3333" y1="25943" x2="2667" y2="3066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7295" r="67588" b="48882"/>
          <a:stretch/>
        </p:blipFill>
        <p:spPr>
          <a:xfrm>
            <a:off x="5754583" y="2986131"/>
            <a:ext cx="880995" cy="84176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951514-86E4-7E6B-55D0-0C29ACBE6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09845"/>
              </p:ext>
            </p:extLst>
          </p:nvPr>
        </p:nvGraphicFramePr>
        <p:xfrm>
          <a:off x="210064" y="3903501"/>
          <a:ext cx="6425514" cy="561207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81666">
                  <a:extLst>
                    <a:ext uri="{9D8B030D-6E8A-4147-A177-3AD203B41FA5}">
                      <a16:colId xmlns:a16="http://schemas.microsoft.com/office/drawing/2014/main" val="238913903"/>
                    </a:ext>
                  </a:extLst>
                </a:gridCol>
                <a:gridCol w="4843848">
                  <a:extLst>
                    <a:ext uri="{9D8B030D-6E8A-4147-A177-3AD203B41FA5}">
                      <a16:colId xmlns:a16="http://schemas.microsoft.com/office/drawing/2014/main" val="1483666310"/>
                    </a:ext>
                  </a:extLst>
                </a:gridCol>
              </a:tblGrid>
              <a:tr h="371234">
                <a:tc>
                  <a:txBody>
                    <a:bodyPr/>
                    <a:lstStyle/>
                    <a:p>
                      <a:r>
                        <a:rPr lang="en-AU" dirty="0"/>
                        <a:t>Insect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59854"/>
                  </a:ext>
                </a:extLst>
              </a:tr>
              <a:tr h="119552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040552"/>
                  </a:ext>
                </a:extLst>
              </a:tr>
              <a:tr h="1259868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4318587"/>
                  </a:ext>
                </a:extLst>
              </a:tr>
              <a:tr h="136010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439367"/>
                  </a:ext>
                </a:extLst>
              </a:tr>
              <a:tr h="142535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86325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1E38DCB-0D5D-5B55-67E4-731B7911E827}"/>
              </a:ext>
            </a:extLst>
          </p:cNvPr>
          <p:cNvSpPr/>
          <p:nvPr/>
        </p:nvSpPr>
        <p:spPr>
          <a:xfrm>
            <a:off x="123568" y="3457554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Write down the number of the insect and your detailed observations. 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B9C8D-15B9-31CB-7007-0755E650DBF2}"/>
              </a:ext>
            </a:extLst>
          </p:cNvPr>
          <p:cNvSpPr/>
          <p:nvPr/>
        </p:nvSpPr>
        <p:spPr>
          <a:xfrm>
            <a:off x="2450983" y="65148"/>
            <a:ext cx="3842951" cy="506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Name: </a:t>
            </a:r>
          </a:p>
        </p:txBody>
      </p:sp>
    </p:spTree>
    <p:extLst>
      <p:ext uri="{BB962C8B-B14F-4D97-AF65-F5344CB8AC3E}">
        <p14:creationId xmlns:p14="http://schemas.microsoft.com/office/powerpoint/2010/main" val="18288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0580A3-CA29-ADD3-2E1F-89F6C1B6996A}"/>
              </a:ext>
            </a:extLst>
          </p:cNvPr>
          <p:cNvSpPr/>
          <p:nvPr/>
        </p:nvSpPr>
        <p:spPr>
          <a:xfrm>
            <a:off x="222422" y="85536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2000" b="1" dirty="0">
                <a:solidFill>
                  <a:schemeClr val="tx1"/>
                </a:solidFill>
              </a:rPr>
              <a:t>OBSERVATION vs INFERENCE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8B502-1FE4-8FDF-3C67-C63EC2B3CF8E}"/>
              </a:ext>
            </a:extLst>
          </p:cNvPr>
          <p:cNvSpPr/>
          <p:nvPr/>
        </p:nvSpPr>
        <p:spPr>
          <a:xfrm>
            <a:off x="222422" y="480949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Using the cards, write down 3 examples of observations and inferences below.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8C750-16EC-B331-1846-F6C8EBC904D0}"/>
              </a:ext>
            </a:extLst>
          </p:cNvPr>
          <p:cNvSpPr/>
          <p:nvPr/>
        </p:nvSpPr>
        <p:spPr>
          <a:xfrm>
            <a:off x="216243" y="3363565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2000" b="1" dirty="0">
                <a:solidFill>
                  <a:schemeClr val="tx1"/>
                </a:solidFill>
              </a:rPr>
              <a:t>SMELL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91CD8-AEFE-93FE-748B-1E78A19F189D}"/>
              </a:ext>
            </a:extLst>
          </p:cNvPr>
          <p:cNvSpPr/>
          <p:nvPr/>
        </p:nvSpPr>
        <p:spPr>
          <a:xfrm>
            <a:off x="216243" y="3758978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Write down your observations for the different liquids.</a:t>
            </a: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What do you think they are?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07E2AD0A-DCBB-92CF-7356-A7E0014CF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87954"/>
              </p:ext>
            </p:extLst>
          </p:nvPr>
        </p:nvGraphicFramePr>
        <p:xfrm>
          <a:off x="216243" y="4409761"/>
          <a:ext cx="6425514" cy="505139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8913903"/>
                    </a:ext>
                  </a:extLst>
                </a:gridCol>
                <a:gridCol w="3589637">
                  <a:extLst>
                    <a:ext uri="{9D8B030D-6E8A-4147-A177-3AD203B41FA5}">
                      <a16:colId xmlns:a16="http://schemas.microsoft.com/office/drawing/2014/main" val="1483666310"/>
                    </a:ext>
                  </a:extLst>
                </a:gridCol>
                <a:gridCol w="2150077">
                  <a:extLst>
                    <a:ext uri="{9D8B030D-6E8A-4147-A177-3AD203B41FA5}">
                      <a16:colId xmlns:a16="http://schemas.microsoft.com/office/drawing/2014/main" val="2175837325"/>
                    </a:ext>
                  </a:extLst>
                </a:gridCol>
              </a:tblGrid>
              <a:tr h="388987">
                <a:tc>
                  <a:txBody>
                    <a:bodyPr/>
                    <a:lstStyle/>
                    <a:p>
                      <a:r>
                        <a:rPr lang="en-AU" dirty="0"/>
                        <a:t>Liquid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do you think it is?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59854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040552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23951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104877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118388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4318587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43936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D712838-334F-9418-2152-6EB562447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50472" l="69667" r="97000">
                        <a14:foregroundMark x1="79333" y1="11321" x2="71000" y2="24057"/>
                        <a14:foregroundMark x1="71000" y1="24057" x2="71667" y2="40094"/>
                        <a14:foregroundMark x1="71667" y1="40094" x2="84667" y2="50000"/>
                        <a14:foregroundMark x1="84667" y1="50000" x2="96000" y2="31604"/>
                        <a14:foregroundMark x1="96000" y1="31604" x2="89000" y2="13208"/>
                        <a14:foregroundMark x1="89000" y1="13208" x2="80667" y2="10849"/>
                        <a14:foregroundMark x1="85000" y1="16509" x2="82333" y2="39151"/>
                        <a14:foregroundMark x1="82333" y1="39151" x2="78333" y2="42453"/>
                        <a14:foregroundMark x1="70333" y1="27830" x2="69667" y2="34906"/>
                        <a14:foregroundMark x1="95667" y1="24528" x2="97333" y2="32075"/>
                        <a14:foregroundMark x1="88333" y1="47170" x2="81333" y2="50472"/>
                        <a14:foregroundMark x1="75333" y1="34906" x2="79667" y2="5047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7065" t="9429" r="523" b="46748"/>
          <a:stretch/>
        </p:blipFill>
        <p:spPr>
          <a:xfrm>
            <a:off x="5600695" y="3390800"/>
            <a:ext cx="948386" cy="9061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492B3C-33EC-A6EF-DADE-00051F162242}"/>
              </a:ext>
            </a:extLst>
          </p:cNvPr>
          <p:cNvSpPr/>
          <p:nvPr/>
        </p:nvSpPr>
        <p:spPr>
          <a:xfrm>
            <a:off x="222422" y="849510"/>
            <a:ext cx="2248929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Observations: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1.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2.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3.</a:t>
            </a:r>
          </a:p>
          <a:p>
            <a:pPr algn="just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6D5BA-725F-776C-BCD8-F5AE4C10496C}"/>
              </a:ext>
            </a:extLst>
          </p:cNvPr>
          <p:cNvSpPr/>
          <p:nvPr/>
        </p:nvSpPr>
        <p:spPr>
          <a:xfrm>
            <a:off x="3589635" y="850523"/>
            <a:ext cx="2248929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Inferences: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1.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2.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3.</a:t>
            </a:r>
          </a:p>
          <a:p>
            <a:pPr algn="just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C750-16EC-B331-1846-F6C8EBC904D0}"/>
              </a:ext>
            </a:extLst>
          </p:cNvPr>
          <p:cNvSpPr/>
          <p:nvPr/>
        </p:nvSpPr>
        <p:spPr>
          <a:xfrm>
            <a:off x="123568" y="113738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2000" b="1" dirty="0">
                <a:solidFill>
                  <a:schemeClr val="tx1"/>
                </a:solidFill>
              </a:rPr>
              <a:t>HEARING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91CD8-AEFE-93FE-748B-1E78A19F189D}"/>
              </a:ext>
            </a:extLst>
          </p:cNvPr>
          <p:cNvSpPr/>
          <p:nvPr/>
        </p:nvSpPr>
        <p:spPr>
          <a:xfrm>
            <a:off x="123568" y="509151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Write down your observations for the different objects.</a:t>
            </a: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What do you think they are?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07E2AD0A-DCBB-92CF-7356-A7E0014CF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00798"/>
              </p:ext>
            </p:extLst>
          </p:nvPr>
        </p:nvGraphicFramePr>
        <p:xfrm>
          <a:off x="210072" y="1108581"/>
          <a:ext cx="6425514" cy="327285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80760">
                  <a:extLst>
                    <a:ext uri="{9D8B030D-6E8A-4147-A177-3AD203B41FA5}">
                      <a16:colId xmlns:a16="http://schemas.microsoft.com/office/drawing/2014/main" val="238913903"/>
                    </a:ext>
                  </a:extLst>
                </a:gridCol>
                <a:gridCol w="3694677">
                  <a:extLst>
                    <a:ext uri="{9D8B030D-6E8A-4147-A177-3AD203B41FA5}">
                      <a16:colId xmlns:a16="http://schemas.microsoft.com/office/drawing/2014/main" val="1483666310"/>
                    </a:ext>
                  </a:extLst>
                </a:gridCol>
                <a:gridCol w="2150077">
                  <a:extLst>
                    <a:ext uri="{9D8B030D-6E8A-4147-A177-3AD203B41FA5}">
                      <a16:colId xmlns:a16="http://schemas.microsoft.com/office/drawing/2014/main" val="2175837325"/>
                    </a:ext>
                  </a:extLst>
                </a:gridCol>
              </a:tblGrid>
              <a:tr h="301619">
                <a:tc>
                  <a:txBody>
                    <a:bodyPr/>
                    <a:lstStyle/>
                    <a:p>
                      <a:r>
                        <a:rPr lang="en-AU" dirty="0"/>
                        <a:t>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do you think it is?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59854"/>
                  </a:ext>
                </a:extLst>
              </a:tr>
              <a:tr h="594247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040552"/>
                  </a:ext>
                </a:extLst>
              </a:tr>
              <a:tr h="594247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23951"/>
                  </a:ext>
                </a:extLst>
              </a:tr>
              <a:tr h="594247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104877"/>
                  </a:ext>
                </a:extLst>
              </a:tr>
              <a:tr h="594247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118388"/>
                  </a:ext>
                </a:extLst>
              </a:tr>
              <a:tr h="594247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431858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0740EF5-98D8-3B75-73DF-888E77BEF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21" b="49057" l="35333" r="65000">
                        <a14:foregroundMark x1="44667" y1="13679" x2="37667" y2="28302"/>
                        <a14:foregroundMark x1="37667" y1="28302" x2="40333" y2="44340"/>
                        <a14:foregroundMark x1="40333" y1="44340" x2="55333" y2="49057"/>
                        <a14:foregroundMark x1="55333" y1="49057" x2="62000" y2="34434"/>
                        <a14:foregroundMark x1="62000" y1="34434" x2="57667" y2="15566"/>
                        <a14:foregroundMark x1="57667" y1="15566" x2="41667" y2="14623"/>
                        <a14:foregroundMark x1="41667" y1="14623" x2="39667" y2="18396"/>
                        <a14:foregroundMark x1="45000" y1="14623" x2="51667" y2="12264"/>
                        <a14:foregroundMark x1="40333" y1="21698" x2="37667" y2="24057"/>
                        <a14:foregroundMark x1="62667" y1="30189" x2="65000" y2="37264"/>
                        <a14:foregroundMark x1="36333" y1="27358" x2="36000" y2="30660"/>
                        <a14:foregroundMark x1="35333" y1="31604" x2="35333" y2="3349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5293" t="9328" r="32295" b="46849"/>
          <a:stretch/>
        </p:blipFill>
        <p:spPr>
          <a:xfrm>
            <a:off x="5600982" y="103265"/>
            <a:ext cx="1034604" cy="988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5FEAA2-A2EB-9698-5592-ED663BA966EF}"/>
              </a:ext>
            </a:extLst>
          </p:cNvPr>
          <p:cNvSpPr/>
          <p:nvPr/>
        </p:nvSpPr>
        <p:spPr>
          <a:xfrm>
            <a:off x="166820" y="4504201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2000" b="1" dirty="0">
                <a:solidFill>
                  <a:schemeClr val="tx1"/>
                </a:solidFill>
              </a:rPr>
              <a:t>TOUCH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FC97-9FE8-BBB6-87CE-B265F7D7CBCC}"/>
              </a:ext>
            </a:extLst>
          </p:cNvPr>
          <p:cNvSpPr/>
          <p:nvPr/>
        </p:nvSpPr>
        <p:spPr>
          <a:xfrm>
            <a:off x="166820" y="4829430"/>
            <a:ext cx="6610864" cy="395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400" dirty="0">
                <a:solidFill>
                  <a:schemeClr val="tx1"/>
                </a:solidFill>
              </a:rPr>
              <a:t>Write down your observations for the different objects.</a:t>
            </a:r>
          </a:p>
          <a:p>
            <a:pPr algn="just"/>
            <a:r>
              <a:rPr lang="en-AU" sz="1400" dirty="0">
                <a:solidFill>
                  <a:schemeClr val="tx1"/>
                </a:solidFill>
              </a:rPr>
              <a:t>What do you think they are?</a:t>
            </a:r>
          </a:p>
          <a:p>
            <a:pPr algn="just"/>
            <a:endParaRPr lang="en-AU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F433E198-6988-2343-7260-D01A1CBA6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56802"/>
              </p:ext>
            </p:extLst>
          </p:nvPr>
        </p:nvGraphicFramePr>
        <p:xfrm>
          <a:off x="210072" y="5523920"/>
          <a:ext cx="6425514" cy="427432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04328">
                  <a:extLst>
                    <a:ext uri="{9D8B030D-6E8A-4147-A177-3AD203B41FA5}">
                      <a16:colId xmlns:a16="http://schemas.microsoft.com/office/drawing/2014/main" val="238913903"/>
                    </a:ext>
                  </a:extLst>
                </a:gridCol>
                <a:gridCol w="3571109">
                  <a:extLst>
                    <a:ext uri="{9D8B030D-6E8A-4147-A177-3AD203B41FA5}">
                      <a16:colId xmlns:a16="http://schemas.microsoft.com/office/drawing/2014/main" val="1483666310"/>
                    </a:ext>
                  </a:extLst>
                </a:gridCol>
                <a:gridCol w="2150077">
                  <a:extLst>
                    <a:ext uri="{9D8B030D-6E8A-4147-A177-3AD203B41FA5}">
                      <a16:colId xmlns:a16="http://schemas.microsoft.com/office/drawing/2014/main" val="2175837325"/>
                    </a:ext>
                  </a:extLst>
                </a:gridCol>
              </a:tblGrid>
              <a:tr h="388987">
                <a:tc>
                  <a:txBody>
                    <a:bodyPr/>
                    <a:lstStyle/>
                    <a:p>
                      <a:r>
                        <a:rPr lang="en-AU" dirty="0"/>
                        <a:t>Bag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 do you think it is?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59854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040552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23951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104877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118388"/>
                  </a:ext>
                </a:extLst>
              </a:tr>
              <a:tr h="777068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431858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DB08FEA-CB39-6A71-E273-EAF6CC37C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472" b="90094" l="55000" r="81000">
                        <a14:foregroundMark x1="70000" y1="51887" x2="58000" y2="59434"/>
                        <a14:foregroundMark x1="58000" y1="59434" x2="56667" y2="75472"/>
                        <a14:foregroundMark x1="56667" y1="75472" x2="66000" y2="87736"/>
                        <a14:foregroundMark x1="66000" y1="87736" x2="78000" y2="83491"/>
                        <a14:foregroundMark x1="78000" y1="83491" x2="79333" y2="64151"/>
                        <a14:foregroundMark x1="79333" y1="64151" x2="79000" y2="84906"/>
                        <a14:foregroundMark x1="79000" y1="84906" x2="67667" y2="88679"/>
                        <a14:foregroundMark x1="67667" y1="88679" x2="57667" y2="67925"/>
                        <a14:foregroundMark x1="57667" y1="67925" x2="57667" y2="84906"/>
                        <a14:foregroundMark x1="57667" y1="84906" x2="71333" y2="90566"/>
                        <a14:foregroundMark x1="71333" y1="90566" x2="72333" y2="90094"/>
                        <a14:foregroundMark x1="55000" y1="63208" x2="55333" y2="74528"/>
                        <a14:foregroundMark x1="65000" y1="51415" x2="68667" y2="50472"/>
                        <a14:foregroundMark x1="63000" y1="51887" x2="73000" y2="5141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2299" t="49267" r="15289" b="6910"/>
          <a:stretch/>
        </p:blipFill>
        <p:spPr>
          <a:xfrm>
            <a:off x="5557730" y="4482805"/>
            <a:ext cx="1034604" cy="9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269486-C39A-4ED1-8700-DDAD9E8C9B29}"/>
</file>

<file path=customXml/itemProps2.xml><?xml version="1.0" encoding="utf-8"?>
<ds:datastoreItem xmlns:ds="http://schemas.openxmlformats.org/officeDocument/2006/customXml" ds:itemID="{FFC89B4F-5C6E-428C-8E87-2B1B1D9F7203}"/>
</file>

<file path=customXml/itemProps3.xml><?xml version="1.0" encoding="utf-8"?>
<ds:datastoreItem xmlns:ds="http://schemas.openxmlformats.org/officeDocument/2006/customXml" ds:itemID="{3491C9B9-C5CA-40E0-AA86-E436BD92472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248</Words>
  <Application>Microsoft Office PowerPoint</Application>
  <PresentationFormat>A4 Paper (210x297 mm)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4</cp:revision>
  <cp:lastPrinted>2023-02-08T01:15:57Z</cp:lastPrinted>
  <dcterms:created xsi:type="dcterms:W3CDTF">2023-02-08T00:41:03Z</dcterms:created>
  <dcterms:modified xsi:type="dcterms:W3CDTF">2023-02-08T01:32:01Z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