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34FA-79A5-CC7D-C6AE-C75BB3E7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641E9-9D58-39B7-3D05-773B3F8D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63C4-7222-BB58-0D56-656AABE7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D99AC-58E2-F3E4-24F7-4B795EF1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9DA7D-5463-ABE2-253E-024D19B7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4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E70CC-2A93-ECDE-B3AB-1B41B5A0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0A753-22AB-D5EA-CBB3-76F6F0A60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F8AF9-955A-E298-7F0C-120E61B6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822D-3028-1A0F-A397-440887B8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EC0BF-0622-5E9B-2B4C-538493C7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5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DC425-A6EA-6FA6-2907-FA5F66C2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65362-1874-ECDA-CFA7-A7BC323D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3BF1-C046-39A7-B1AA-63F54E51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0AC7-87A2-2D43-31B9-14D5125C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41EAA-6FEB-C2A1-EB0D-430529B8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7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93F3-2DBB-F302-1E39-5326F670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9735-36FD-BD81-3343-CA9F0975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E21F-DCFC-0B63-5936-351B1F61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E820-A071-53B2-AC20-D50E70B0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4032-0C97-6307-F6ED-2EF790E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49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447A-A23D-C22A-E1BA-89B8CA6C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BD730-49BE-9580-8B91-832D6F423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0DE1D-4845-EDFC-72CE-F1103758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C0D6-8ADC-A541-4D79-298328A0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1943-764E-FB78-BC19-DCC4EE78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1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6C11-E907-1C04-3BC7-A2C75727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71E1-10A4-956D-C515-03454724F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77330-4CBA-9210-8270-1CB5C894D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2B28-EC92-84EA-5ED1-61B3955F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1EC71-1B35-D3CF-CF58-6FD80991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AE147-25F1-B425-914C-BB8E9E43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69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A4C8-25C7-FB00-AC91-779464CD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8BBB-CA7C-11F7-6DC9-42635CCC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C18B6-6652-6988-543E-C4BBDA10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ECB42-2B6D-DD36-E8A5-1816222A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5A2E0-3916-17DF-C4D3-B27207A8F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EBC7E-3E4F-F0DE-7B63-FFA8E74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5571D-58E4-1284-C806-B2A944B7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E4625-AF7F-C2E9-3802-91B8A5C8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33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6957-E0B3-3A96-8B47-3DBE4900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BFC0D-8797-9577-877C-688D3AF9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7826F-7B10-6115-3DC1-83E7EFC7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C028B-AC18-34E1-CC67-AB3CCB65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DEF7D-E250-9E21-38E0-619C069F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1944C-2138-A069-3390-98B73251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E22F-030E-FF5B-CB93-F0EDD2A3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05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628F-B6C6-17DD-AC1C-A134DA07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B4C3-4C63-AA3D-357F-AE456477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3BF8-0C43-23D9-1AB6-BEAAF3A8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298D0-33B9-86DB-EE42-598CE8A9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542A5-230E-FB56-260B-B12E0E42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F8AB-7DE9-9828-DBB5-870C00F9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82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3A10-174C-47D7-6FFE-B45EB7FE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449F9-23D2-735A-9601-AB8D309AD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840B6-14DE-0E05-1748-9E5D9B7AC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8A101-4DF8-5440-FF73-06D365FE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C00C1-95A3-DDE0-9385-2A764206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F441E-D0B9-1D98-ED50-8FDFF3C7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08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DD91B-CF9F-A47A-DC67-04A24030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D604-48C5-9CEB-1156-2151D1A3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4CBC-ECE5-8418-6419-9736D8C4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7BF0-6264-4DA5-A92A-5057DED629A8}" type="datetimeFigureOut">
              <a:rPr lang="en-AU" smtClean="0"/>
              <a:t>8/02/2023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5553-27BA-05BD-6970-93146EAB8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25F1-33F6-1439-B65E-C6B7B246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79828-E6B0-48F9-9FEC-FA3EA5DB79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3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7C673-52E3-9FB9-3234-AA5F3FA9609C}"/>
              </a:ext>
            </a:extLst>
          </p:cNvPr>
          <p:cNvSpPr/>
          <p:nvPr/>
        </p:nvSpPr>
        <p:spPr>
          <a:xfrm>
            <a:off x="452063" y="410968"/>
            <a:ext cx="11239929" cy="6051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90FDB-EC54-13F5-09C6-5B2777E692E0}"/>
              </a:ext>
            </a:extLst>
          </p:cNvPr>
          <p:cNvSpPr/>
          <p:nvPr/>
        </p:nvSpPr>
        <p:spPr>
          <a:xfrm>
            <a:off x="3717987" y="586599"/>
            <a:ext cx="4960190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tx1"/>
                </a:solidFill>
              </a:rPr>
              <a:t>SIGHT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B6839-B46B-C96E-8A5F-EB1338BD6699}"/>
              </a:ext>
            </a:extLst>
          </p:cNvPr>
          <p:cNvSpPr/>
          <p:nvPr/>
        </p:nvSpPr>
        <p:spPr>
          <a:xfrm>
            <a:off x="648726" y="2042473"/>
            <a:ext cx="10846602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</a:rPr>
              <a:t>Use your sense of sight to make observations of the insects.</a:t>
            </a:r>
          </a:p>
          <a:p>
            <a:endParaRPr lang="en-AU" sz="2000" b="1" dirty="0">
              <a:solidFill>
                <a:schemeClr val="tx1"/>
              </a:solidFill>
            </a:endParaRPr>
          </a:p>
          <a:p>
            <a:r>
              <a:rPr lang="en-AU" sz="2800" dirty="0">
                <a:solidFill>
                  <a:schemeClr val="tx1"/>
                </a:solidFill>
              </a:rPr>
              <a:t>Be as detailed as you can. Imagine you are describing the insect to someone who has never seen one before. How would you describe it?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>You might like to include observations about:</a:t>
            </a:r>
          </a:p>
          <a:p>
            <a:pPr marL="1828846" lvl="3" indent="-457211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Colour</a:t>
            </a:r>
          </a:p>
          <a:p>
            <a:pPr marL="1828846" lvl="3" indent="-457211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Shape</a:t>
            </a:r>
          </a:p>
          <a:p>
            <a:pPr marL="1828846" lvl="3" indent="-457211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Size</a:t>
            </a:r>
          </a:p>
          <a:p>
            <a:pPr marL="1828846" lvl="3" indent="-457211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How many legs it has</a:t>
            </a:r>
          </a:p>
          <a:p>
            <a:pPr marL="1828846" lvl="3" indent="-457211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If it has wings and what they look like</a:t>
            </a:r>
          </a:p>
          <a:p>
            <a:pPr marL="1828846" lvl="3" indent="-457211">
              <a:buFont typeface="Arial" panose="020B0604020202020204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5DA8A-8165-24D0-B937-C4251086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21" b="50000" l="2667" r="31000">
                        <a14:foregroundMark x1="13333" y1="12264" x2="4000" y2="27830"/>
                        <a14:foregroundMark x1="4000" y1="27830" x2="12667" y2="50000"/>
                        <a14:foregroundMark x1="12667" y1="50000" x2="28000" y2="33962"/>
                        <a14:foregroundMark x1="28000" y1="33962" x2="21667" y2="15094"/>
                        <a14:foregroundMark x1="21667" y1="15094" x2="16667" y2="11792"/>
                        <a14:foregroundMark x1="28000" y1="23113" x2="31000" y2="35849"/>
                        <a14:foregroundMark x1="3333" y1="25943" x2="2667" y2="30660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7295" r="67588" b="48882"/>
          <a:stretch/>
        </p:blipFill>
        <p:spPr>
          <a:xfrm>
            <a:off x="648726" y="564442"/>
            <a:ext cx="1386289" cy="13245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A73E8B-A261-060C-B9F9-D43BFDCBA794}"/>
              </a:ext>
            </a:extLst>
          </p:cNvPr>
          <p:cNvSpPr txBox="1"/>
          <p:nvPr/>
        </p:nvSpPr>
        <p:spPr>
          <a:xfrm>
            <a:off x="8343901" y="4484866"/>
            <a:ext cx="2730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2400" b="1" dirty="0"/>
              <a:t>Complete your worksheet with your observations.</a:t>
            </a:r>
          </a:p>
        </p:txBody>
      </p:sp>
    </p:spTree>
    <p:extLst>
      <p:ext uri="{BB962C8B-B14F-4D97-AF65-F5344CB8AC3E}">
        <p14:creationId xmlns:p14="http://schemas.microsoft.com/office/powerpoint/2010/main" val="94263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7C673-52E3-9FB9-3234-AA5F3FA9609C}"/>
              </a:ext>
            </a:extLst>
          </p:cNvPr>
          <p:cNvSpPr/>
          <p:nvPr/>
        </p:nvSpPr>
        <p:spPr>
          <a:xfrm>
            <a:off x="452063" y="410968"/>
            <a:ext cx="11239929" cy="6051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90FDB-EC54-13F5-09C6-5B2777E692E0}"/>
              </a:ext>
            </a:extLst>
          </p:cNvPr>
          <p:cNvSpPr/>
          <p:nvPr/>
        </p:nvSpPr>
        <p:spPr>
          <a:xfrm>
            <a:off x="3717987" y="586599"/>
            <a:ext cx="4960190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tx1"/>
                </a:solidFill>
              </a:rPr>
              <a:t>SMELL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B6839-B46B-C96E-8A5F-EB1338BD6699}"/>
              </a:ext>
            </a:extLst>
          </p:cNvPr>
          <p:cNvSpPr/>
          <p:nvPr/>
        </p:nvSpPr>
        <p:spPr>
          <a:xfrm>
            <a:off x="648726" y="2042473"/>
            <a:ext cx="10846602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</a:rPr>
              <a:t>Use your sense of smell to make observations and inferences of the mystery liquids. Be careful to not touch the liquid; just waft it towards your nose.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Observation: </a:t>
            </a:r>
            <a:r>
              <a:rPr lang="en-AU" sz="2800" dirty="0">
                <a:solidFill>
                  <a:schemeClr val="tx1"/>
                </a:solidFill>
              </a:rPr>
              <a:t>What do you smell? Is it sweet or unpleasant? Strong or 		  weak or odourless?</a:t>
            </a:r>
          </a:p>
          <a:p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Inference:</a:t>
            </a:r>
            <a:r>
              <a:rPr lang="en-AU" sz="2800" dirty="0">
                <a:solidFill>
                  <a:schemeClr val="tx1"/>
                </a:solidFill>
              </a:rPr>
              <a:t> What do you think the mystery liquid is?</a:t>
            </a:r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pPr algn="ctr"/>
            <a:r>
              <a:rPr lang="en-AU" sz="2800" b="1" dirty="0">
                <a:solidFill>
                  <a:schemeClr val="tx1"/>
                </a:solidFill>
              </a:rPr>
              <a:t>Complete your worksheet with your observations and inferences.</a:t>
            </a:r>
          </a:p>
          <a:p>
            <a:endParaRPr lang="en-AU" sz="2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5DA8A-8165-24D0-B937-C4251086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50472" l="69667" r="97000">
                        <a14:foregroundMark x1="79333" y1="11321" x2="71000" y2="24057"/>
                        <a14:foregroundMark x1="71000" y1="24057" x2="71667" y2="40094"/>
                        <a14:foregroundMark x1="71667" y1="40094" x2="84667" y2="50000"/>
                        <a14:foregroundMark x1="84667" y1="50000" x2="96000" y2="31604"/>
                        <a14:foregroundMark x1="96000" y1="31604" x2="89000" y2="13208"/>
                        <a14:foregroundMark x1="89000" y1="13208" x2="80667" y2="10849"/>
                        <a14:foregroundMark x1="85000" y1="16509" x2="82333" y2="39151"/>
                        <a14:foregroundMark x1="82333" y1="39151" x2="78333" y2="42453"/>
                        <a14:foregroundMark x1="70333" y1="27830" x2="69667" y2="34906"/>
                        <a14:foregroundMark x1="95667" y1="24528" x2="97333" y2="32075"/>
                        <a14:foregroundMark x1="88333" y1="47170" x2="81333" y2="50472"/>
                        <a14:foregroundMark x1="75333" y1="34906" x2="79667" y2="5047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67065" t="9429" r="523" b="46748"/>
          <a:stretch/>
        </p:blipFill>
        <p:spPr>
          <a:xfrm>
            <a:off x="648726" y="564442"/>
            <a:ext cx="1386289" cy="13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7C673-52E3-9FB9-3234-AA5F3FA9609C}"/>
              </a:ext>
            </a:extLst>
          </p:cNvPr>
          <p:cNvSpPr/>
          <p:nvPr/>
        </p:nvSpPr>
        <p:spPr>
          <a:xfrm>
            <a:off x="452063" y="410968"/>
            <a:ext cx="11239929" cy="6051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90FDB-EC54-13F5-09C6-5B2777E692E0}"/>
              </a:ext>
            </a:extLst>
          </p:cNvPr>
          <p:cNvSpPr/>
          <p:nvPr/>
        </p:nvSpPr>
        <p:spPr>
          <a:xfrm>
            <a:off x="3717987" y="586599"/>
            <a:ext cx="4960190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tx1"/>
                </a:solidFill>
              </a:rPr>
              <a:t>HEARING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B6839-B46B-C96E-8A5F-EB1338BD6699}"/>
              </a:ext>
            </a:extLst>
          </p:cNvPr>
          <p:cNvSpPr/>
          <p:nvPr/>
        </p:nvSpPr>
        <p:spPr>
          <a:xfrm>
            <a:off x="648726" y="2042473"/>
            <a:ext cx="10846602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</a:rPr>
              <a:t>Use your sense of hearing to make observations and inferences of the mystery objects.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Observation: </a:t>
            </a:r>
            <a:r>
              <a:rPr lang="en-AU" sz="2800" dirty="0">
                <a:solidFill>
                  <a:schemeClr val="tx1"/>
                </a:solidFill>
              </a:rPr>
              <a:t>What do you hear? Is it loud or soft? High pitched or low 		  pitched?</a:t>
            </a:r>
          </a:p>
          <a:p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Inference:</a:t>
            </a:r>
            <a:r>
              <a:rPr lang="en-AU" sz="2800" dirty="0">
                <a:solidFill>
                  <a:schemeClr val="tx1"/>
                </a:solidFill>
              </a:rPr>
              <a:t> What do you think the mystery object is?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pPr algn="ctr"/>
            <a:r>
              <a:rPr lang="en-AU" sz="2800" b="1" dirty="0">
                <a:solidFill>
                  <a:schemeClr val="tx1"/>
                </a:solidFill>
              </a:rPr>
              <a:t>Complete your worksheet with your observations and inferences.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5DA8A-8165-24D0-B937-C4251086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21" b="49057" l="35333" r="65000">
                        <a14:foregroundMark x1="44667" y1="13679" x2="37667" y2="28302"/>
                        <a14:foregroundMark x1="37667" y1="28302" x2="40333" y2="44340"/>
                        <a14:foregroundMark x1="40333" y1="44340" x2="55333" y2="49057"/>
                        <a14:foregroundMark x1="55333" y1="49057" x2="62000" y2="34434"/>
                        <a14:foregroundMark x1="62000" y1="34434" x2="57667" y2="15566"/>
                        <a14:foregroundMark x1="57667" y1="15566" x2="41667" y2="14623"/>
                        <a14:foregroundMark x1="41667" y1="14623" x2="39667" y2="18396"/>
                        <a14:foregroundMark x1="45000" y1="14623" x2="51667" y2="12264"/>
                        <a14:foregroundMark x1="40333" y1="21698" x2="37667" y2="24057"/>
                        <a14:foregroundMark x1="62667" y1="30189" x2="65000" y2="37264"/>
                        <a14:foregroundMark x1="36333" y1="27358" x2="36000" y2="30660"/>
                        <a14:foregroundMark x1="35333" y1="31604" x2="35333" y2="3349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5293" t="9328" r="32295" b="46849"/>
          <a:stretch/>
        </p:blipFill>
        <p:spPr>
          <a:xfrm>
            <a:off x="648726" y="564442"/>
            <a:ext cx="1386289" cy="13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7C673-52E3-9FB9-3234-AA5F3FA9609C}"/>
              </a:ext>
            </a:extLst>
          </p:cNvPr>
          <p:cNvSpPr/>
          <p:nvPr/>
        </p:nvSpPr>
        <p:spPr>
          <a:xfrm>
            <a:off x="452063" y="410968"/>
            <a:ext cx="11239929" cy="6051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90FDB-EC54-13F5-09C6-5B2777E692E0}"/>
              </a:ext>
            </a:extLst>
          </p:cNvPr>
          <p:cNvSpPr/>
          <p:nvPr/>
        </p:nvSpPr>
        <p:spPr>
          <a:xfrm>
            <a:off x="3717987" y="586599"/>
            <a:ext cx="4960190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tx1"/>
                </a:solidFill>
              </a:rPr>
              <a:t>TOUCH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B6839-B46B-C96E-8A5F-EB1338BD6699}"/>
              </a:ext>
            </a:extLst>
          </p:cNvPr>
          <p:cNvSpPr/>
          <p:nvPr/>
        </p:nvSpPr>
        <p:spPr>
          <a:xfrm>
            <a:off x="648726" y="2042473"/>
            <a:ext cx="10846602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</a:rPr>
              <a:t>Use your sense of touch to make observations and inferences of the mystery objects.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Observation: </a:t>
            </a:r>
            <a:r>
              <a:rPr lang="en-AU" sz="2800" dirty="0">
                <a:solidFill>
                  <a:schemeClr val="tx1"/>
                </a:solidFill>
              </a:rPr>
              <a:t>What do you feel? Is it soft or hard? Is it smooth or rough?</a:t>
            </a:r>
          </a:p>
          <a:p>
            <a:endParaRPr lang="en-AU" sz="2800" dirty="0">
              <a:solidFill>
                <a:schemeClr val="tx1"/>
              </a:solidFill>
            </a:endParaRPr>
          </a:p>
          <a:p>
            <a:r>
              <a:rPr lang="en-AU" sz="2800" b="1" dirty="0">
                <a:solidFill>
                  <a:schemeClr val="tx1"/>
                </a:solidFill>
              </a:rPr>
              <a:t>Inference:</a:t>
            </a:r>
            <a:r>
              <a:rPr lang="en-AU" sz="2800" dirty="0">
                <a:solidFill>
                  <a:schemeClr val="tx1"/>
                </a:solidFill>
              </a:rPr>
              <a:t> What do you think the mystery object is?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pPr algn="ctr"/>
            <a:r>
              <a:rPr lang="en-AU" sz="2800" b="1" dirty="0">
                <a:solidFill>
                  <a:schemeClr val="tx1"/>
                </a:solidFill>
              </a:rPr>
              <a:t>Complete your worksheet with your observations and inferences.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5DA8A-8165-24D0-B937-C42510868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472" b="90094" l="55000" r="81000">
                        <a14:foregroundMark x1="70000" y1="51887" x2="58000" y2="59434"/>
                        <a14:foregroundMark x1="58000" y1="59434" x2="56667" y2="75472"/>
                        <a14:foregroundMark x1="56667" y1="75472" x2="66000" y2="87736"/>
                        <a14:foregroundMark x1="66000" y1="87736" x2="78000" y2="83491"/>
                        <a14:foregroundMark x1="78000" y1="83491" x2="79333" y2="64151"/>
                        <a14:foregroundMark x1="79333" y1="64151" x2="79000" y2="84906"/>
                        <a14:foregroundMark x1="79000" y1="84906" x2="67667" y2="88679"/>
                        <a14:foregroundMark x1="67667" y1="88679" x2="57667" y2="67925"/>
                        <a14:foregroundMark x1="57667" y1="67925" x2="57667" y2="84906"/>
                        <a14:foregroundMark x1="57667" y1="84906" x2="71333" y2="90566"/>
                        <a14:foregroundMark x1="71333" y1="90566" x2="72333" y2="90094"/>
                        <a14:foregroundMark x1="55000" y1="63208" x2="55333" y2="74528"/>
                        <a14:foregroundMark x1="65000" y1="51415" x2="68667" y2="50472"/>
                        <a14:foregroundMark x1="63000" y1="51887" x2="73000" y2="51415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2299" t="49267" r="15289" b="6910"/>
          <a:stretch/>
        </p:blipFill>
        <p:spPr>
          <a:xfrm>
            <a:off x="648726" y="564442"/>
            <a:ext cx="1386289" cy="13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7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7C673-52E3-9FB9-3234-AA5F3FA9609C}"/>
              </a:ext>
            </a:extLst>
          </p:cNvPr>
          <p:cNvSpPr/>
          <p:nvPr/>
        </p:nvSpPr>
        <p:spPr>
          <a:xfrm>
            <a:off x="452063" y="410968"/>
            <a:ext cx="11239929" cy="60514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90FDB-EC54-13F5-09C6-5B2777E692E0}"/>
              </a:ext>
            </a:extLst>
          </p:cNvPr>
          <p:cNvSpPr/>
          <p:nvPr/>
        </p:nvSpPr>
        <p:spPr>
          <a:xfrm>
            <a:off x="1936753" y="597513"/>
            <a:ext cx="8318498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b="1" dirty="0">
                <a:solidFill>
                  <a:schemeClr val="tx1"/>
                </a:solidFill>
              </a:rPr>
              <a:t>OBSERVATION vs INFERENCE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FB6839-B46B-C96E-8A5F-EB1338BD6699}"/>
              </a:ext>
            </a:extLst>
          </p:cNvPr>
          <p:cNvSpPr/>
          <p:nvPr/>
        </p:nvSpPr>
        <p:spPr>
          <a:xfrm>
            <a:off x="648726" y="2042473"/>
            <a:ext cx="10846602" cy="810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2800" b="1" dirty="0">
                <a:solidFill>
                  <a:schemeClr val="tx1"/>
                </a:solidFill>
              </a:rPr>
              <a:t>Read the descriptions on the cards and group them as either an observation or an inference. Once complete, turn them over and check if you are correct.</a:t>
            </a:r>
          </a:p>
          <a:p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endParaRPr lang="en-AU" sz="2800" b="1" dirty="0">
              <a:solidFill>
                <a:schemeClr val="tx1"/>
              </a:solidFill>
            </a:endParaRPr>
          </a:p>
          <a:p>
            <a:pPr algn="ctr"/>
            <a:r>
              <a:rPr lang="en-AU" sz="2800" b="1" dirty="0">
                <a:solidFill>
                  <a:schemeClr val="tx1"/>
                </a:solidFill>
              </a:rPr>
              <a:t>Complete your worksheet with some examples of observations and inferences.</a:t>
            </a:r>
          </a:p>
        </p:txBody>
      </p:sp>
    </p:spTree>
    <p:extLst>
      <p:ext uri="{BB962C8B-B14F-4D97-AF65-F5344CB8AC3E}">
        <p14:creationId xmlns:p14="http://schemas.microsoft.com/office/powerpoint/2010/main" val="401739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135C02-FE2C-4A12-B6AE-18E2FF3C1C67}"/>
</file>

<file path=customXml/itemProps2.xml><?xml version="1.0" encoding="utf-8"?>
<ds:datastoreItem xmlns:ds="http://schemas.openxmlformats.org/officeDocument/2006/customXml" ds:itemID="{42482D68-919C-426D-9E56-27F8C4EB8680}"/>
</file>

<file path=customXml/itemProps3.xml><?xml version="1.0" encoding="utf-8"?>
<ds:datastoreItem xmlns:ds="http://schemas.openxmlformats.org/officeDocument/2006/customXml" ds:itemID="{6BF60AD8-DC0F-4134-A9A1-F984862D701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304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4</cp:revision>
  <cp:lastPrinted>2023-02-07T06:33:26Z</cp:lastPrinted>
  <dcterms:created xsi:type="dcterms:W3CDTF">2023-02-07T06:04:13Z</dcterms:created>
  <dcterms:modified xsi:type="dcterms:W3CDTF">2023-02-08T02:50:40Z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