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15"/>
  </p:notesMasterIdLst>
  <p:handoutMasterIdLst>
    <p:handoutMasterId r:id="rId16"/>
  </p:handoutMasterIdLst>
  <p:sldIdLst>
    <p:sldId id="427" r:id="rId6"/>
    <p:sldId id="426" r:id="rId7"/>
    <p:sldId id="443" r:id="rId8"/>
    <p:sldId id="444" r:id="rId9"/>
    <p:sldId id="445" r:id="rId10"/>
    <p:sldId id="446" r:id="rId11"/>
    <p:sldId id="454" r:id="rId12"/>
    <p:sldId id="456" r:id="rId13"/>
    <p:sldId id="4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5"/>
    <a:srgbClr val="FBCA58"/>
    <a:srgbClr val="A672B6"/>
    <a:srgbClr val="2E546D"/>
    <a:srgbClr val="692B7D"/>
    <a:srgbClr val="472A50"/>
    <a:srgbClr val="6E407C"/>
    <a:srgbClr val="2F556E"/>
    <a:srgbClr val="FFFFFF"/>
    <a:srgbClr val="7E49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57A6C-FC4C-4424-9A5C-59F9A1CA1004}" v="1" dt="2024-02-22T02:25:35.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autoAdjust="0"/>
    <p:restoredTop sz="85578" autoAdjust="0"/>
  </p:normalViewPr>
  <p:slideViewPr>
    <p:cSldViewPr snapToGrid="0" snapToObjects="1">
      <p:cViewPr varScale="1">
        <p:scale>
          <a:sx n="73" d="100"/>
          <a:sy n="73" d="100"/>
        </p:scale>
        <p:origin x="946"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LER Felicity [Southern River College]" userId="88234725-070e-4ccd-9eef-67376fb91191" providerId="ADAL" clId="{B348AE06-5928-E546-9136-6C4D10C0FC34}"/>
    <pc:docChg chg="addSld">
      <pc:chgData name="CHANDLER Felicity [Southern River College]" userId="88234725-070e-4ccd-9eef-67376fb91191" providerId="ADAL" clId="{B348AE06-5928-E546-9136-6C4D10C0FC34}" dt="2024-02-08T01:10:20.201" v="0" actId="680"/>
      <pc:docMkLst>
        <pc:docMk/>
      </pc:docMkLst>
      <pc:sldChg chg="new">
        <pc:chgData name="CHANDLER Felicity [Southern River College]" userId="88234725-070e-4ccd-9eef-67376fb91191" providerId="ADAL" clId="{B348AE06-5928-E546-9136-6C4D10C0FC34}" dt="2024-02-08T01:10:20.201" v="0" actId="680"/>
        <pc:sldMkLst>
          <pc:docMk/>
          <pc:sldMk cId="3554552277" sldId="457"/>
        </pc:sldMkLst>
      </pc:sldChg>
    </pc:docChg>
  </pc:docChgLst>
  <pc:docChgLst>
    <pc:chgData name="AGNEW-BUSH Tiela [Southern River College]" userId="bf386e6b-4d7d-43de-b407-a69201ec0eea" providerId="ADAL" clId="{40257A6C-FC4C-4424-9A5C-59F9A1CA1004}"/>
    <pc:docChg chg="modSld">
      <pc:chgData name="AGNEW-BUSH Tiela [Southern River College]" userId="bf386e6b-4d7d-43de-b407-a69201ec0eea" providerId="ADAL" clId="{40257A6C-FC4C-4424-9A5C-59F9A1CA1004}" dt="2024-02-22T02:25:35.297" v="0" actId="1036"/>
      <pc:docMkLst>
        <pc:docMk/>
      </pc:docMkLst>
      <pc:sldChg chg="modSp">
        <pc:chgData name="AGNEW-BUSH Tiela [Southern River College]" userId="bf386e6b-4d7d-43de-b407-a69201ec0eea" providerId="ADAL" clId="{40257A6C-FC4C-4424-9A5C-59F9A1CA1004}" dt="2024-02-22T02:25:35.297" v="0" actId="1036"/>
        <pc:sldMkLst>
          <pc:docMk/>
          <pc:sldMk cId="2504317848" sldId="443"/>
        </pc:sldMkLst>
        <pc:picChg chg="mod">
          <ac:chgData name="AGNEW-BUSH Tiela [Southern River College]" userId="bf386e6b-4d7d-43de-b407-a69201ec0eea" providerId="ADAL" clId="{40257A6C-FC4C-4424-9A5C-59F9A1CA1004}" dt="2024-02-22T02:25:35.297" v="0" actId="1036"/>
          <ac:picMkLst>
            <pc:docMk/>
            <pc:sldMk cId="2504317848" sldId="443"/>
            <ac:picMk id="1026" creationId="{8DB4548A-C20B-4717-B999-B54DB1C6132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2/22/2024</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22/02/2024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don’t know whether the dog created the mess.</a:t>
            </a:r>
          </a:p>
          <a:p>
            <a:r>
              <a:rPr lang="en-AU" dirty="0"/>
              <a:t>I </a:t>
            </a:r>
            <a:r>
              <a:rPr lang="en-AU" b="1" dirty="0"/>
              <a:t>observe </a:t>
            </a:r>
            <a:r>
              <a:rPr lang="en-AU" b="0" dirty="0"/>
              <a:t>that there is a yellow dog on a brown floor, surrounded by a mess.</a:t>
            </a:r>
            <a:endParaRPr lang="en-AU" b="1"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158206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don’t know whether the dog created the mess.</a:t>
            </a:r>
          </a:p>
          <a:p>
            <a:r>
              <a:rPr lang="en-AU" dirty="0"/>
              <a:t>I </a:t>
            </a:r>
            <a:r>
              <a:rPr lang="en-AU" b="1" dirty="0"/>
              <a:t>observe </a:t>
            </a:r>
            <a:r>
              <a:rPr lang="en-AU" b="0" dirty="0"/>
              <a:t>that there is a yellow dog on a brown floor, surrounded by a mess.</a:t>
            </a:r>
          </a:p>
          <a:p>
            <a:endParaRPr lang="en-AU" b="0" dirty="0"/>
          </a:p>
          <a:p>
            <a:r>
              <a:rPr lang="en-AU" b="0" dirty="0"/>
              <a:t>What else do you observe?</a:t>
            </a:r>
            <a:endParaRPr lang="en-AU" b="1" dirty="0"/>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56219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inference is that the dog created the mess.</a:t>
            </a:r>
            <a:endParaRPr lang="en-AU" b="1" dirty="0"/>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335809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inference is that the dog created the mess.</a:t>
            </a:r>
            <a:endParaRPr lang="en-AU" b="1" dirty="0"/>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180793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inference is that the dog created the mess.</a:t>
            </a:r>
            <a:endParaRPr lang="en-AU" b="1" dirty="0"/>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91460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Do Now</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3600" b="0" dirty="0"/>
              <a:t>Without getting out of your chair, quietly write in your notebook:</a:t>
            </a:r>
          </a:p>
          <a:p>
            <a:endParaRPr lang="en-AU" sz="4000" b="0" dirty="0"/>
          </a:p>
          <a:p>
            <a:pPr marL="571500" indent="-571500">
              <a:buFont typeface="Arial" panose="020B0604020202020204" pitchFamily="34" charset="0"/>
              <a:buChar char="•"/>
            </a:pPr>
            <a:r>
              <a:rPr lang="en-AU" sz="3600" b="0" dirty="0"/>
              <a:t>5 things that you can </a:t>
            </a:r>
            <a:r>
              <a:rPr lang="en-AU" sz="3600" dirty="0"/>
              <a:t>see</a:t>
            </a:r>
          </a:p>
          <a:p>
            <a:pPr marL="571500" indent="-571500">
              <a:buFont typeface="Arial" panose="020B0604020202020204" pitchFamily="34" charset="0"/>
              <a:buChar char="•"/>
            </a:pPr>
            <a:r>
              <a:rPr lang="en-AU" sz="3600" b="0" dirty="0"/>
              <a:t>4 things that you can </a:t>
            </a:r>
            <a:r>
              <a:rPr lang="en-AU" sz="3600" dirty="0"/>
              <a:t>hear</a:t>
            </a:r>
          </a:p>
          <a:p>
            <a:pPr marL="571500" indent="-571500">
              <a:buFont typeface="Arial" panose="020B0604020202020204" pitchFamily="34" charset="0"/>
              <a:buChar char="•"/>
            </a:pPr>
            <a:r>
              <a:rPr lang="en-AU" sz="3600" b="0" dirty="0"/>
              <a:t>3 things that you can </a:t>
            </a:r>
            <a:r>
              <a:rPr lang="en-AU" sz="3600" dirty="0"/>
              <a:t>feel</a:t>
            </a:r>
          </a:p>
          <a:p>
            <a:pPr marL="571500" indent="-571500">
              <a:buFont typeface="Arial" panose="020B0604020202020204" pitchFamily="34" charset="0"/>
              <a:buChar char="•"/>
            </a:pPr>
            <a:r>
              <a:rPr lang="en-AU" sz="3600" b="0" dirty="0"/>
              <a:t>2 things that you can </a:t>
            </a:r>
            <a:r>
              <a:rPr lang="en-AU" sz="3600" dirty="0"/>
              <a:t>smell</a:t>
            </a:r>
          </a:p>
          <a:p>
            <a:pPr marL="571500" indent="-571500">
              <a:buFont typeface="Arial" panose="020B0604020202020204" pitchFamily="34" charset="0"/>
              <a:buChar char="•"/>
            </a:pPr>
            <a:r>
              <a:rPr lang="en-AU" sz="3600" b="0" dirty="0"/>
              <a:t>1 thing that you can </a:t>
            </a:r>
            <a:r>
              <a:rPr lang="en-AU" sz="3600" dirty="0"/>
              <a:t>taste</a:t>
            </a:r>
          </a:p>
          <a:p>
            <a:pPr marL="571500" indent="-571500">
              <a:buFont typeface="Arial" panose="020B0604020202020204" pitchFamily="34" charset="0"/>
              <a:buChar char="•"/>
            </a:pPr>
            <a:endParaRPr lang="en-AU" sz="4000" b="0" dirty="0"/>
          </a:p>
        </p:txBody>
      </p:sp>
      <p:pic>
        <p:nvPicPr>
          <p:cNvPr id="10" name="Picture 9">
            <a:extLst>
              <a:ext uri="{FF2B5EF4-FFF2-40B4-BE49-F238E27FC236}">
                <a16:creationId xmlns:a16="http://schemas.microsoft.com/office/drawing/2014/main" id="{A066D4FC-4806-4410-8072-9F7F1AF3ABE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292660" y="1655528"/>
            <a:ext cx="4307538" cy="4307538"/>
          </a:xfrm>
          <a:prstGeom prst="rect">
            <a:avLst/>
          </a:prstGeom>
        </p:spPr>
      </p:pic>
    </p:spTree>
    <p:extLst>
      <p:ext uri="{BB962C8B-B14F-4D97-AF65-F5344CB8AC3E}">
        <p14:creationId xmlns:p14="http://schemas.microsoft.com/office/powerpoint/2010/main" val="427461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3A86C-B458-461C-8FB9-D292EC43A95E}"/>
              </a:ext>
            </a:extLst>
          </p:cNvPr>
          <p:cNvSpPr>
            <a:spLocks noGrp="1"/>
          </p:cNvSpPr>
          <p:nvPr>
            <p:ph type="body" sz="quarter" idx="10"/>
          </p:nvPr>
        </p:nvSpPr>
        <p:spPr>
          <a:xfrm>
            <a:off x="295274" y="1549400"/>
            <a:ext cx="11601508" cy="2088321"/>
          </a:xfrm>
        </p:spPr>
        <p:txBody>
          <a:bodyPr/>
          <a:lstStyle/>
          <a:p>
            <a:r>
              <a:rPr lang="en-AU" dirty="0"/>
              <a:t>Observing and Inferring</a:t>
            </a:r>
          </a:p>
        </p:txBody>
      </p:sp>
      <p:sp>
        <p:nvSpPr>
          <p:cNvPr id="3" name="Text Placeholder 3">
            <a:extLst>
              <a:ext uri="{FF2B5EF4-FFF2-40B4-BE49-F238E27FC236}">
                <a16:creationId xmlns:a16="http://schemas.microsoft.com/office/drawing/2014/main" id="{AD9FC1EC-69A0-C03D-A2B1-C004164A2B3A}"/>
              </a:ext>
            </a:extLst>
          </p:cNvPr>
          <p:cNvSpPr txBox="1">
            <a:spLocks/>
          </p:cNvSpPr>
          <p:nvPr/>
        </p:nvSpPr>
        <p:spPr>
          <a:xfrm>
            <a:off x="295274" y="4094401"/>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5" name="Text Placeholder 2">
            <a:extLst>
              <a:ext uri="{FF2B5EF4-FFF2-40B4-BE49-F238E27FC236}">
                <a16:creationId xmlns:a16="http://schemas.microsoft.com/office/drawing/2014/main" id="{EA4C8066-2420-7FAE-85E1-688526054BA5}"/>
              </a:ext>
            </a:extLst>
          </p:cNvPr>
          <p:cNvSpPr txBox="1">
            <a:spLocks/>
          </p:cNvSpPr>
          <p:nvPr/>
        </p:nvSpPr>
        <p:spPr>
          <a:xfrm>
            <a:off x="209549" y="4444793"/>
            <a:ext cx="11601508" cy="175722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600" lvl="0" algn="l" rtl="0">
              <a:lnSpc>
                <a:spcPct val="115000"/>
              </a:lnSpc>
              <a:spcBef>
                <a:spcPts val="0"/>
              </a:spcBef>
              <a:spcAft>
                <a:spcPts val="0"/>
              </a:spcAft>
              <a:buSzPts val="2000"/>
            </a:pPr>
            <a:r>
              <a:rPr lang="en-AU" sz="2400" b="0" dirty="0">
                <a:latin typeface="+mj-lt"/>
              </a:rPr>
              <a:t>I can:</a:t>
            </a:r>
          </a:p>
          <a:p>
            <a:pPr marL="457200" lvl="0" indent="-355600" algn="l" rtl="0">
              <a:lnSpc>
                <a:spcPct val="115000"/>
              </a:lnSpc>
              <a:spcBef>
                <a:spcPts val="0"/>
              </a:spcBef>
              <a:spcAft>
                <a:spcPts val="0"/>
              </a:spcAft>
              <a:buSzPts val="2000"/>
              <a:buChar char="●"/>
            </a:pPr>
            <a:r>
              <a:rPr lang="en-GB" sz="2400" b="0" dirty="0">
                <a:latin typeface="+mj-lt"/>
              </a:rPr>
              <a:t>make scientific observations</a:t>
            </a:r>
          </a:p>
          <a:p>
            <a:pPr marL="457200" lvl="0" indent="-355600" algn="l" rtl="0">
              <a:lnSpc>
                <a:spcPct val="115000"/>
              </a:lnSpc>
              <a:spcBef>
                <a:spcPts val="0"/>
              </a:spcBef>
              <a:spcAft>
                <a:spcPts val="0"/>
              </a:spcAft>
              <a:buSzPts val="2000"/>
              <a:buChar char="●"/>
            </a:pPr>
            <a:r>
              <a:rPr lang="en-GB" sz="2400" b="0" dirty="0">
                <a:latin typeface="+mj-lt"/>
              </a:rPr>
              <a:t>describe </a:t>
            </a:r>
            <a:r>
              <a:rPr lang="en-US" sz="2400" b="0" dirty="0">
                <a:latin typeface="+mj-lt"/>
              </a:rPr>
              <a:t>the difference between observations and inferences</a:t>
            </a:r>
            <a:endParaRPr lang="en-US" sz="3200" b="0" i="0" dirty="0">
              <a:solidFill>
                <a:srgbClr val="000303"/>
              </a:solidFill>
              <a:effectLst/>
              <a:latin typeface="+mj-lt"/>
            </a:endParaRPr>
          </a:p>
        </p:txBody>
      </p:sp>
    </p:spTree>
    <p:extLst>
      <p:ext uri="{BB962C8B-B14F-4D97-AF65-F5344CB8AC3E}">
        <p14:creationId xmlns:p14="http://schemas.microsoft.com/office/powerpoint/2010/main" val="342537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Observations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dirty="0"/>
              <a:t>With your partner, describe what is happening in this picture.</a:t>
            </a:r>
          </a:p>
          <a:p>
            <a:endParaRPr lang="en-AU" sz="1200" b="0" dirty="0"/>
          </a:p>
          <a:p>
            <a:endParaRPr lang="en-AU" sz="3600" dirty="0"/>
          </a:p>
        </p:txBody>
      </p:sp>
      <p:pic>
        <p:nvPicPr>
          <p:cNvPr id="1026" name="Picture 2" descr="A dog is sitting on the floor amongst broken dishes and pieces of rubbish. The dog is staring into the camera lens.">
            <a:extLst>
              <a:ext uri="{FF2B5EF4-FFF2-40B4-BE49-F238E27FC236}">
                <a16:creationId xmlns:a16="http://schemas.microsoft.com/office/drawing/2014/main" id="{8DB4548A-C20B-4717-B999-B54DB1C61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488" y="2195280"/>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EC8232C6-7E64-4D7E-81DC-A87A54DF591E}"/>
              </a:ext>
            </a:extLst>
          </p:cNvPr>
          <p:cNvSpPr txBox="1">
            <a:spLocks/>
          </p:cNvSpPr>
          <p:nvPr/>
        </p:nvSpPr>
        <p:spPr>
          <a:xfrm>
            <a:off x="9715500" y="714170"/>
            <a:ext cx="2181224" cy="1008103"/>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0" dirty="0"/>
              <a:t>Use as much detail as you can.</a:t>
            </a:r>
          </a:p>
          <a:p>
            <a:pPr algn="ctr"/>
            <a:endParaRPr lang="en-AU" sz="1050" b="0" dirty="0"/>
          </a:p>
          <a:p>
            <a:endParaRPr lang="en-AU" sz="3600" dirty="0"/>
          </a:p>
        </p:txBody>
      </p:sp>
    </p:spTree>
    <p:extLst>
      <p:ext uri="{BB962C8B-B14F-4D97-AF65-F5344CB8AC3E}">
        <p14:creationId xmlns:p14="http://schemas.microsoft.com/office/powerpoint/2010/main" val="250431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Observations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dirty="0"/>
              <a:t>Observations</a:t>
            </a:r>
            <a:r>
              <a:rPr lang="en-AU" sz="4000" b="0" dirty="0"/>
              <a:t> are pieces of information that we get directly from our senses – sight, hearing, touch, smell and taste.</a:t>
            </a:r>
          </a:p>
          <a:p>
            <a:endParaRPr lang="en-AU" sz="4000" b="0" dirty="0"/>
          </a:p>
          <a:p>
            <a:endParaRPr lang="en-AU" sz="1200" b="0" dirty="0"/>
          </a:p>
          <a:p>
            <a:endParaRPr lang="en-AU" sz="3600" dirty="0"/>
          </a:p>
        </p:txBody>
      </p:sp>
      <p:pic>
        <p:nvPicPr>
          <p:cNvPr id="1026" name="Picture 2" descr="A dog is sitting on the floor amongst broken dishes and pieces of rubbish. The dog is staring into the camera lens.">
            <a:extLst>
              <a:ext uri="{FF2B5EF4-FFF2-40B4-BE49-F238E27FC236}">
                <a16:creationId xmlns:a16="http://schemas.microsoft.com/office/drawing/2014/main" id="{8DB4548A-C20B-4717-B999-B54DB1C61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28" y="2656432"/>
            <a:ext cx="5900522" cy="393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4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Observations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dirty="0"/>
              <a:t>Observations</a:t>
            </a:r>
            <a:r>
              <a:rPr lang="en-AU" sz="4000" b="0" dirty="0"/>
              <a:t> are pieces of information that we get directly from our senses – sight, hearing, touch, smell and taste.</a:t>
            </a:r>
          </a:p>
          <a:p>
            <a:endParaRPr lang="en-AU" sz="4000" b="0" dirty="0"/>
          </a:p>
          <a:p>
            <a:endParaRPr lang="en-AU" sz="1200" b="0" dirty="0"/>
          </a:p>
          <a:p>
            <a:endParaRPr lang="en-AU" sz="3600" dirty="0"/>
          </a:p>
        </p:txBody>
      </p:sp>
      <p:pic>
        <p:nvPicPr>
          <p:cNvPr id="1026" name="Picture 2" descr="A dog is sitting on the floor amongst broken dishes and pieces of rubbish. The dog is staring into the camera lens.">
            <a:extLst>
              <a:ext uri="{FF2B5EF4-FFF2-40B4-BE49-F238E27FC236}">
                <a16:creationId xmlns:a16="http://schemas.microsoft.com/office/drawing/2014/main" id="{8DB4548A-C20B-4717-B999-B54DB1C61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28" y="2656432"/>
            <a:ext cx="5900522" cy="393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7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Inferences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pPr algn="just"/>
            <a:r>
              <a:rPr lang="en-AU" sz="3600" dirty="0"/>
              <a:t>Inferences</a:t>
            </a:r>
            <a:r>
              <a:rPr lang="en-AU" sz="3600" b="0" dirty="0"/>
              <a:t> are ideas that we come up with to explain our observations. Inferences are not necessarily correct. There can be more than one inference.</a:t>
            </a:r>
          </a:p>
          <a:p>
            <a:endParaRPr lang="en-AU" sz="4000" b="0" dirty="0"/>
          </a:p>
          <a:p>
            <a:endParaRPr lang="en-AU" sz="1200" b="0" dirty="0"/>
          </a:p>
          <a:p>
            <a:endParaRPr lang="en-AU" sz="3600" dirty="0"/>
          </a:p>
        </p:txBody>
      </p:sp>
      <p:pic>
        <p:nvPicPr>
          <p:cNvPr id="1026" name="Picture 2" descr="A dog is sitting on the floor amongst broken dishes and pieces of rubbish. The dog is staring into the camera lens.">
            <a:extLst>
              <a:ext uri="{FF2B5EF4-FFF2-40B4-BE49-F238E27FC236}">
                <a16:creationId xmlns:a16="http://schemas.microsoft.com/office/drawing/2014/main" id="{8DB4548A-C20B-4717-B999-B54DB1C61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28" y="2656432"/>
            <a:ext cx="5900522" cy="3933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8FCDDA38-D7C3-4CA3-96AA-38D451057650}"/>
              </a:ext>
            </a:extLst>
          </p:cNvPr>
          <p:cNvSpPr txBox="1">
            <a:spLocks/>
          </p:cNvSpPr>
          <p:nvPr/>
        </p:nvSpPr>
        <p:spPr>
          <a:xfrm>
            <a:off x="295275" y="2924948"/>
            <a:ext cx="5495925" cy="100810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3600" b="0" dirty="0"/>
              <a:t>One </a:t>
            </a:r>
            <a:r>
              <a:rPr lang="en-AU" sz="3600" dirty="0"/>
              <a:t>inference</a:t>
            </a:r>
            <a:r>
              <a:rPr lang="en-AU" sz="3600" b="0" dirty="0"/>
              <a:t> here is that the dog created the mess.</a:t>
            </a:r>
          </a:p>
          <a:p>
            <a:endParaRPr lang="en-AU" sz="4000" b="0" dirty="0"/>
          </a:p>
          <a:p>
            <a:endParaRPr lang="en-AU" sz="1200" b="0" dirty="0"/>
          </a:p>
          <a:p>
            <a:endParaRPr lang="en-AU" sz="3600" dirty="0"/>
          </a:p>
        </p:txBody>
      </p:sp>
      <p:grpSp>
        <p:nvGrpSpPr>
          <p:cNvPr id="4" name="Group 3">
            <a:extLst>
              <a:ext uri="{FF2B5EF4-FFF2-40B4-BE49-F238E27FC236}">
                <a16:creationId xmlns:a16="http://schemas.microsoft.com/office/drawing/2014/main" id="{6E2ECBFE-BB9D-231D-571C-9AAA8AEB2A09}"/>
              </a:ext>
            </a:extLst>
          </p:cNvPr>
          <p:cNvGrpSpPr/>
          <p:nvPr/>
        </p:nvGrpSpPr>
        <p:grpSpPr>
          <a:xfrm>
            <a:off x="295275" y="4831646"/>
            <a:ext cx="5494370" cy="1312183"/>
            <a:chOff x="417546" y="4118846"/>
            <a:chExt cx="7695797" cy="3247431"/>
          </a:xfrm>
        </p:grpSpPr>
        <p:sp>
          <p:nvSpPr>
            <p:cNvPr id="6" name="Rectangle 5">
              <a:extLst>
                <a:ext uri="{FF2B5EF4-FFF2-40B4-BE49-F238E27FC236}">
                  <a16:creationId xmlns:a16="http://schemas.microsoft.com/office/drawing/2014/main" id="{2533A1DF-E8BA-B567-45D4-907CEEE68638}"/>
                </a:ext>
              </a:extLst>
            </p:cNvPr>
            <p:cNvSpPr/>
            <p:nvPr/>
          </p:nvSpPr>
          <p:spPr>
            <a:xfrm>
              <a:off x="419101" y="4130933"/>
              <a:ext cx="7694242" cy="3235344"/>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5FFB1FE2-3737-C87C-7E1A-499EB6418359}"/>
                </a:ext>
              </a:extLst>
            </p:cNvPr>
            <p:cNvSpPr/>
            <p:nvPr/>
          </p:nvSpPr>
          <p:spPr>
            <a:xfrm>
              <a:off x="417546" y="4118846"/>
              <a:ext cx="2765080" cy="998315"/>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Question</a:t>
              </a:r>
              <a:endParaRPr lang="en-AU" sz="2800" b="1" dirty="0">
                <a:solidFill>
                  <a:srgbClr val="FBCA58"/>
                </a:solidFill>
              </a:endParaRPr>
            </a:p>
          </p:txBody>
        </p:sp>
        <p:sp>
          <p:nvSpPr>
            <p:cNvPr id="8" name="TextBox 7">
              <a:extLst>
                <a:ext uri="{FF2B5EF4-FFF2-40B4-BE49-F238E27FC236}">
                  <a16:creationId xmlns:a16="http://schemas.microsoft.com/office/drawing/2014/main" id="{BE87233E-A8A6-DBE9-3D13-D0AB18F4350E}"/>
                </a:ext>
              </a:extLst>
            </p:cNvPr>
            <p:cNvSpPr txBox="1"/>
            <p:nvPr/>
          </p:nvSpPr>
          <p:spPr>
            <a:xfrm>
              <a:off x="419100" y="5154266"/>
              <a:ext cx="7694243" cy="2212011"/>
            </a:xfrm>
            <a:prstGeom prst="rect">
              <a:avLst/>
            </a:prstGeom>
            <a:noFill/>
            <a:ln>
              <a:noFill/>
            </a:ln>
          </p:spPr>
          <p:txBody>
            <a:bodyPr wrap="square" rtlCol="0" anchor="t" anchorCtr="0">
              <a:normAutofit fontScale="92500"/>
            </a:bodyPr>
            <a:lstStyle/>
            <a:p>
              <a:pPr algn="l"/>
              <a:r>
                <a:rPr lang="en-US" sz="2800" dirty="0">
                  <a:latin typeface="Century Gothic" panose="020B0502020202020204" pitchFamily="34" charset="0"/>
                  <a:cs typeface="Futura Medium" panose="020B0602020204020303" pitchFamily="34" charset="-79"/>
                </a:rPr>
                <a:t>What are some other inferences that you can make?</a:t>
              </a:r>
              <a:endParaRPr lang="en-AU" sz="2800" dirty="0">
                <a:latin typeface="Century Gothic" panose="020B0502020202020204" pitchFamily="34" charset="0"/>
                <a:cs typeface="Futura Medium" panose="020B0602020204020303" pitchFamily="34" charset="-79"/>
              </a:endParaRPr>
            </a:p>
          </p:txBody>
        </p:sp>
      </p:grpSp>
    </p:spTree>
    <p:extLst>
      <p:ext uri="{BB962C8B-B14F-4D97-AF65-F5344CB8AC3E}">
        <p14:creationId xmlns:p14="http://schemas.microsoft.com/office/powerpoint/2010/main" val="93587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Definitions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dirty="0"/>
              <a:t>Observation (noun):</a:t>
            </a:r>
            <a:r>
              <a:rPr lang="en-AU" sz="4000" b="0" dirty="0"/>
              <a:t> a piece of information that you get from your senses.</a:t>
            </a:r>
          </a:p>
          <a:p>
            <a:r>
              <a:rPr lang="en-AU" sz="3200" b="0" i="1" dirty="0"/>
              <a:t>My observation is that there is graffiti on the table.</a:t>
            </a:r>
          </a:p>
          <a:p>
            <a:endParaRPr lang="en-AU" sz="1200" b="0" dirty="0"/>
          </a:p>
          <a:p>
            <a:endParaRPr lang="en-AU" sz="3600" dirty="0"/>
          </a:p>
        </p:txBody>
      </p:sp>
      <p:sp>
        <p:nvSpPr>
          <p:cNvPr id="5" name="Text Placeholder 2">
            <a:extLst>
              <a:ext uri="{FF2B5EF4-FFF2-40B4-BE49-F238E27FC236}">
                <a16:creationId xmlns:a16="http://schemas.microsoft.com/office/drawing/2014/main" id="{8FCDDA38-D7C3-4CA3-96AA-38D451057650}"/>
              </a:ext>
            </a:extLst>
          </p:cNvPr>
          <p:cNvSpPr txBox="1">
            <a:spLocks/>
          </p:cNvSpPr>
          <p:nvPr/>
        </p:nvSpPr>
        <p:spPr>
          <a:xfrm>
            <a:off x="295275" y="3429000"/>
            <a:ext cx="11244055" cy="100810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4000" dirty="0"/>
              <a:t>Observe (verb):</a:t>
            </a:r>
            <a:r>
              <a:rPr lang="en-AU" sz="4000" b="0" dirty="0"/>
              <a:t> to notice something with your senses.</a:t>
            </a:r>
          </a:p>
          <a:p>
            <a:r>
              <a:rPr lang="en-AU" sz="3200" b="0" i="1" dirty="0"/>
              <a:t>In Science, we normally observe with our eyes, nose, hands, and ears.</a:t>
            </a:r>
          </a:p>
          <a:p>
            <a:endParaRPr lang="en-AU" sz="4000" b="0" dirty="0"/>
          </a:p>
          <a:p>
            <a:endParaRPr lang="en-AU" sz="4000" b="0" dirty="0"/>
          </a:p>
          <a:p>
            <a:endParaRPr lang="en-AU" sz="1200" b="0" dirty="0"/>
          </a:p>
          <a:p>
            <a:endParaRPr lang="en-AU" sz="3600" dirty="0"/>
          </a:p>
        </p:txBody>
      </p:sp>
    </p:spTree>
    <p:extLst>
      <p:ext uri="{BB962C8B-B14F-4D97-AF65-F5344CB8AC3E}">
        <p14:creationId xmlns:p14="http://schemas.microsoft.com/office/powerpoint/2010/main" val="245496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Definitions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4000" dirty="0"/>
              <a:t>Inference (noun):</a:t>
            </a:r>
            <a:r>
              <a:rPr lang="en-AU" sz="4000" b="0" dirty="0"/>
              <a:t> an explanation or reason to explain an observation.</a:t>
            </a:r>
          </a:p>
          <a:p>
            <a:r>
              <a:rPr lang="en-AU" sz="3200" b="0" i="1" dirty="0"/>
              <a:t>My observation is there is graffiti on the table. My inference is that a student drew on the table.</a:t>
            </a:r>
          </a:p>
          <a:p>
            <a:endParaRPr lang="en-AU" sz="1200" b="0" dirty="0"/>
          </a:p>
          <a:p>
            <a:endParaRPr lang="en-AU" sz="3600" dirty="0"/>
          </a:p>
        </p:txBody>
      </p:sp>
      <p:sp>
        <p:nvSpPr>
          <p:cNvPr id="5" name="Text Placeholder 2">
            <a:extLst>
              <a:ext uri="{FF2B5EF4-FFF2-40B4-BE49-F238E27FC236}">
                <a16:creationId xmlns:a16="http://schemas.microsoft.com/office/drawing/2014/main" id="{8FCDDA38-D7C3-4CA3-96AA-38D451057650}"/>
              </a:ext>
            </a:extLst>
          </p:cNvPr>
          <p:cNvSpPr txBox="1">
            <a:spLocks/>
          </p:cNvSpPr>
          <p:nvPr/>
        </p:nvSpPr>
        <p:spPr>
          <a:xfrm>
            <a:off x="295275" y="3429000"/>
            <a:ext cx="11244055" cy="100810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4000" dirty="0"/>
              <a:t>Infer (verb):</a:t>
            </a:r>
            <a:r>
              <a:rPr lang="en-AU" sz="4000" b="0" dirty="0"/>
              <a:t> to explain an observation</a:t>
            </a:r>
          </a:p>
          <a:p>
            <a:r>
              <a:rPr lang="en-AU" sz="3200" b="0" i="1" dirty="0"/>
              <a:t>Because this bread is green, I infer that it is mouldy.</a:t>
            </a:r>
          </a:p>
          <a:p>
            <a:endParaRPr lang="en-AU" sz="4000" b="0" dirty="0"/>
          </a:p>
          <a:p>
            <a:endParaRPr lang="en-AU" sz="4000" b="0" dirty="0"/>
          </a:p>
          <a:p>
            <a:endParaRPr lang="en-AU" sz="1200" b="0" dirty="0"/>
          </a:p>
          <a:p>
            <a:endParaRPr lang="en-AU" sz="3600" dirty="0"/>
          </a:p>
        </p:txBody>
      </p:sp>
    </p:spTree>
    <p:extLst>
      <p:ext uri="{BB962C8B-B14F-4D97-AF65-F5344CB8AC3E}">
        <p14:creationId xmlns:p14="http://schemas.microsoft.com/office/powerpoint/2010/main" val="375463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7FB20-CDB9-5388-0D20-EF17AFA685A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A9BC67BD-3DD3-96AB-A4A1-704051512C3D}"/>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FA9B947E-65BD-6397-1A43-3331D54B77FB}"/>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554552277"/>
      </p:ext>
    </p:extLst>
  </p:cSld>
  <p:clrMapOvr>
    <a:masterClrMapping/>
  </p:clrMapOvr>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271580-7CAF-4BFD-AD17-B5F940BF1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659357-f805-491c-ad0b-5621b2de6466"/>
    <ds:schemaRef ds:uri="d5c732d2-f217-444a-91d8-37c5714ca6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5BC30B-A8FB-4389-B40F-C069B6D2FAB9}">
  <ds:schemaRef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elements/1.1/"/>
    <ds:schemaRef ds:uri="d5c732d2-f217-444a-91d8-37c5714ca695"/>
    <ds:schemaRef ds:uri="8f659357-f805-491c-ad0b-5621b2de6466"/>
    <ds:schemaRef ds:uri="http://www.w3.org/XML/1998/namespace"/>
  </ds:schemaRefs>
</ds:datastoreItem>
</file>

<file path=customXml/itemProps3.xml><?xml version="1.0" encoding="utf-8"?>
<ds:datastoreItem xmlns:ds="http://schemas.openxmlformats.org/officeDocument/2006/customXml" ds:itemID="{77F09D33-A1B5-4438-8F96-65DD717624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5323</TotalTime>
  <Words>390</Words>
  <Application>Microsoft Office PowerPoint</Application>
  <PresentationFormat>Widescreen</PresentationFormat>
  <Paragraphs>57</Paragraphs>
  <Slides>9</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Century Gothic</vt:lpstr>
      <vt:lpstr>Futura Medium</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AGNEW-BUSH Tiela [Southern River College]</cp:lastModifiedBy>
  <cp:revision>392</cp:revision>
  <cp:lastPrinted>2018-05-27T06:54:10Z</cp:lastPrinted>
  <dcterms:created xsi:type="dcterms:W3CDTF">2018-03-29T05:56:09Z</dcterms:created>
  <dcterms:modified xsi:type="dcterms:W3CDTF">2024-02-22T02:25:45Z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