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299F6-8A52-468C-94B3-BF75E9A1241E}" v="27" dt="2023-03-27T23:25:33.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111" d="100"/>
          <a:sy n="111" d="100"/>
        </p:scale>
        <p:origin x="42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776299F6-8A52-468C-94B3-BF75E9A1241E}"/>
    <pc:docChg chg="undo custSel delSld modSld">
      <pc:chgData name="BEARDS Michael [Southern River College]" userId="f9e3ea26-6dd9-4feb-84ad-f5fc9616dbb4" providerId="ADAL" clId="{776299F6-8A52-468C-94B3-BF75E9A1241E}" dt="2023-03-27T23:27:22.728" v="1249"/>
      <pc:docMkLst>
        <pc:docMk/>
      </pc:docMkLst>
      <pc:sldChg chg="addSp delSp modSp mod">
        <pc:chgData name="BEARDS Michael [Southern River College]" userId="f9e3ea26-6dd9-4feb-84ad-f5fc9616dbb4" providerId="ADAL" clId="{776299F6-8A52-468C-94B3-BF75E9A1241E}" dt="2023-03-27T23:14:48.637" v="317" actId="20577"/>
        <pc:sldMkLst>
          <pc:docMk/>
          <pc:sldMk cId="451091035" sldId="256"/>
        </pc:sldMkLst>
        <pc:spChg chg="add mod">
          <ac:chgData name="BEARDS Michael [Southern River College]" userId="f9e3ea26-6dd9-4feb-84ad-f5fc9616dbb4" providerId="ADAL" clId="{776299F6-8A52-468C-94B3-BF75E9A1241E}" dt="2023-03-27T23:12:44.040" v="199" actId="404"/>
          <ac:spMkLst>
            <pc:docMk/>
            <pc:sldMk cId="451091035" sldId="256"/>
            <ac:spMk id="2" creationId="{379DF436-5837-4B7F-0BDE-087118833D89}"/>
          </ac:spMkLst>
        </pc:spChg>
        <pc:spChg chg="add del mod">
          <ac:chgData name="BEARDS Michael [Southern River College]" userId="f9e3ea26-6dd9-4feb-84ad-f5fc9616dbb4" providerId="ADAL" clId="{776299F6-8A52-468C-94B3-BF75E9A1241E}" dt="2023-03-27T23:13:34.120" v="204" actId="478"/>
          <ac:spMkLst>
            <pc:docMk/>
            <pc:sldMk cId="451091035" sldId="256"/>
            <ac:spMk id="3" creationId="{F73A080B-8577-4B33-2B23-30DA50A109B6}"/>
          </ac:spMkLst>
        </pc:spChg>
        <pc:spChg chg="mod">
          <ac:chgData name="BEARDS Michael [Southern River College]" userId="f9e3ea26-6dd9-4feb-84ad-f5fc9616dbb4" providerId="ADAL" clId="{776299F6-8A52-468C-94B3-BF75E9A1241E}" dt="2023-03-27T23:04:52.358" v="40" actId="20577"/>
          <ac:spMkLst>
            <pc:docMk/>
            <pc:sldMk cId="451091035" sldId="256"/>
            <ac:spMk id="6" creationId="{4CC52741-8621-6AEC-188D-41DA3C3ADF14}"/>
          </ac:spMkLst>
        </pc:spChg>
        <pc:spChg chg="mod">
          <ac:chgData name="BEARDS Michael [Southern River College]" userId="f9e3ea26-6dd9-4feb-84ad-f5fc9616dbb4" providerId="ADAL" clId="{776299F6-8A52-468C-94B3-BF75E9A1241E}" dt="2023-03-27T23:09:35.749" v="158" actId="20577"/>
          <ac:spMkLst>
            <pc:docMk/>
            <pc:sldMk cId="451091035" sldId="256"/>
            <ac:spMk id="8" creationId="{E693E340-0BF0-F938-66F1-3917CD40AAB9}"/>
          </ac:spMkLst>
        </pc:spChg>
        <pc:spChg chg="mod">
          <ac:chgData name="BEARDS Michael [Southern River College]" userId="f9e3ea26-6dd9-4feb-84ad-f5fc9616dbb4" providerId="ADAL" clId="{776299F6-8A52-468C-94B3-BF75E9A1241E}" dt="2023-03-27T23:12:31.127" v="193" actId="1076"/>
          <ac:spMkLst>
            <pc:docMk/>
            <pc:sldMk cId="451091035" sldId="256"/>
            <ac:spMk id="9" creationId="{8B3248F3-3903-61A1-58ED-1BDC67C35D74}"/>
          </ac:spMkLst>
        </pc:spChg>
        <pc:spChg chg="mod">
          <ac:chgData name="BEARDS Michael [Southern River College]" userId="f9e3ea26-6dd9-4feb-84ad-f5fc9616dbb4" providerId="ADAL" clId="{776299F6-8A52-468C-94B3-BF75E9A1241E}" dt="2023-03-27T23:14:48.637" v="317" actId="20577"/>
          <ac:spMkLst>
            <pc:docMk/>
            <pc:sldMk cId="451091035" sldId="256"/>
            <ac:spMk id="12" creationId="{FF9A4577-6F01-39B3-B607-30DF5A47EBF3}"/>
          </ac:spMkLst>
        </pc:spChg>
        <pc:picChg chg="del">
          <ac:chgData name="BEARDS Michael [Southern River College]" userId="f9e3ea26-6dd9-4feb-84ad-f5fc9616dbb4" providerId="ADAL" clId="{776299F6-8A52-468C-94B3-BF75E9A1241E}" dt="2023-03-27T23:09:08.683" v="151" actId="478"/>
          <ac:picMkLst>
            <pc:docMk/>
            <pc:sldMk cId="451091035" sldId="256"/>
            <ac:picMk id="11" creationId="{D7E16EFD-940A-F392-D759-CF29034ADCB8}"/>
          </ac:picMkLst>
        </pc:picChg>
        <pc:picChg chg="add mod">
          <ac:chgData name="BEARDS Michael [Southern River College]" userId="f9e3ea26-6dd9-4feb-84ad-f5fc9616dbb4" providerId="ADAL" clId="{776299F6-8A52-468C-94B3-BF75E9A1241E}" dt="2023-03-27T23:12:19.263" v="190" actId="1076"/>
          <ac:picMkLst>
            <pc:docMk/>
            <pc:sldMk cId="451091035" sldId="256"/>
            <ac:picMk id="1026" creationId="{F2885050-A51F-6E0E-A28A-137554653A5B}"/>
          </ac:picMkLst>
        </pc:picChg>
      </pc:sldChg>
      <pc:sldChg chg="addSp delSp modSp mod">
        <pc:chgData name="BEARDS Michael [Southern River College]" userId="f9e3ea26-6dd9-4feb-84ad-f5fc9616dbb4" providerId="ADAL" clId="{776299F6-8A52-468C-94B3-BF75E9A1241E}" dt="2023-03-27T23:27:22.728" v="1249"/>
        <pc:sldMkLst>
          <pc:docMk/>
          <pc:sldMk cId="4188389154" sldId="257"/>
        </pc:sldMkLst>
        <pc:spChg chg="add mod">
          <ac:chgData name="BEARDS Michael [Southern River College]" userId="f9e3ea26-6dd9-4feb-84ad-f5fc9616dbb4" providerId="ADAL" clId="{776299F6-8A52-468C-94B3-BF75E9A1241E}" dt="2023-03-27T23:25:35.461" v="870" actId="1076"/>
          <ac:spMkLst>
            <pc:docMk/>
            <pc:sldMk cId="4188389154" sldId="257"/>
            <ac:spMk id="3" creationId="{ED105EA2-B865-09CC-5E14-71F1D94E60FD}"/>
          </ac:spMkLst>
        </pc:spChg>
        <pc:spChg chg="add mod">
          <ac:chgData name="BEARDS Michael [Southern River College]" userId="f9e3ea26-6dd9-4feb-84ad-f5fc9616dbb4" providerId="ADAL" clId="{776299F6-8A52-468C-94B3-BF75E9A1241E}" dt="2023-03-27T23:27:22.728" v="1249"/>
          <ac:spMkLst>
            <pc:docMk/>
            <pc:sldMk cId="4188389154" sldId="257"/>
            <ac:spMk id="4" creationId="{C3BFA1B8-3D60-241E-05C3-0F41BFE448E0}"/>
          </ac:spMkLst>
        </pc:spChg>
        <pc:spChg chg="mod">
          <ac:chgData name="BEARDS Michael [Southern River College]" userId="f9e3ea26-6dd9-4feb-84ad-f5fc9616dbb4" providerId="ADAL" clId="{776299F6-8A52-468C-94B3-BF75E9A1241E}" dt="2023-03-27T23:04:58.263" v="43" actId="20577"/>
          <ac:spMkLst>
            <pc:docMk/>
            <pc:sldMk cId="4188389154" sldId="257"/>
            <ac:spMk id="6" creationId="{4CC52741-8621-6AEC-188D-41DA3C3ADF14}"/>
          </ac:spMkLst>
        </pc:spChg>
        <pc:spChg chg="mod">
          <ac:chgData name="BEARDS Michael [Southern River College]" userId="f9e3ea26-6dd9-4feb-84ad-f5fc9616dbb4" providerId="ADAL" clId="{776299F6-8A52-468C-94B3-BF75E9A1241E}" dt="2023-03-27T23:25:05.514" v="859" actId="20577"/>
          <ac:spMkLst>
            <pc:docMk/>
            <pc:sldMk cId="4188389154" sldId="257"/>
            <ac:spMk id="8" creationId="{E693E340-0BF0-F938-66F1-3917CD40AAB9}"/>
          </ac:spMkLst>
        </pc:spChg>
        <pc:graphicFrameChg chg="add del mod">
          <ac:chgData name="BEARDS Michael [Southern River College]" userId="f9e3ea26-6dd9-4feb-84ad-f5fc9616dbb4" providerId="ADAL" clId="{776299F6-8A52-468C-94B3-BF75E9A1241E}" dt="2023-03-27T23:18:12.811" v="398"/>
          <ac:graphicFrameMkLst>
            <pc:docMk/>
            <pc:sldMk cId="4188389154" sldId="257"/>
            <ac:graphicFrameMk id="2" creationId="{5F4D93A7-0CAC-4ADA-F101-E575141C68D3}"/>
          </ac:graphicFrameMkLst>
        </pc:graphicFrameChg>
        <pc:picChg chg="add mod">
          <ac:chgData name="BEARDS Michael [Southern River College]" userId="f9e3ea26-6dd9-4feb-84ad-f5fc9616dbb4" providerId="ADAL" clId="{776299F6-8A52-468C-94B3-BF75E9A1241E}" dt="2023-03-27T23:25:14.455" v="867" actId="14100"/>
          <ac:picMkLst>
            <pc:docMk/>
            <pc:sldMk cId="4188389154" sldId="257"/>
            <ac:picMk id="2050" creationId="{46B9F39F-7043-6D69-6902-04CFA991B4B7}"/>
          </ac:picMkLst>
        </pc:picChg>
      </pc:sldChg>
      <pc:sldChg chg="del">
        <pc:chgData name="BEARDS Michael [Southern River College]" userId="f9e3ea26-6dd9-4feb-84ad-f5fc9616dbb4" providerId="ADAL" clId="{776299F6-8A52-468C-94B3-BF75E9A1241E}" dt="2023-03-27T23:14:58.947" v="318" actId="47"/>
        <pc:sldMkLst>
          <pc:docMk/>
          <pc:sldMk cId="3159663299" sldId="258"/>
        </pc:sldMkLst>
      </pc:sldChg>
      <pc:sldChg chg="del">
        <pc:chgData name="BEARDS Michael [Southern River College]" userId="f9e3ea26-6dd9-4feb-84ad-f5fc9616dbb4" providerId="ADAL" clId="{776299F6-8A52-468C-94B3-BF75E9A1241E}" dt="2023-03-27T23:14:58.947" v="318" actId="47"/>
        <pc:sldMkLst>
          <pc:docMk/>
          <pc:sldMk cId="178051856" sldId="25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28/03/2023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28/03/2023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28/03/2023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28/03/2023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28/03/2023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28/03/2023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28/03/2023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28/03/2023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28/03/2023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28/03/2023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28/03/2023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28/03/2023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Observations and Inferences – Page 1</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1600438"/>
          </a:xfrm>
          <a:prstGeom prst="rect">
            <a:avLst/>
          </a:prstGeom>
          <a:noFill/>
        </p:spPr>
        <p:txBody>
          <a:bodyPr wrap="square" rtlCol="0">
            <a:spAutoFit/>
          </a:bodyPr>
          <a:lstStyle/>
          <a:p>
            <a:pPr algn="l"/>
            <a:endParaRPr lang="en-US" sz="1400" dirty="0"/>
          </a:p>
          <a:p>
            <a:pPr algn="l"/>
            <a:r>
              <a:rPr lang="en-US" sz="1400" b="1" dirty="0"/>
              <a:t>In the following passage, underline or highlight all the key-words and information. Then, answer the questions below.</a:t>
            </a:r>
          </a:p>
          <a:p>
            <a:pPr algn="l"/>
            <a:endParaRPr lang="en-US" sz="1400" dirty="0"/>
          </a:p>
          <a:p>
            <a:pPr algn="l"/>
            <a:r>
              <a:rPr lang="en-US" sz="1400" dirty="0"/>
              <a:t>Observations and inferences are two key concepts in scientific inquiry and critical thinking. When doing experiments, we use these to learn more about the world around us.</a:t>
            </a:r>
          </a:p>
        </p:txBody>
      </p:sp>
      <p:sp>
        <p:nvSpPr>
          <p:cNvPr id="9" name="TextBox 8">
            <a:extLst>
              <a:ext uri="{FF2B5EF4-FFF2-40B4-BE49-F238E27FC236}">
                <a16:creationId xmlns:a16="http://schemas.microsoft.com/office/drawing/2014/main" id="{8B3248F3-3903-61A1-58ED-1BDC67C35D74}"/>
              </a:ext>
            </a:extLst>
          </p:cNvPr>
          <p:cNvSpPr txBox="1"/>
          <p:nvPr/>
        </p:nvSpPr>
        <p:spPr>
          <a:xfrm>
            <a:off x="189781" y="2167614"/>
            <a:ext cx="3407434" cy="1600438"/>
          </a:xfrm>
          <a:prstGeom prst="rect">
            <a:avLst/>
          </a:prstGeom>
          <a:noFill/>
        </p:spPr>
        <p:txBody>
          <a:bodyPr wrap="square" rtlCol="0">
            <a:spAutoFit/>
          </a:bodyPr>
          <a:lstStyle/>
          <a:p>
            <a:pPr algn="l"/>
            <a:endParaRPr lang="en-US" sz="1400" dirty="0"/>
          </a:p>
          <a:p>
            <a:pPr algn="l"/>
            <a:r>
              <a:rPr lang="en-US" sz="1400" dirty="0"/>
              <a:t>Observations are things that we can see, hear, touch, taste, or smell using our five senses. They are facts that we can prove, and they are not influenced by what we believe or think. For example, if we see a red ball on the ground, that is an observation.</a:t>
            </a:r>
          </a:p>
        </p:txBody>
      </p:sp>
      <p:sp>
        <p:nvSpPr>
          <p:cNvPr id="12" name="TextBox 11">
            <a:extLst>
              <a:ext uri="{FF2B5EF4-FFF2-40B4-BE49-F238E27FC236}">
                <a16:creationId xmlns:a16="http://schemas.microsoft.com/office/drawing/2014/main" id="{FF9A4577-6F01-39B3-B607-30DF5A47EBF3}"/>
              </a:ext>
            </a:extLst>
          </p:cNvPr>
          <p:cNvSpPr txBox="1"/>
          <p:nvPr/>
        </p:nvSpPr>
        <p:spPr>
          <a:xfrm>
            <a:off x="189781" y="6226255"/>
            <a:ext cx="6478438" cy="3613746"/>
          </a:xfrm>
          <a:prstGeom prst="rect">
            <a:avLst/>
          </a:prstGeom>
          <a:noFill/>
        </p:spPr>
        <p:txBody>
          <a:bodyPr wrap="square" rtlCol="0">
            <a:spAutoFit/>
          </a:bodyPr>
          <a:lstStyle/>
          <a:p>
            <a:pPr algn="l">
              <a:lnSpc>
                <a:spcPct val="150000"/>
              </a:lnSpc>
            </a:pPr>
            <a:r>
              <a:rPr lang="en-US" sz="1400" dirty="0"/>
              <a:t>What is an observation?</a:t>
            </a:r>
          </a:p>
          <a:p>
            <a:pPr algn="l">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an example of an observation? ______________________________________________________________________</a:t>
            </a:r>
          </a:p>
          <a:p>
            <a:pPr>
              <a:lnSpc>
                <a:spcPct val="150000"/>
              </a:lnSpc>
            </a:pPr>
            <a:endParaRPr lang="en-US" sz="1400" dirty="0"/>
          </a:p>
          <a:p>
            <a:pPr>
              <a:lnSpc>
                <a:spcPct val="150000"/>
              </a:lnSpc>
            </a:pPr>
            <a:r>
              <a:rPr lang="en-US" sz="1400" dirty="0"/>
              <a:t>What is an inference?</a:t>
            </a:r>
          </a:p>
          <a:p>
            <a:pPr>
              <a:lnSpc>
                <a:spcPct val="150000"/>
              </a:lnSpc>
            </a:pPr>
            <a:r>
              <a:rPr lang="en-US" sz="1400" dirty="0"/>
              <a:t>______________________________________________________________________</a:t>
            </a:r>
          </a:p>
          <a:p>
            <a:pPr>
              <a:lnSpc>
                <a:spcPct val="150000"/>
              </a:lnSpc>
            </a:pPr>
            <a:endParaRPr lang="en-US" sz="1400" dirty="0"/>
          </a:p>
          <a:p>
            <a:pPr>
              <a:lnSpc>
                <a:spcPct val="150000"/>
              </a:lnSpc>
            </a:pPr>
            <a:r>
              <a:rPr lang="en-US" sz="1400" dirty="0"/>
              <a:t>What is an example of an inference?</a:t>
            </a:r>
          </a:p>
          <a:p>
            <a:pPr>
              <a:lnSpc>
                <a:spcPct val="150000"/>
              </a:lnSpc>
            </a:pPr>
            <a:r>
              <a:rPr lang="en-US" sz="1400" dirty="0"/>
              <a:t>______________________________________________________________________</a:t>
            </a:r>
          </a:p>
        </p:txBody>
      </p:sp>
      <p:pic>
        <p:nvPicPr>
          <p:cNvPr id="1026" name="Picture 2" descr="Red Tennis Ball On Dew Drops Wet Green Grass Track Play Ground Stock ...">
            <a:extLst>
              <a:ext uri="{FF2B5EF4-FFF2-40B4-BE49-F238E27FC236}">
                <a16:creationId xmlns:a16="http://schemas.microsoft.com/office/drawing/2014/main" id="{F2885050-A51F-6E0E-A28A-137554653A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6868" y="2167614"/>
            <a:ext cx="2674189" cy="17771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79DF436-5837-4B7F-0BDE-087118833D89}"/>
              </a:ext>
            </a:extLst>
          </p:cNvPr>
          <p:cNvSpPr txBox="1"/>
          <p:nvPr/>
        </p:nvSpPr>
        <p:spPr>
          <a:xfrm>
            <a:off x="189781" y="3944764"/>
            <a:ext cx="6478438" cy="2031325"/>
          </a:xfrm>
          <a:prstGeom prst="rect">
            <a:avLst/>
          </a:prstGeom>
          <a:noFill/>
        </p:spPr>
        <p:txBody>
          <a:bodyPr wrap="square" rtlCol="0">
            <a:spAutoFit/>
          </a:bodyPr>
          <a:lstStyle/>
          <a:p>
            <a:pPr algn="l"/>
            <a:r>
              <a:rPr lang="en-US" sz="1400" dirty="0"/>
              <a:t>Inferences are things that we figure out based on what we observe and what we know. They are ideas that we come up with in our heads. For example, if we see a person running down the street, we might infer that they are in a hurry or trying to catch a bus.</a:t>
            </a:r>
          </a:p>
          <a:p>
            <a:pPr algn="l"/>
            <a:endParaRPr lang="en-US" sz="1400" dirty="0"/>
          </a:p>
          <a:p>
            <a:pPr algn="l"/>
            <a:r>
              <a:rPr lang="en-US" sz="1400" dirty="0"/>
              <a:t>In summary, observations are things that we can sense and are true, while inferences are things that we figure out based on what we observe and what we know. Both are important to help us understand the world around us, but we need to be careful to make sure our inferences are based on accurate observations.</a:t>
            </a:r>
          </a:p>
        </p:txBody>
      </p:sp>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Observations and Inferences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768663"/>
            <a:ext cx="6478438" cy="4906408"/>
          </a:xfrm>
          <a:prstGeom prst="rect">
            <a:avLst/>
          </a:prstGeom>
          <a:noFill/>
        </p:spPr>
        <p:txBody>
          <a:bodyPr wrap="square" rtlCol="0">
            <a:spAutoFit/>
          </a:bodyPr>
          <a:lstStyle/>
          <a:p>
            <a:pPr algn="l">
              <a:lnSpc>
                <a:spcPct val="150000"/>
              </a:lnSpc>
            </a:pPr>
            <a:r>
              <a:rPr lang="en-US" sz="1400" dirty="0"/>
              <a:t>For each of the following, circle if they are an observation or an inference:</a:t>
            </a:r>
          </a:p>
          <a:p>
            <a:pPr marL="342900" indent="-342900">
              <a:lnSpc>
                <a:spcPct val="150000"/>
              </a:lnSpc>
              <a:buFont typeface="+mj-lt"/>
              <a:buAutoNum type="alphaLcParenR"/>
            </a:pPr>
            <a:r>
              <a:rPr lang="en-US" sz="1400" dirty="0"/>
              <a:t>The sky is blue.					Observation		Inference</a:t>
            </a:r>
          </a:p>
          <a:p>
            <a:pPr marL="342900" indent="-342900">
              <a:lnSpc>
                <a:spcPct val="150000"/>
              </a:lnSpc>
              <a:buFont typeface="+mj-lt"/>
              <a:buAutoNum type="alphaLcParenR"/>
            </a:pPr>
            <a:r>
              <a:rPr lang="en-US" sz="1400" dirty="0"/>
              <a:t>The boy is happy.					Observation		Inference</a:t>
            </a:r>
          </a:p>
          <a:p>
            <a:pPr marL="342900" indent="-342900">
              <a:lnSpc>
                <a:spcPct val="150000"/>
              </a:lnSpc>
              <a:buFont typeface="+mj-lt"/>
              <a:buAutoNum type="alphaLcParenR"/>
            </a:pPr>
            <a:r>
              <a:rPr lang="en-US" sz="1400" dirty="0"/>
              <a:t>The flower is yellow.					Observation		Inference</a:t>
            </a:r>
          </a:p>
          <a:p>
            <a:pPr marL="342900" indent="-342900">
              <a:lnSpc>
                <a:spcPct val="150000"/>
              </a:lnSpc>
              <a:buFont typeface="+mj-lt"/>
              <a:buAutoNum type="alphaLcParenR"/>
            </a:pPr>
            <a:r>
              <a:rPr lang="en-US" sz="1400" dirty="0"/>
              <a:t>The girl is wearing a green shirt.			Observation		Inference</a:t>
            </a:r>
          </a:p>
          <a:p>
            <a:pPr marL="342900" indent="-342900">
              <a:lnSpc>
                <a:spcPct val="150000"/>
              </a:lnSpc>
              <a:buFont typeface="+mj-lt"/>
              <a:buAutoNum type="alphaLcParenR"/>
            </a:pPr>
            <a:r>
              <a:rPr lang="en-US" sz="1400" dirty="0"/>
              <a:t>The pizza smells delicious.				Observation		Inference</a:t>
            </a:r>
          </a:p>
          <a:p>
            <a:pPr marL="342900" indent="-342900">
              <a:lnSpc>
                <a:spcPct val="150000"/>
              </a:lnSpc>
              <a:buFont typeface="+mj-lt"/>
              <a:buAutoNum type="alphaLcParenR"/>
            </a:pPr>
            <a:r>
              <a:rPr lang="en-US" sz="1400" dirty="0"/>
              <a:t>The dog is sleeping.					Observation		Inference</a:t>
            </a:r>
          </a:p>
          <a:p>
            <a:pPr marL="342900" indent="-342900">
              <a:lnSpc>
                <a:spcPct val="150000"/>
              </a:lnSpc>
              <a:buFont typeface="+mj-lt"/>
              <a:buAutoNum type="alphaLcParenR"/>
            </a:pPr>
            <a:r>
              <a:rPr lang="en-US" sz="1400" dirty="0"/>
              <a:t>The water is cold.					Observation		Inference</a:t>
            </a:r>
          </a:p>
          <a:p>
            <a:pPr marL="342900" indent="-342900">
              <a:lnSpc>
                <a:spcPct val="150000"/>
              </a:lnSpc>
              <a:buFont typeface="+mj-lt"/>
              <a:buAutoNum type="alphaLcParenR"/>
            </a:pPr>
            <a:r>
              <a:rPr lang="en-US" sz="1400" dirty="0"/>
              <a:t>The boy is tired after playing outside all day.	Observation		Inference</a:t>
            </a:r>
          </a:p>
          <a:p>
            <a:pPr marL="342900" indent="-342900">
              <a:lnSpc>
                <a:spcPct val="150000"/>
              </a:lnSpc>
              <a:buFont typeface="+mj-lt"/>
              <a:buAutoNum type="alphaLcParenR"/>
            </a:pPr>
            <a:r>
              <a:rPr lang="en-US" sz="1400" dirty="0"/>
              <a:t>The sun will come up tomorrow.			Observation		Inference</a:t>
            </a:r>
          </a:p>
          <a:p>
            <a:pPr marL="342900" indent="-342900">
              <a:lnSpc>
                <a:spcPct val="150000"/>
              </a:lnSpc>
              <a:buFont typeface="+mj-lt"/>
              <a:buAutoNum type="alphaLcParenR"/>
            </a:pPr>
            <a:r>
              <a:rPr lang="en-US" sz="1400" dirty="0"/>
              <a:t>The cat is hiding under the bed.			Observation		Inference</a:t>
            </a:r>
          </a:p>
          <a:p>
            <a:pPr>
              <a:lnSpc>
                <a:spcPct val="150000"/>
              </a:lnSpc>
            </a:pPr>
            <a:endParaRPr lang="en-US" sz="1400" dirty="0"/>
          </a:p>
          <a:p>
            <a:pPr>
              <a:lnSpc>
                <a:spcPct val="150000"/>
              </a:lnSpc>
            </a:pPr>
            <a:r>
              <a:rPr lang="en-US" sz="1400" dirty="0"/>
              <a:t>Identify 3 observations and 1 inference in the following picture. Remember, observations are what you can see is definitely true, and inferences are what you think has happened.</a:t>
            </a:r>
          </a:p>
        </p:txBody>
      </p:sp>
      <p:pic>
        <p:nvPicPr>
          <p:cNvPr id="2050" name="Picture 2" descr="A dog is sitting on the floor amongst broken dishes and pieces of rubbish. The dog is staring into the camera lens.">
            <a:extLst>
              <a:ext uri="{FF2B5EF4-FFF2-40B4-BE49-F238E27FC236}">
                <a16:creationId xmlns:a16="http://schemas.microsoft.com/office/drawing/2014/main" id="{46B9F39F-7043-6D69-6902-04CFA991B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593" y="5675071"/>
            <a:ext cx="3481626" cy="232108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105EA2-B865-09CC-5E14-71F1D94E60FD}"/>
              </a:ext>
            </a:extLst>
          </p:cNvPr>
          <p:cNvSpPr txBox="1"/>
          <p:nvPr/>
        </p:nvSpPr>
        <p:spPr>
          <a:xfrm>
            <a:off x="189781" y="5675071"/>
            <a:ext cx="3423022" cy="2321085"/>
          </a:xfrm>
          <a:prstGeom prst="rect">
            <a:avLst/>
          </a:prstGeom>
          <a:noFill/>
        </p:spPr>
        <p:txBody>
          <a:bodyPr wrap="square" rtlCol="0">
            <a:spAutoFit/>
          </a:bodyPr>
          <a:lstStyle/>
          <a:p>
            <a:pPr>
              <a:lnSpc>
                <a:spcPct val="150000"/>
              </a:lnSpc>
            </a:pPr>
            <a:r>
              <a:rPr lang="en-US" sz="1400" dirty="0"/>
              <a:t>Observations:</a:t>
            </a:r>
          </a:p>
          <a:p>
            <a:pPr marL="285750" indent="-285750">
              <a:lnSpc>
                <a:spcPct val="150000"/>
              </a:lnSpc>
              <a:buFont typeface="Arial" panose="020B0604020202020204" pitchFamily="34" charset="0"/>
              <a:buChar char="•"/>
            </a:pPr>
            <a:r>
              <a:rPr lang="en-US" sz="1400" dirty="0"/>
              <a:t> </a:t>
            </a:r>
          </a:p>
          <a:p>
            <a:pPr marL="285750" indent="-285750">
              <a:lnSpc>
                <a:spcPct val="150000"/>
              </a:lnSpc>
              <a:buFont typeface="Arial" panose="020B0604020202020204" pitchFamily="34" charset="0"/>
              <a:buChar char="•"/>
            </a:pPr>
            <a:r>
              <a:rPr lang="en-US" sz="1400" dirty="0"/>
              <a:t> </a:t>
            </a:r>
          </a:p>
          <a:p>
            <a:pPr marL="285750" indent="-285750">
              <a:lnSpc>
                <a:spcPct val="150000"/>
              </a:lnSpc>
              <a:buFont typeface="Arial" panose="020B0604020202020204" pitchFamily="34" charset="0"/>
              <a:buChar char="•"/>
            </a:pPr>
            <a:r>
              <a:rPr lang="en-US" sz="1400" dirty="0"/>
              <a:t> </a:t>
            </a:r>
          </a:p>
          <a:p>
            <a:pPr>
              <a:lnSpc>
                <a:spcPct val="150000"/>
              </a:lnSpc>
            </a:pPr>
            <a:endParaRPr lang="en-US" sz="1400" dirty="0"/>
          </a:p>
          <a:p>
            <a:pPr>
              <a:lnSpc>
                <a:spcPct val="150000"/>
              </a:lnSpc>
            </a:pPr>
            <a:r>
              <a:rPr lang="en-US" sz="1400" dirty="0"/>
              <a:t>Inference:</a:t>
            </a:r>
          </a:p>
          <a:p>
            <a:pPr marL="285750" indent="-285750">
              <a:lnSpc>
                <a:spcPct val="150000"/>
              </a:lnSpc>
              <a:buFont typeface="Arial" panose="020B0604020202020204" pitchFamily="34" charset="0"/>
              <a:buChar char="•"/>
            </a:pPr>
            <a:r>
              <a:rPr lang="en-US" sz="1400" dirty="0"/>
              <a:t> </a:t>
            </a:r>
          </a:p>
        </p:txBody>
      </p:sp>
      <p:sp>
        <p:nvSpPr>
          <p:cNvPr id="4" name="TextBox 3">
            <a:extLst>
              <a:ext uri="{FF2B5EF4-FFF2-40B4-BE49-F238E27FC236}">
                <a16:creationId xmlns:a16="http://schemas.microsoft.com/office/drawing/2014/main" id="{C3BFA1B8-3D60-241E-05C3-0F41BFE448E0}"/>
              </a:ext>
            </a:extLst>
          </p:cNvPr>
          <p:cNvSpPr txBox="1"/>
          <p:nvPr/>
        </p:nvSpPr>
        <p:spPr>
          <a:xfrm>
            <a:off x="189781" y="8194562"/>
            <a:ext cx="6478438" cy="1351588"/>
          </a:xfrm>
          <a:prstGeom prst="rect">
            <a:avLst/>
          </a:prstGeom>
          <a:noFill/>
        </p:spPr>
        <p:txBody>
          <a:bodyPr wrap="square" rtlCol="0">
            <a:spAutoFit/>
          </a:bodyPr>
          <a:lstStyle/>
          <a:p>
            <a:pPr algn="l">
              <a:lnSpc>
                <a:spcPct val="150000"/>
              </a:lnSpc>
            </a:pPr>
            <a:r>
              <a:rPr lang="en-US" sz="1400" dirty="0"/>
              <a:t>What are some examples of inferences that we make every day? For example, we know from the weather report that it might be sunny or rainy.</a:t>
            </a:r>
          </a:p>
          <a:p>
            <a:pPr algn="l">
              <a:lnSpc>
                <a:spcPct val="150000"/>
              </a:lnSpc>
            </a:pPr>
            <a:r>
              <a:rPr lang="en-US" sz="1400" dirty="0"/>
              <a:t>__________________________________________________________________</a:t>
            </a:r>
            <a:br>
              <a:rPr lang="en-US" sz="1400" dirty="0"/>
            </a:br>
            <a:r>
              <a:rPr lang="en-US" sz="1400" dirty="0"/>
              <a:t>__________________________________________________________________</a:t>
            </a:r>
          </a:p>
        </p:txBody>
      </p:sp>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3D2575-A819-4854-B9C2-A1438FAD437A}">
  <ds:schemaRefs>
    <ds:schemaRef ds:uri="0c951ba1-d84e-473b-8db8-3836ef03ec08"/>
    <ds:schemaRef ds:uri="http://schemas.microsoft.com/office/infopath/2007/PartnerControls"/>
    <ds:schemaRef ds:uri="http://schemas.microsoft.com/office/2006/documentManagement/types"/>
    <ds:schemaRef ds:uri="http://schemas.openxmlformats.org/package/2006/metadata/core-properties"/>
    <ds:schemaRef ds:uri="http://purl.org/dc/terms/"/>
    <ds:schemaRef ds:uri="http://www.w3.org/XML/1998/namespace"/>
    <ds:schemaRef ds:uri="http://purl.org/dc/elements/1.1/"/>
    <ds:schemaRef ds:uri="http://schemas.microsoft.com/office/2006/metadata/properties"/>
    <ds:schemaRef ds:uri="e5872429-2769-4697-beab-80c9ae205fa8"/>
    <ds:schemaRef ds:uri="http://purl.org/dc/dcmitype/"/>
  </ds:schemaRefs>
</ds:datastoreItem>
</file>

<file path=customXml/itemProps2.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3.xml><?xml version="1.0" encoding="utf-8"?>
<ds:datastoreItem xmlns:ds="http://schemas.openxmlformats.org/officeDocument/2006/customXml" ds:itemID="{18564A01-A0C6-42A0-B4B4-3CDC661D8A10}"/>
</file>

<file path=docProps/app.xml><?xml version="1.0" encoding="utf-8"?>
<Properties xmlns="http://schemas.openxmlformats.org/officeDocument/2006/extended-properties" xmlns:vt="http://schemas.openxmlformats.org/officeDocument/2006/docPropsVTypes">
  <Template>Office Theme 2013 - 2022</Template>
  <TotalTime>73</TotalTime>
  <Words>501</Words>
  <Application>Microsoft Office PowerPoint</Application>
  <PresentationFormat>A4 Paper (210x297 mm)</PresentationFormat>
  <Paragraphs>43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2</cp:revision>
  <dcterms:created xsi:type="dcterms:W3CDTF">2023-03-21T11:52:51Z</dcterms:created>
  <dcterms:modified xsi:type="dcterms:W3CDTF">2023-03-27T23:27:24Z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