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>
        <p:scale>
          <a:sx n="78" d="100"/>
          <a:sy n="78" d="100"/>
        </p:scale>
        <p:origin x="26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75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33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87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7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769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867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24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62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26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16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B1FB-3C47-4BE8-9BE9-A959285EC7FF}" type="datetimeFigureOut">
              <a:rPr lang="en-AU" smtClean="0"/>
              <a:t>25/01/2023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1C11-F110-4084-B7C3-B73CDA63664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37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4B075-102F-B8FD-8E44-C8710C2431E3}"/>
              </a:ext>
            </a:extLst>
          </p:cNvPr>
          <p:cNvSpPr/>
          <p:nvPr/>
        </p:nvSpPr>
        <p:spPr>
          <a:xfrm>
            <a:off x="4068524" y="156942"/>
            <a:ext cx="2816908" cy="31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Name: _________________________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DEF0-9EE9-C5EF-88B5-E687E04F161B}"/>
              </a:ext>
            </a:extLst>
          </p:cNvPr>
          <p:cNvSpPr/>
          <p:nvPr/>
        </p:nvSpPr>
        <p:spPr>
          <a:xfrm>
            <a:off x="170688" y="156942"/>
            <a:ext cx="2816908" cy="31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What is Science?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6D8E1-5911-B597-5B2E-844F3A36E369}"/>
              </a:ext>
            </a:extLst>
          </p:cNvPr>
          <p:cNvSpPr/>
          <p:nvPr/>
        </p:nvSpPr>
        <p:spPr>
          <a:xfrm>
            <a:off x="321276" y="551803"/>
            <a:ext cx="6215448" cy="255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Q1	True or false: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always changing.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the collection of knowledge about the world.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If my experiment didn’t match my prediction, I didn’t do science correctly</a:t>
            </a:r>
            <a:r>
              <a:rPr lang="en-AU" sz="1200" b="1" dirty="0">
                <a:solidFill>
                  <a:schemeClr val="tx1"/>
                </a:solidFill>
              </a:rPr>
              <a:t>.</a:t>
            </a:r>
          </a:p>
          <a:p>
            <a:endParaRPr lang="en-AU" sz="1200" b="1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the method of finding out more about the world.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I need a university degree to do science.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Scientific knowledge can be tested.</a:t>
            </a:r>
          </a:p>
          <a:p>
            <a:endParaRPr lang="en-AU" sz="1200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7C38E-EC7C-5D8D-4459-620B114DB3B3}"/>
              </a:ext>
            </a:extLst>
          </p:cNvPr>
          <p:cNvSpPr/>
          <p:nvPr/>
        </p:nvSpPr>
        <p:spPr>
          <a:xfrm>
            <a:off x="5303520" y="551803"/>
            <a:ext cx="1472184" cy="255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75CBA-95E1-CFAA-50DC-04C93CBF6880}"/>
              </a:ext>
            </a:extLst>
          </p:cNvPr>
          <p:cNvCxnSpPr/>
          <p:nvPr/>
        </p:nvCxnSpPr>
        <p:spPr>
          <a:xfrm>
            <a:off x="0" y="3224981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409822E6-ECD2-6C4B-AD80-2D4F0B9E35B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11548" y="3617958"/>
            <a:ext cx="6564156" cy="31502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8989BD1-AC45-1EFE-1891-034B61AEA884}"/>
              </a:ext>
            </a:extLst>
          </p:cNvPr>
          <p:cNvSpPr/>
          <p:nvPr/>
        </p:nvSpPr>
        <p:spPr>
          <a:xfrm>
            <a:off x="321276" y="3288449"/>
            <a:ext cx="6215448" cy="297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Q2	Fill in the blanks: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F5837B-3900-154C-C493-E3348DB1B726}"/>
              </a:ext>
            </a:extLst>
          </p:cNvPr>
          <p:cNvSpPr/>
          <p:nvPr/>
        </p:nvSpPr>
        <p:spPr>
          <a:xfrm>
            <a:off x="321276" y="6807574"/>
            <a:ext cx="6215448" cy="2336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Q3	In your own words, define ‘science’.</a:t>
            </a:r>
            <a:endParaRPr lang="en-A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53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E3DEF0-9EE9-C5EF-88B5-E687E04F161B}"/>
              </a:ext>
            </a:extLst>
          </p:cNvPr>
          <p:cNvSpPr/>
          <p:nvPr/>
        </p:nvSpPr>
        <p:spPr>
          <a:xfrm>
            <a:off x="170688" y="156942"/>
            <a:ext cx="2816908" cy="31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What is Science?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27A5BD-4133-EFF0-142B-FD869C70EFAA}"/>
              </a:ext>
            </a:extLst>
          </p:cNvPr>
          <p:cNvSpPr/>
          <p:nvPr/>
        </p:nvSpPr>
        <p:spPr>
          <a:xfrm>
            <a:off x="321276" y="679622"/>
            <a:ext cx="6215448" cy="427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What do you have in your life thanks to science and technology?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52EAB-8251-C890-1A92-EB4893B6A212}"/>
              </a:ext>
            </a:extLst>
          </p:cNvPr>
          <p:cNvSpPr/>
          <p:nvPr/>
        </p:nvSpPr>
        <p:spPr>
          <a:xfrm>
            <a:off x="321276" y="5105400"/>
            <a:ext cx="6215448" cy="42733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What questions do you have about the world?</a:t>
            </a:r>
          </a:p>
        </p:txBody>
      </p:sp>
    </p:spTree>
    <p:extLst>
      <p:ext uri="{BB962C8B-B14F-4D97-AF65-F5344CB8AC3E}">
        <p14:creationId xmlns:p14="http://schemas.microsoft.com/office/powerpoint/2010/main" val="192675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B4B075-102F-B8FD-8E44-C8710C2431E3}"/>
              </a:ext>
            </a:extLst>
          </p:cNvPr>
          <p:cNvSpPr/>
          <p:nvPr/>
        </p:nvSpPr>
        <p:spPr>
          <a:xfrm>
            <a:off x="4068524" y="156942"/>
            <a:ext cx="2816908" cy="31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200" dirty="0">
                <a:solidFill>
                  <a:schemeClr val="tx1"/>
                </a:solidFill>
              </a:rPr>
              <a:t>Name: _________________________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3DEF0-9EE9-C5EF-88B5-E687E04F161B}"/>
              </a:ext>
            </a:extLst>
          </p:cNvPr>
          <p:cNvSpPr/>
          <p:nvPr/>
        </p:nvSpPr>
        <p:spPr>
          <a:xfrm>
            <a:off x="170688" y="156942"/>
            <a:ext cx="2816908" cy="312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b="1" dirty="0">
                <a:solidFill>
                  <a:schemeClr val="tx1"/>
                </a:solidFill>
              </a:rPr>
              <a:t>What is Science?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6D8E1-5911-B597-5B2E-844F3A36E369}"/>
              </a:ext>
            </a:extLst>
          </p:cNvPr>
          <p:cNvSpPr/>
          <p:nvPr/>
        </p:nvSpPr>
        <p:spPr>
          <a:xfrm>
            <a:off x="321276" y="679622"/>
            <a:ext cx="6215448" cy="255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True or false: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always changing.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the collection of knowledge about the world.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If my experiment didn’t match my prediction, I didn’t do science correctly</a:t>
            </a:r>
            <a:r>
              <a:rPr lang="en-AU" sz="1200" b="1" dirty="0">
                <a:solidFill>
                  <a:schemeClr val="tx1"/>
                </a:solidFill>
              </a:rPr>
              <a:t>.</a:t>
            </a:r>
          </a:p>
          <a:p>
            <a:endParaRPr lang="en-AU" sz="1200" b="1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Science is the method of finding out more about the world.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I need a university degree to do science.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Scientific knowledge can be tested.</a:t>
            </a:r>
          </a:p>
          <a:p>
            <a:endParaRPr lang="en-AU" sz="1200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  <a:p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7C38E-EC7C-5D8D-4459-620B114DB3B3}"/>
              </a:ext>
            </a:extLst>
          </p:cNvPr>
          <p:cNvSpPr/>
          <p:nvPr/>
        </p:nvSpPr>
        <p:spPr>
          <a:xfrm>
            <a:off x="5303520" y="679622"/>
            <a:ext cx="1472184" cy="255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True	False</a:t>
            </a:r>
          </a:p>
          <a:p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275CBA-95E1-CFAA-50DC-04C93CBF6880}"/>
              </a:ext>
            </a:extLst>
          </p:cNvPr>
          <p:cNvCxnSpPr/>
          <p:nvPr/>
        </p:nvCxnSpPr>
        <p:spPr>
          <a:xfrm>
            <a:off x="0" y="33528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FBC55D-225E-7028-A3D2-5A27147C0264}"/>
              </a:ext>
            </a:extLst>
          </p:cNvPr>
          <p:cNvSpPr/>
          <p:nvPr/>
        </p:nvSpPr>
        <p:spPr>
          <a:xfrm>
            <a:off x="-2202873" y="5310809"/>
            <a:ext cx="2584174" cy="124239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Make an ____________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488E0E-AB8B-CE61-AA2C-37581E38C1D1}"/>
              </a:ext>
            </a:extLst>
          </p:cNvPr>
          <p:cNvSpPr/>
          <p:nvPr/>
        </p:nvSpPr>
        <p:spPr>
          <a:xfrm>
            <a:off x="-2202873" y="9273208"/>
            <a:ext cx="4005470" cy="14047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The theory </a:t>
            </a:r>
            <a:r>
              <a:rPr lang="en-AU" sz="2800" b="1" dirty="0">
                <a:solidFill>
                  <a:schemeClr val="tx1"/>
                </a:solidFill>
              </a:rPr>
              <a:t>might</a:t>
            </a:r>
            <a:r>
              <a:rPr lang="en-AU" sz="2800" dirty="0">
                <a:solidFill>
                  <a:schemeClr val="tx1"/>
                </a:solidFill>
              </a:rPr>
              <a:t> be __________.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931DE8-7BB1-F075-F3E9-0D571A9B38D5}"/>
              </a:ext>
            </a:extLst>
          </p:cNvPr>
          <p:cNvSpPr/>
          <p:nvPr/>
        </p:nvSpPr>
        <p:spPr>
          <a:xfrm>
            <a:off x="5821316" y="9273207"/>
            <a:ext cx="3538332" cy="1514062"/>
          </a:xfrm>
          <a:prstGeom prst="roundRect">
            <a:avLst/>
          </a:prstGeom>
          <a:solidFill>
            <a:srgbClr val="F692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>
                <a:solidFill>
                  <a:schemeClr val="tx1"/>
                </a:solidFill>
              </a:rPr>
              <a:t>The theory is _____ and must be changed.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D8271-62EB-5986-7A75-4F617CF15707}"/>
              </a:ext>
            </a:extLst>
          </p:cNvPr>
          <p:cNvGrpSpPr/>
          <p:nvPr/>
        </p:nvGrpSpPr>
        <p:grpSpPr>
          <a:xfrm>
            <a:off x="381301" y="5310809"/>
            <a:ext cx="4489173" cy="1242391"/>
            <a:chOff x="3041374" y="954157"/>
            <a:chExt cx="4489173" cy="124239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CC3BE1F-CE1B-4DEE-885D-06795E4A2BBB}"/>
                </a:ext>
              </a:extLst>
            </p:cNvPr>
            <p:cNvSpPr/>
            <p:nvPr/>
          </p:nvSpPr>
          <p:spPr>
            <a:xfrm>
              <a:off x="4164494" y="954157"/>
              <a:ext cx="3366053" cy="12423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Create a _______ to explain the observation 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D2BAE91-9375-15E6-CA9C-27BBBD3B4A6B}"/>
                </a:ext>
              </a:extLst>
            </p:cNvPr>
            <p:cNvSpPr/>
            <p:nvPr/>
          </p:nvSpPr>
          <p:spPr>
            <a:xfrm>
              <a:off x="3041374" y="1371600"/>
              <a:ext cx="1123120" cy="375396"/>
            </a:xfrm>
            <a:prstGeom prst="rightArrow">
              <a:avLst/>
            </a:prstGeom>
            <a:solidFill>
              <a:srgbClr val="2E5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5130E0-C8FF-047D-2B85-01FEFFDCE8A6}"/>
              </a:ext>
            </a:extLst>
          </p:cNvPr>
          <p:cNvGrpSpPr/>
          <p:nvPr/>
        </p:nvGrpSpPr>
        <p:grpSpPr>
          <a:xfrm>
            <a:off x="4870475" y="5310809"/>
            <a:ext cx="4489173" cy="1242391"/>
            <a:chOff x="7530548" y="954157"/>
            <a:chExt cx="4489173" cy="124239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DFE9CC8-6968-DC06-B2DB-094A8C987BA5}"/>
                </a:ext>
              </a:extLst>
            </p:cNvPr>
            <p:cNvSpPr/>
            <p:nvPr/>
          </p:nvSpPr>
          <p:spPr>
            <a:xfrm>
              <a:off x="8653668" y="954157"/>
              <a:ext cx="3366053" cy="12423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Make a ________ on what will happen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2EE53E8-C45C-A64F-DEB0-DE439E434EB8}"/>
                </a:ext>
              </a:extLst>
            </p:cNvPr>
            <p:cNvSpPr/>
            <p:nvPr/>
          </p:nvSpPr>
          <p:spPr>
            <a:xfrm>
              <a:off x="7530548" y="1387654"/>
              <a:ext cx="1123120" cy="375396"/>
            </a:xfrm>
            <a:prstGeom prst="rightArrow">
              <a:avLst/>
            </a:prstGeom>
            <a:solidFill>
              <a:srgbClr val="2E5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94182F-8D9A-E80C-67BA-5424C7542958}"/>
              </a:ext>
            </a:extLst>
          </p:cNvPr>
          <p:cNvGrpSpPr/>
          <p:nvPr/>
        </p:nvGrpSpPr>
        <p:grpSpPr>
          <a:xfrm>
            <a:off x="1418281" y="6711599"/>
            <a:ext cx="4681757" cy="1862557"/>
            <a:chOff x="4078354" y="2354947"/>
            <a:chExt cx="4681757" cy="186255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370120-E09A-9D24-7610-1B6FA5B643DA}"/>
                </a:ext>
              </a:extLst>
            </p:cNvPr>
            <p:cNvSpPr/>
            <p:nvPr/>
          </p:nvSpPr>
          <p:spPr>
            <a:xfrm>
              <a:off x="4078354" y="2975113"/>
              <a:ext cx="3538332" cy="124239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dirty="0">
                  <a:solidFill>
                    <a:schemeClr val="tx1"/>
                  </a:solidFill>
                </a:rPr>
                <a:t>Perform an __________ to test the prediction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D6F67E6-0EF0-FA12-F042-F5C550BAB523}"/>
                </a:ext>
              </a:extLst>
            </p:cNvPr>
            <p:cNvSpPr/>
            <p:nvPr/>
          </p:nvSpPr>
          <p:spPr>
            <a:xfrm rot="8758768">
              <a:off x="7503690" y="2354947"/>
              <a:ext cx="1256421" cy="375396"/>
            </a:xfrm>
            <a:prstGeom prst="rightArrow">
              <a:avLst/>
            </a:prstGeom>
            <a:solidFill>
              <a:srgbClr val="2E54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38F875-6FBB-190F-B260-11E93A27248F}"/>
              </a:ext>
            </a:extLst>
          </p:cNvPr>
          <p:cNvGrpSpPr/>
          <p:nvPr/>
        </p:nvGrpSpPr>
        <p:grpSpPr>
          <a:xfrm>
            <a:off x="-1866599" y="7889071"/>
            <a:ext cx="3397876" cy="1242391"/>
            <a:chOff x="793474" y="3532419"/>
            <a:chExt cx="3397876" cy="1242391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D168B8E5-A5D2-AC93-4DEC-A4B58EF18D80}"/>
                </a:ext>
              </a:extLst>
            </p:cNvPr>
            <p:cNvSpPr/>
            <p:nvPr/>
          </p:nvSpPr>
          <p:spPr>
            <a:xfrm rot="8758768">
              <a:off x="2934929" y="4301322"/>
              <a:ext cx="1256421" cy="375396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A1C572E-7D3C-795F-E0D1-87C61A7C0A5F}"/>
                </a:ext>
              </a:extLst>
            </p:cNvPr>
            <p:cNvSpPr/>
            <p:nvPr/>
          </p:nvSpPr>
          <p:spPr>
            <a:xfrm>
              <a:off x="793474" y="3532419"/>
              <a:ext cx="3034745" cy="1242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Experiment result ______ the prediction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C066E5-E949-92C8-ECDA-CBC3F1548C5B}"/>
              </a:ext>
            </a:extLst>
          </p:cNvPr>
          <p:cNvGrpSpPr/>
          <p:nvPr/>
        </p:nvGrpSpPr>
        <p:grpSpPr>
          <a:xfrm>
            <a:off x="4820525" y="7889071"/>
            <a:ext cx="3420968" cy="1242391"/>
            <a:chOff x="7480598" y="3532419"/>
            <a:chExt cx="3420968" cy="1242391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4F6532E-F2A2-CC2E-7353-3F0FC1080DF4}"/>
                </a:ext>
              </a:extLst>
            </p:cNvPr>
            <p:cNvSpPr/>
            <p:nvPr/>
          </p:nvSpPr>
          <p:spPr>
            <a:xfrm rot="2685307">
              <a:off x="7480598" y="4308562"/>
              <a:ext cx="1256421" cy="375396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882C8F-E800-1831-6FD4-8802FFFEFDAB}"/>
                </a:ext>
              </a:extLst>
            </p:cNvPr>
            <p:cNvSpPr/>
            <p:nvPr/>
          </p:nvSpPr>
          <p:spPr>
            <a:xfrm>
              <a:off x="7866821" y="3532419"/>
              <a:ext cx="3034745" cy="1242391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>
                  <a:solidFill>
                    <a:schemeClr val="tx1"/>
                  </a:solidFill>
                </a:rPr>
                <a:t>Experiment result ______ ______ ________ the prediction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5D771F6A-BD7D-23D3-1D2C-812D3888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41396" y="0"/>
            <a:ext cx="5530610" cy="27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716C90-43A2-450A-AC1A-BA2044E7772D}"/>
</file>

<file path=customXml/itemProps2.xml><?xml version="1.0" encoding="utf-8"?>
<ds:datastoreItem xmlns:ds="http://schemas.openxmlformats.org/officeDocument/2006/customXml" ds:itemID="{10E818B5-8B93-40D0-B088-C7195B0A7D64}"/>
</file>

<file path=customXml/itemProps3.xml><?xml version="1.0" encoding="utf-8"?>
<ds:datastoreItem xmlns:ds="http://schemas.openxmlformats.org/officeDocument/2006/customXml" ds:itemID="{1FDF26F5-B796-4364-A871-C63D1BCBEA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266</Words>
  <Application>Microsoft Office PowerPoint</Application>
  <PresentationFormat>A4 Paper (210x297 mm)</PresentationFormat>
  <Paragraphs>73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3</cp:revision>
  <dcterms:created xsi:type="dcterms:W3CDTF">2023-01-25T04:26:59Z</dcterms:created>
  <dcterms:modified xsi:type="dcterms:W3CDTF">2023-01-25T04:51:02Z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