
<file path=[Content_Types].xml><?xml version="1.0" encoding="utf-8"?>
<Types xmlns="http://schemas.openxmlformats.org/package/2006/content-types">
  <Default Extension="bin" ContentType="application/vnd.openxmlformats-officedocument.presentationml.printerSetting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s/slide1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1D8750"/>
    <a:srgbClr val="0D615B"/>
    <a:srgbClr val="0E2E79"/>
    <a:srgbClr val="D20705"/>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920"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21" Type="http://schemas.openxmlformats.org/officeDocument/2006/relationships/customXml" Target="../customXml/item1.xml"/><Relationship Id="rId12" Type="http://schemas.openxmlformats.org/officeDocument/2006/relationships/slide" Target="slides/slide11.xml"/><Relationship Id="rId17" Type="http://schemas.openxmlformats.org/officeDocument/2006/relationships/presProps" Target="presProps.xml"/><Relationship Id="rId7" Type="http://schemas.openxmlformats.org/officeDocument/2006/relationships/slide" Target="slides/slide6.xml"/><Relationship Id="rId20" Type="http://schemas.openxmlformats.org/officeDocument/2006/relationships/tableStyles" Target="tableStyles.xml"/><Relationship Id="rId16" Type="http://schemas.openxmlformats.org/officeDocument/2006/relationships/printerSettings" Target="printerSettings/printerSettings1.bin"/><Relationship Id="rId2" Type="http://schemas.openxmlformats.org/officeDocument/2006/relationships/slide" Target="slides/slide1.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5" Type="http://schemas.openxmlformats.org/officeDocument/2006/relationships/slide" Target="slides/slide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9" Type="http://schemas.openxmlformats.org/officeDocument/2006/relationships/slide" Target="slides/slide8.xml"/><Relationship Id="rId14" Type="http://schemas.openxmlformats.org/officeDocument/2006/relationships/slide" Target="slides/slide13.xml"/><Relationship Id="rId4" Type="http://schemas.openxmlformats.org/officeDocument/2006/relationships/slide" Target="slides/slide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4F1DDE-A336-BC40-A1F0-38F1E3248779}"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128089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F1DDE-A336-BC40-A1F0-38F1E3248779}"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3049664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F1DDE-A336-BC40-A1F0-38F1E3248779}"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2435936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4F1DDE-A336-BC40-A1F0-38F1E3248779}"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8827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4F1DDE-A336-BC40-A1F0-38F1E3248779}" type="datetimeFigureOut">
              <a:rPr lang="en-US" smtClean="0"/>
              <a:t>8/13/19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2762799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4F1DDE-A336-BC40-A1F0-38F1E3248779}"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1471149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4F1DDE-A336-BC40-A1F0-38F1E3248779}" type="datetimeFigureOut">
              <a:rPr lang="en-US" smtClean="0"/>
              <a:t>8/13/19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1131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4F1DDE-A336-BC40-A1F0-38F1E3248779}" type="datetimeFigureOut">
              <a:rPr lang="en-US" smtClean="0"/>
              <a:t>8/13/19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651346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F1DDE-A336-BC40-A1F0-38F1E3248779}" type="datetimeFigureOut">
              <a:rPr lang="en-US" smtClean="0"/>
              <a:t>8/13/19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26161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F1DDE-A336-BC40-A1F0-38F1E3248779}"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295106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4F1DDE-A336-BC40-A1F0-38F1E3248779}" type="datetimeFigureOut">
              <a:rPr lang="en-US" smtClean="0"/>
              <a:t>8/13/19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B947A-2015-1F43-AEA4-DCDF353DF9FB}" type="slidenum">
              <a:rPr lang="en-US" smtClean="0"/>
              <a:t>‹#›</a:t>
            </a:fld>
            <a:endParaRPr lang="en-US"/>
          </a:p>
        </p:txBody>
      </p:sp>
    </p:spTree>
    <p:extLst>
      <p:ext uri="{BB962C8B-B14F-4D97-AF65-F5344CB8AC3E}">
        <p14:creationId xmlns:p14="http://schemas.microsoft.com/office/powerpoint/2010/main" val="333546097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F1DDE-A336-BC40-A1F0-38F1E3248779}" type="datetimeFigureOut">
              <a:rPr lang="en-US" smtClean="0"/>
              <a:t>8/13/19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B947A-2015-1F43-AEA4-DCDF353DF9FB}" type="slidenum">
              <a:rPr lang="en-US" smtClean="0"/>
              <a:t>‹#›</a:t>
            </a:fld>
            <a:endParaRPr lang="en-US"/>
          </a:p>
        </p:txBody>
      </p:sp>
    </p:spTree>
    <p:extLst>
      <p:ext uri="{BB962C8B-B14F-4D97-AF65-F5344CB8AC3E}">
        <p14:creationId xmlns:p14="http://schemas.microsoft.com/office/powerpoint/2010/main" val="1043615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7.jpeg"/><Relationship Id="rId6"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hyperlink" Target="https://www.teacherspayteachers.com/Store/Sarah-Pecorino-Illustration" TargetMode="External"/><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6.jpeg"/><Relationship Id="rId6" Type="http://schemas.microsoft.com/office/2007/relationships/hdphoto" Target="../media/hdphoto1.wdp"/><Relationship Id="rId7" Type="http://schemas.openxmlformats.org/officeDocument/2006/relationships/image" Target="../media/image7.jpeg"/><Relationship Id="rId8" Type="http://schemas.microsoft.com/office/2007/relationships/hdphoto" Target="../media/hdphoto2.wdp"/><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3" name="TextBox 12"/>
          <p:cNvSpPr txBox="1"/>
          <p:nvPr/>
        </p:nvSpPr>
        <p:spPr>
          <a:xfrm>
            <a:off x="102218" y="25656"/>
            <a:ext cx="4185068" cy="1200329"/>
          </a:xfrm>
          <a:prstGeom prst="rect">
            <a:avLst/>
          </a:prstGeom>
          <a:noFill/>
        </p:spPr>
        <p:txBody>
          <a:bodyPr wrap="square" rtlCol="0">
            <a:spAutoFit/>
          </a:bodyPr>
          <a:lstStyle/>
          <a:p>
            <a:pPr algn="ctr"/>
            <a:r>
              <a:rPr lang="en-US" sz="3600" b="1" dirty="0" smtClean="0">
                <a:solidFill>
                  <a:srgbClr val="1D8750"/>
                </a:solidFill>
                <a:latin typeface="Arial Rounded MT Bold"/>
                <a:cs typeface="Arial Rounded MT Bold"/>
              </a:rPr>
              <a:t>Scientific Method Task Cards</a:t>
            </a:r>
            <a:endParaRPr lang="en-US" sz="3600" b="1" dirty="0">
              <a:solidFill>
                <a:srgbClr val="1D8750"/>
              </a:solidFill>
              <a:latin typeface="Arial Rounded MT Bold"/>
              <a:cs typeface="Arial Rounded MT Bold"/>
            </a:endParaRPr>
          </a:p>
        </p:txBody>
      </p:sp>
      <p:pic>
        <p:nvPicPr>
          <p:cNvPr id="17" name="Picture 16" descr="SP184_FRAMES_DRAWN_Square_RoyalBlu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8677" y="1172135"/>
            <a:ext cx="2416466" cy="1914525"/>
          </a:xfrm>
          <a:prstGeom prst="rect">
            <a:avLst/>
          </a:prstGeom>
        </p:spPr>
      </p:pic>
      <p:pic>
        <p:nvPicPr>
          <p:cNvPr id="16" name="Picture 15" descr="SP179_DDChem_Pointing.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218" y="1190530"/>
            <a:ext cx="1860647" cy="1905320"/>
          </a:xfrm>
          <a:prstGeom prst="rect">
            <a:avLst/>
          </a:prstGeom>
        </p:spPr>
      </p:pic>
      <p:sp>
        <p:nvSpPr>
          <p:cNvPr id="15" name="TextBox 14"/>
          <p:cNvSpPr txBox="1"/>
          <p:nvPr/>
        </p:nvSpPr>
        <p:spPr>
          <a:xfrm>
            <a:off x="1857894" y="1264945"/>
            <a:ext cx="2324420" cy="1708160"/>
          </a:xfrm>
          <a:prstGeom prst="rect">
            <a:avLst/>
          </a:prstGeom>
          <a:noFill/>
        </p:spPr>
        <p:txBody>
          <a:bodyPr wrap="square" rtlCol="0">
            <a:spAutoFit/>
          </a:bodyPr>
          <a:lstStyle/>
          <a:p>
            <a:pPr algn="ctr"/>
            <a:r>
              <a:rPr lang="en-US" sz="1500" b="1" dirty="0" smtClean="0"/>
              <a:t>Directions:  Complete </a:t>
            </a:r>
            <a:r>
              <a:rPr lang="en-US" sz="1500" b="1" dirty="0"/>
              <a:t>the question or task </a:t>
            </a:r>
            <a:r>
              <a:rPr lang="en-US" sz="1500" b="1" dirty="0" smtClean="0"/>
              <a:t>found on </a:t>
            </a:r>
            <a:r>
              <a:rPr lang="en-US" sz="1500" b="1" dirty="0"/>
              <a:t>each </a:t>
            </a:r>
            <a:r>
              <a:rPr lang="en-US" sz="1500" b="1" dirty="0" smtClean="0"/>
              <a:t>of the </a:t>
            </a:r>
            <a:r>
              <a:rPr lang="en-US" sz="1500" b="1" dirty="0"/>
              <a:t>cards. </a:t>
            </a:r>
            <a:r>
              <a:rPr lang="en-US" sz="1500" b="1" dirty="0" smtClean="0"/>
              <a:t>Record </a:t>
            </a:r>
            <a:r>
              <a:rPr lang="en-US" sz="1500" b="1" dirty="0"/>
              <a:t>your answers on the answer sheet or on your notebook paper as directed by your teacher</a:t>
            </a:r>
            <a:r>
              <a:rPr lang="en-US" sz="1500" b="1" dirty="0" smtClean="0"/>
              <a:t>.</a:t>
            </a:r>
            <a:endParaRPr lang="en-US" sz="1500" b="1" dirty="0"/>
          </a:p>
        </p:txBody>
      </p:sp>
      <p:sp>
        <p:nvSpPr>
          <p:cNvPr id="18" name="TextBox 17"/>
          <p:cNvSpPr txBox="1"/>
          <p:nvPr/>
        </p:nvSpPr>
        <p:spPr>
          <a:xfrm>
            <a:off x="3427357" y="3035632"/>
            <a:ext cx="923424" cy="169277"/>
          </a:xfrm>
          <a:prstGeom prst="rect">
            <a:avLst/>
          </a:prstGeom>
          <a:noFill/>
        </p:spPr>
        <p:txBody>
          <a:bodyPr wrap="square" rtlCol="0">
            <a:spAutoFit/>
          </a:bodyPr>
          <a:lstStyle/>
          <a:p>
            <a:pPr algn="ctr"/>
            <a:r>
              <a:rPr lang="en-US" sz="500" b="1" dirty="0" smtClean="0"/>
              <a:t>© Amy Brown Science</a:t>
            </a:r>
            <a:endParaRPr lang="en-US" sz="500" b="1" dirty="0"/>
          </a:p>
        </p:txBody>
      </p:sp>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1</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33545"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14320" y="856862"/>
            <a:ext cx="4091995" cy="1877437"/>
          </a:xfrm>
          <a:prstGeom prst="rect">
            <a:avLst/>
          </a:prstGeom>
          <a:noFill/>
        </p:spPr>
        <p:txBody>
          <a:bodyPr wrap="square" rtlCol="0">
            <a:spAutoFit/>
          </a:bodyPr>
          <a:lstStyle/>
          <a:p>
            <a:r>
              <a:rPr lang="en-US" sz="1600" dirty="0">
                <a:latin typeface="Helvetica"/>
                <a:cs typeface="Helvetica"/>
              </a:rPr>
              <a:t>All scientific investigations begin with:</a:t>
            </a:r>
          </a:p>
          <a:p>
            <a:pPr marL="565150" indent="-338138"/>
            <a:r>
              <a:rPr lang="en-US" sz="1600" dirty="0">
                <a:latin typeface="Helvetica"/>
                <a:cs typeface="Helvetica"/>
              </a:rPr>
              <a:t>(a)	Forming a hypothesis.</a:t>
            </a:r>
          </a:p>
          <a:p>
            <a:pPr marL="565150" indent="-338138"/>
            <a:r>
              <a:rPr lang="en-US" sz="1600" dirty="0">
                <a:latin typeface="Helvetica"/>
                <a:cs typeface="Helvetica"/>
              </a:rPr>
              <a:t>(b)	Conducting an experiment.</a:t>
            </a:r>
          </a:p>
          <a:p>
            <a:pPr marL="565150" indent="-338138"/>
            <a:r>
              <a:rPr lang="en-US" sz="1600" dirty="0">
                <a:latin typeface="Helvetica"/>
                <a:cs typeface="Helvetica"/>
              </a:rPr>
              <a:t>(c)	Asking a question or observing a problem.</a:t>
            </a:r>
          </a:p>
          <a:p>
            <a:pPr marL="565150" indent="-338138"/>
            <a:r>
              <a:rPr lang="en-US" sz="1600" dirty="0">
                <a:latin typeface="Helvetica"/>
                <a:cs typeface="Helvetica"/>
              </a:rPr>
              <a:t>(d)	Forming a conclusion.</a:t>
            </a:r>
          </a:p>
          <a:p>
            <a:endParaRPr lang="en-US" sz="1600" dirty="0">
              <a:latin typeface="Helvetica"/>
              <a:cs typeface="Helvetica"/>
            </a:endParaRPr>
          </a:p>
        </p:txBody>
      </p:sp>
      <p:sp>
        <p:nvSpPr>
          <p:cNvPr id="7" name="TextBox 6"/>
          <p:cNvSpPr txBox="1"/>
          <p:nvPr/>
        </p:nvSpPr>
        <p:spPr>
          <a:xfrm>
            <a:off x="158597" y="4273524"/>
            <a:ext cx="4185669" cy="2554545"/>
          </a:xfrm>
          <a:prstGeom prst="rect">
            <a:avLst/>
          </a:prstGeom>
          <a:noFill/>
        </p:spPr>
        <p:txBody>
          <a:bodyPr wrap="square" rtlCol="0">
            <a:spAutoFit/>
          </a:bodyPr>
          <a:lstStyle/>
          <a:p>
            <a:r>
              <a:rPr lang="en-US" sz="1600" dirty="0">
                <a:latin typeface="Helvetica"/>
                <a:cs typeface="Helvetica"/>
              </a:rPr>
              <a:t>The steps of the scientific method are listed below, but they are not in the correct order.  What is the correct order of the steps in the scientific method?</a:t>
            </a:r>
          </a:p>
          <a:p>
            <a:pPr marL="515938" indent="-288925"/>
            <a:r>
              <a:rPr lang="en-US" sz="1600" dirty="0">
                <a:latin typeface="Helvetica"/>
                <a:cs typeface="Helvetica"/>
              </a:rPr>
              <a:t>(a)	Conduct the experiment.</a:t>
            </a:r>
          </a:p>
          <a:p>
            <a:pPr marL="515938" indent="-288925"/>
            <a:r>
              <a:rPr lang="en-US" sz="1600" dirty="0">
                <a:latin typeface="Helvetica"/>
                <a:cs typeface="Helvetica"/>
              </a:rPr>
              <a:t>(b)	Form a hypothesis.</a:t>
            </a:r>
          </a:p>
          <a:p>
            <a:pPr marL="515938" indent="-288925"/>
            <a:r>
              <a:rPr lang="en-US" sz="1600" dirty="0">
                <a:latin typeface="Helvetica"/>
                <a:cs typeface="Helvetica"/>
              </a:rPr>
              <a:t>(c)	Form a conclusion.</a:t>
            </a:r>
          </a:p>
          <a:p>
            <a:pPr marL="515938" indent="-288925"/>
            <a:r>
              <a:rPr lang="en-US" sz="1600" dirty="0">
                <a:latin typeface="Helvetica"/>
                <a:cs typeface="Helvetica"/>
              </a:rPr>
              <a:t>(d)	Report your results.</a:t>
            </a:r>
          </a:p>
          <a:p>
            <a:pPr marL="515938" indent="-288925"/>
            <a:r>
              <a:rPr lang="en-US" sz="1600" dirty="0">
                <a:latin typeface="Helvetica"/>
                <a:cs typeface="Helvetica"/>
              </a:rPr>
              <a:t>(e)	Make an observation.</a:t>
            </a:r>
          </a:p>
          <a:p>
            <a:pPr marL="515938" indent="-288925"/>
            <a:r>
              <a:rPr lang="en-US" sz="1600" dirty="0">
                <a:latin typeface="Helvetica"/>
                <a:cs typeface="Helvetica"/>
              </a:rPr>
              <a:t>(f)	Analyze the data</a:t>
            </a:r>
            <a:r>
              <a:rPr lang="en-US" sz="1600" dirty="0" smtClean="0">
                <a:latin typeface="Helvetica"/>
                <a:cs typeface="Helvetica"/>
              </a:rPr>
              <a:t>.</a:t>
            </a:r>
            <a:endParaRPr lang="en-US" sz="1600" dirty="0">
              <a:latin typeface="Helvetica"/>
              <a:cs typeface="Helvetica"/>
            </a:endParaRP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545" y="5914547"/>
            <a:ext cx="654564" cy="798624"/>
          </a:xfrm>
          <a:prstGeom prst="rect">
            <a:avLst/>
          </a:prstGeom>
        </p:spPr>
      </p:pic>
      <p:sp>
        <p:nvSpPr>
          <p:cNvPr id="12" name="TextBox 11"/>
          <p:cNvSpPr txBox="1"/>
          <p:nvPr/>
        </p:nvSpPr>
        <p:spPr>
          <a:xfrm>
            <a:off x="4852956" y="4496412"/>
            <a:ext cx="4064190" cy="2062103"/>
          </a:xfrm>
          <a:prstGeom prst="rect">
            <a:avLst/>
          </a:prstGeom>
          <a:noFill/>
        </p:spPr>
        <p:txBody>
          <a:bodyPr wrap="square" rtlCol="0">
            <a:spAutoFit/>
          </a:bodyPr>
          <a:lstStyle/>
          <a:p>
            <a:r>
              <a:rPr lang="en-US" sz="1600" dirty="0">
                <a:latin typeface="Helvetica"/>
                <a:cs typeface="Helvetica"/>
              </a:rPr>
              <a:t>Often a scientist collects data that is numerical.  For example, the scientist might measure the length of growing root tips, or determine the rate of a particular reaction.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What </a:t>
            </a:r>
            <a:r>
              <a:rPr lang="en-US" sz="1600" dirty="0">
                <a:latin typeface="Helvetica"/>
                <a:cs typeface="Helvetica"/>
              </a:rPr>
              <a:t>is the name of this type of data?</a:t>
            </a:r>
          </a:p>
          <a:p>
            <a:endParaRPr lang="en-US" sz="1600" dirty="0">
              <a:latin typeface="Helvetica"/>
              <a:cs typeface="Helvetica"/>
            </a:endParaRP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3</a:t>
            </a:r>
            <a:endParaRPr lang="en-US" sz="2400" b="1" dirty="0"/>
          </a:p>
        </p:txBody>
      </p:sp>
      <p:sp>
        <p:nvSpPr>
          <p:cNvPr id="47" name="TextBox 46"/>
          <p:cNvSpPr txBox="1"/>
          <p:nvPr/>
        </p:nvSpPr>
        <p:spPr>
          <a:xfrm>
            <a:off x="102218" y="3751703"/>
            <a:ext cx="731263" cy="461665"/>
          </a:xfrm>
          <a:prstGeom prst="rect">
            <a:avLst/>
          </a:prstGeom>
          <a:noFill/>
        </p:spPr>
        <p:txBody>
          <a:bodyPr wrap="square" rtlCol="0">
            <a:spAutoFit/>
          </a:bodyPr>
          <a:lstStyle/>
          <a:p>
            <a:pPr algn="ctr"/>
            <a:r>
              <a:rPr lang="en-US" sz="2400" b="1" dirty="0"/>
              <a:t>2</a:t>
            </a:r>
          </a:p>
        </p:txBody>
      </p:sp>
    </p:spTree>
    <p:extLst>
      <p:ext uri="{BB962C8B-B14F-4D97-AF65-F5344CB8AC3E}">
        <p14:creationId xmlns:p14="http://schemas.microsoft.com/office/powerpoint/2010/main" val="413516171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37</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875699" y="668753"/>
            <a:ext cx="4193415" cy="307777"/>
          </a:xfrm>
          <a:prstGeom prst="rect">
            <a:avLst/>
          </a:prstGeom>
          <a:noFill/>
        </p:spPr>
        <p:txBody>
          <a:bodyPr wrap="square" rtlCol="0">
            <a:spAutoFit/>
          </a:bodyPr>
          <a:lstStyle/>
          <a:p>
            <a:r>
              <a:rPr lang="en-US" sz="1400" dirty="0">
                <a:latin typeface="Helvetica"/>
                <a:cs typeface="Helvetica"/>
              </a:rPr>
              <a:t>Study the information in the table</a:t>
            </a:r>
            <a:r>
              <a:rPr lang="en-US" sz="1400" dirty="0" smtClean="0">
                <a:latin typeface="Helvetica"/>
                <a:cs typeface="Helvetica"/>
              </a:rPr>
              <a:t>.</a:t>
            </a:r>
            <a:endParaRPr lang="en-US" sz="1400" dirty="0">
              <a:latin typeface="Helvetica"/>
              <a:cs typeface="Helvetica"/>
            </a:endParaRPr>
          </a:p>
        </p:txBody>
      </p:sp>
      <p:sp>
        <p:nvSpPr>
          <p:cNvPr id="7" name="TextBox 6"/>
          <p:cNvSpPr txBox="1"/>
          <p:nvPr/>
        </p:nvSpPr>
        <p:spPr>
          <a:xfrm>
            <a:off x="176030" y="4549810"/>
            <a:ext cx="4094051" cy="1569660"/>
          </a:xfrm>
          <a:prstGeom prst="rect">
            <a:avLst/>
          </a:prstGeom>
          <a:noFill/>
        </p:spPr>
        <p:txBody>
          <a:bodyPr wrap="square" rtlCol="0">
            <a:spAutoFit/>
          </a:bodyPr>
          <a:lstStyle/>
          <a:p>
            <a:r>
              <a:rPr lang="en-US" sz="1600" dirty="0">
                <a:latin typeface="Helvetica"/>
                <a:cs typeface="Helvetica"/>
              </a:rPr>
              <a:t>An experiment is carried out to determine if the boiling point of distilled water is affected by the addition of different types of solutes.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Describe </a:t>
            </a:r>
            <a:r>
              <a:rPr lang="en-US" sz="1600" dirty="0">
                <a:latin typeface="Helvetica"/>
                <a:cs typeface="Helvetica"/>
              </a:rPr>
              <a:t>a control group for this experiment.</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914320" y="4583145"/>
            <a:ext cx="3951223" cy="1323439"/>
          </a:xfrm>
          <a:prstGeom prst="rect">
            <a:avLst/>
          </a:prstGeom>
          <a:noFill/>
        </p:spPr>
        <p:txBody>
          <a:bodyPr wrap="square" rtlCol="0">
            <a:spAutoFit/>
          </a:bodyPr>
          <a:lstStyle/>
          <a:p>
            <a:r>
              <a:rPr lang="en-US" sz="1600" dirty="0">
                <a:latin typeface="Helvetica"/>
                <a:cs typeface="Helvetica"/>
              </a:rPr>
              <a:t>A scientist is designing an experiment to see how temperature changes affect the volumes of three different gases.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Write </a:t>
            </a:r>
            <a:r>
              <a:rPr lang="en-US" sz="1600" dirty="0">
                <a:latin typeface="Helvetica"/>
                <a:cs typeface="Helvetica"/>
              </a:rPr>
              <a:t>a hypothesis for this experiment.</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39</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38</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36</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160286" y="659484"/>
            <a:ext cx="4115250" cy="2308324"/>
          </a:xfrm>
          <a:prstGeom prst="rect">
            <a:avLst/>
          </a:prstGeom>
          <a:noFill/>
        </p:spPr>
        <p:txBody>
          <a:bodyPr wrap="square" rtlCol="0">
            <a:spAutoFit/>
          </a:bodyPr>
          <a:lstStyle/>
          <a:p>
            <a:r>
              <a:rPr lang="en-US" sz="1600" dirty="0">
                <a:latin typeface="Helvetica"/>
                <a:cs typeface="Helvetica"/>
              </a:rPr>
              <a:t>Study the information in the table.</a:t>
            </a:r>
          </a:p>
          <a:p>
            <a:r>
              <a:rPr lang="en-US" sz="1600" dirty="0">
                <a:latin typeface="Helvetica"/>
                <a:cs typeface="Helvetica"/>
              </a:rPr>
              <a:t> </a:t>
            </a:r>
          </a:p>
          <a:p>
            <a:endParaRPr lang="en-US" sz="1600" dirty="0">
              <a:latin typeface="Helvetica"/>
              <a:cs typeface="Helvetica"/>
            </a:endParaRPr>
          </a:p>
          <a:p>
            <a:endParaRPr lang="en-US" sz="1600" dirty="0">
              <a:latin typeface="Helvetica"/>
              <a:cs typeface="Helvetica"/>
            </a:endParaRPr>
          </a:p>
          <a:p>
            <a:endParaRPr lang="en-US" sz="1600" dirty="0">
              <a:latin typeface="Helvetica"/>
              <a:cs typeface="Helvetica"/>
            </a:endParaRPr>
          </a:p>
          <a:p>
            <a:endParaRPr lang="en-US" sz="1600" dirty="0">
              <a:latin typeface="Helvetica"/>
              <a:cs typeface="Helvetica"/>
            </a:endParaRPr>
          </a:p>
          <a:p>
            <a:endParaRPr lang="en-US" sz="1600" dirty="0">
              <a:latin typeface="Helvetica"/>
              <a:cs typeface="Helvetica"/>
            </a:endParaRPr>
          </a:p>
          <a:p>
            <a:pPr indent="176213"/>
            <a:r>
              <a:rPr lang="en-US" sz="1600" dirty="0" smtClean="0">
                <a:latin typeface="Helvetica"/>
                <a:cs typeface="Helvetica"/>
              </a:rPr>
              <a:t>What </a:t>
            </a:r>
            <a:r>
              <a:rPr lang="en-US" sz="1600" dirty="0">
                <a:latin typeface="Helvetica"/>
                <a:cs typeface="Helvetica"/>
              </a:rPr>
              <a:t>conclusion can be reached </a:t>
            </a:r>
            <a:endParaRPr lang="en-US" sz="1600" dirty="0" smtClean="0">
              <a:latin typeface="Helvetica"/>
              <a:cs typeface="Helvetica"/>
            </a:endParaRPr>
          </a:p>
          <a:p>
            <a:pPr indent="176213"/>
            <a:r>
              <a:rPr lang="en-US" sz="1600" dirty="0" smtClean="0">
                <a:latin typeface="Helvetica"/>
                <a:cs typeface="Helvetica"/>
              </a:rPr>
              <a:t>from </a:t>
            </a:r>
            <a:r>
              <a:rPr lang="en-US" sz="1600" dirty="0">
                <a:latin typeface="Helvetica"/>
                <a:cs typeface="Helvetica"/>
              </a:rPr>
              <a:t>this data?</a:t>
            </a:r>
          </a:p>
        </p:txBody>
      </p:sp>
      <p:pic>
        <p:nvPicPr>
          <p:cNvPr id="50" name="Picture 49" descr="Macintosh HD:Users:amysmith:Documents:Pictures / Clip Art:Graphs:Breathing Rate of Fish Table.jpg"/>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59717" y="990105"/>
            <a:ext cx="3580486" cy="1296654"/>
          </a:xfrm>
          <a:prstGeom prst="rect">
            <a:avLst/>
          </a:prstGeom>
          <a:noFill/>
          <a:ln>
            <a:noFill/>
          </a:ln>
        </p:spPr>
      </p:pic>
      <p:sp>
        <p:nvSpPr>
          <p:cNvPr id="16" name="Rectangle 15"/>
          <p:cNvSpPr/>
          <p:nvPr/>
        </p:nvSpPr>
        <p:spPr>
          <a:xfrm>
            <a:off x="4967849" y="2203895"/>
            <a:ext cx="3695191" cy="1015663"/>
          </a:xfrm>
          <a:prstGeom prst="rect">
            <a:avLst/>
          </a:prstGeom>
        </p:spPr>
        <p:txBody>
          <a:bodyPr wrap="square">
            <a:spAutoFit/>
          </a:bodyPr>
          <a:lstStyle/>
          <a:p>
            <a:pPr marL="288925" indent="-288925"/>
            <a:r>
              <a:rPr lang="en-US" sz="1200" dirty="0">
                <a:latin typeface="Helvetica"/>
                <a:cs typeface="Helvetica"/>
              </a:rPr>
              <a:t>(a) </a:t>
            </a:r>
            <a:r>
              <a:rPr lang="en-US" sz="1200" dirty="0" smtClean="0">
                <a:latin typeface="Helvetica"/>
                <a:cs typeface="Helvetica"/>
              </a:rPr>
              <a:t>	At </a:t>
            </a:r>
            <a:r>
              <a:rPr lang="en-US" sz="1200" dirty="0">
                <a:latin typeface="Helvetica"/>
                <a:cs typeface="Helvetica"/>
              </a:rPr>
              <a:t>what temperature will the breathing rate of the bass be the highest?</a:t>
            </a:r>
          </a:p>
          <a:p>
            <a:pPr marL="288925" indent="-288925"/>
            <a:r>
              <a:rPr lang="en-US" sz="1200" dirty="0">
                <a:latin typeface="Helvetica"/>
                <a:cs typeface="Helvetica"/>
              </a:rPr>
              <a:t>(b)	At 20 </a:t>
            </a:r>
            <a:r>
              <a:rPr lang="en-US" sz="1200">
                <a:latin typeface="Helvetica"/>
                <a:cs typeface="Helvetica"/>
              </a:rPr>
              <a:t>˚</a:t>
            </a:r>
            <a:r>
              <a:rPr lang="en-US" sz="1200" smtClean="0">
                <a:latin typeface="Helvetica"/>
                <a:cs typeface="Helvetica"/>
              </a:rPr>
              <a:t>C, </a:t>
            </a:r>
            <a:r>
              <a:rPr lang="en-US" sz="1200" dirty="0">
                <a:latin typeface="Helvetica"/>
                <a:cs typeface="Helvetica"/>
              </a:rPr>
              <a:t>how does the breathing rate of the bass compare to the breathing rate of the catfish?</a:t>
            </a:r>
          </a:p>
        </p:txBody>
      </p:sp>
      <p:pic>
        <p:nvPicPr>
          <p:cNvPr id="51" name="Picture 50" descr="Macintosh HD:Users:amysmith:Documents:Pictures / Clip Art:Graphs:Breathing Rate of Fish Table.jpg"/>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081007" y="957007"/>
            <a:ext cx="3580486" cy="1296654"/>
          </a:xfrm>
          <a:prstGeom prst="rect">
            <a:avLst/>
          </a:prstGeom>
          <a:noFill/>
          <a:ln>
            <a:noFill/>
          </a:ln>
        </p:spPr>
      </p:pic>
    </p:spTree>
    <p:extLst>
      <p:ext uri="{BB962C8B-B14F-4D97-AF65-F5344CB8AC3E}">
        <p14:creationId xmlns:p14="http://schemas.microsoft.com/office/powerpoint/2010/main" val="266766238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41</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51137" y="983128"/>
            <a:ext cx="4016491" cy="1323439"/>
          </a:xfrm>
          <a:prstGeom prst="rect">
            <a:avLst/>
          </a:prstGeom>
          <a:noFill/>
        </p:spPr>
        <p:txBody>
          <a:bodyPr wrap="square" rtlCol="0">
            <a:spAutoFit/>
          </a:bodyPr>
          <a:lstStyle/>
          <a:p>
            <a:r>
              <a:rPr lang="en-US" sz="1600" dirty="0">
                <a:latin typeface="Helvetica"/>
                <a:cs typeface="Helvetica"/>
              </a:rPr>
              <a:t>A scientist is designing an experiment to see how temperature changes affect the volumes of three different gases.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What </a:t>
            </a:r>
            <a:r>
              <a:rPr lang="en-US" sz="1600" dirty="0">
                <a:latin typeface="Helvetica"/>
                <a:cs typeface="Helvetica"/>
              </a:rPr>
              <a:t>is the dependent variable?</a:t>
            </a:r>
          </a:p>
        </p:txBody>
      </p:sp>
      <p:sp>
        <p:nvSpPr>
          <p:cNvPr id="7" name="TextBox 6"/>
          <p:cNvSpPr txBox="1"/>
          <p:nvPr/>
        </p:nvSpPr>
        <p:spPr>
          <a:xfrm>
            <a:off x="176030" y="4675560"/>
            <a:ext cx="4094051" cy="1200329"/>
          </a:xfrm>
          <a:prstGeom prst="rect">
            <a:avLst/>
          </a:prstGeom>
          <a:noFill/>
        </p:spPr>
        <p:txBody>
          <a:bodyPr wrap="square" rtlCol="0">
            <a:spAutoFit/>
          </a:bodyPr>
          <a:lstStyle/>
          <a:p>
            <a:r>
              <a:rPr lang="en-US" dirty="0">
                <a:latin typeface="Helvetica"/>
                <a:cs typeface="Helvetica"/>
              </a:rPr>
              <a:t>Study the temperature/volume graph.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At </a:t>
            </a:r>
            <a:r>
              <a:rPr lang="en-US" dirty="0">
                <a:latin typeface="Helvetica"/>
                <a:cs typeface="Helvetica"/>
              </a:rPr>
              <a:t>what temperature does Gas A have a volume of 50L? </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914320" y="4696320"/>
            <a:ext cx="4154794" cy="923330"/>
          </a:xfrm>
          <a:prstGeom prst="rect">
            <a:avLst/>
          </a:prstGeom>
          <a:noFill/>
        </p:spPr>
        <p:txBody>
          <a:bodyPr wrap="square" rtlCol="0">
            <a:spAutoFit/>
          </a:bodyPr>
          <a:lstStyle/>
          <a:p>
            <a:r>
              <a:rPr lang="en-US" dirty="0">
                <a:latin typeface="Helvetica"/>
                <a:cs typeface="Helvetica"/>
              </a:rPr>
              <a:t>Study the temperature/volume graph.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At </a:t>
            </a:r>
            <a:r>
              <a:rPr lang="en-US" dirty="0">
                <a:latin typeface="Helvetica"/>
                <a:cs typeface="Helvetica"/>
              </a:rPr>
              <a:t>50 °C, what is the volume of Gas B? </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43</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42</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40</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35724" y="973859"/>
            <a:ext cx="4115250" cy="1323439"/>
          </a:xfrm>
          <a:prstGeom prst="rect">
            <a:avLst/>
          </a:prstGeom>
          <a:noFill/>
        </p:spPr>
        <p:txBody>
          <a:bodyPr wrap="square" rtlCol="0">
            <a:spAutoFit/>
          </a:bodyPr>
          <a:lstStyle/>
          <a:p>
            <a:r>
              <a:rPr lang="en-US" sz="1600" dirty="0">
                <a:latin typeface="Helvetica"/>
                <a:cs typeface="Helvetica"/>
              </a:rPr>
              <a:t>A scientist is designing an experiment to see how temperature changes affect the volumes of three different gases.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What </a:t>
            </a:r>
            <a:r>
              <a:rPr lang="en-US" sz="1600" dirty="0">
                <a:latin typeface="Helvetica"/>
                <a:cs typeface="Helvetica"/>
              </a:rPr>
              <a:t>is the independent variable?</a:t>
            </a:r>
          </a:p>
        </p:txBody>
      </p:sp>
    </p:spTree>
    <p:extLst>
      <p:ext uri="{BB962C8B-B14F-4D97-AF65-F5344CB8AC3E}">
        <p14:creationId xmlns:p14="http://schemas.microsoft.com/office/powerpoint/2010/main" val="34093016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45</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51137" y="1157920"/>
            <a:ext cx="4016491" cy="1200329"/>
          </a:xfrm>
          <a:prstGeom prst="rect">
            <a:avLst/>
          </a:prstGeom>
          <a:noFill/>
        </p:spPr>
        <p:txBody>
          <a:bodyPr wrap="square" rtlCol="0">
            <a:spAutoFit/>
          </a:bodyPr>
          <a:lstStyle/>
          <a:p>
            <a:r>
              <a:rPr lang="en-US" dirty="0">
                <a:latin typeface="Helvetica"/>
                <a:cs typeface="Helvetica"/>
              </a:rPr>
              <a:t>Study the temperature/volume graph.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At </a:t>
            </a:r>
            <a:r>
              <a:rPr lang="en-US" dirty="0">
                <a:latin typeface="Helvetica"/>
                <a:cs typeface="Helvetica"/>
              </a:rPr>
              <a:t>what temperature will Gas B have a volume of 53 L? </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44</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35724" y="1149909"/>
            <a:ext cx="4115250" cy="1200329"/>
          </a:xfrm>
          <a:prstGeom prst="rect">
            <a:avLst/>
          </a:prstGeom>
          <a:noFill/>
        </p:spPr>
        <p:txBody>
          <a:bodyPr wrap="square" rtlCol="0">
            <a:spAutoFit/>
          </a:bodyPr>
          <a:lstStyle/>
          <a:p>
            <a:r>
              <a:rPr lang="en-US" dirty="0">
                <a:latin typeface="Helvetica"/>
                <a:cs typeface="Helvetica"/>
              </a:rPr>
              <a:t>Study the temperature/volume graph.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Predict </a:t>
            </a:r>
            <a:r>
              <a:rPr lang="en-US" dirty="0">
                <a:latin typeface="Helvetica"/>
                <a:cs typeface="Helvetica"/>
              </a:rPr>
              <a:t>the volume of Gas C if the temperature is lowered to </a:t>
            </a:r>
            <a:r>
              <a:rPr lang="en-US" dirty="0" smtClean="0">
                <a:latin typeface="Helvetica"/>
                <a:cs typeface="Helvetica"/>
              </a:rPr>
              <a:t>–</a:t>
            </a:r>
            <a:r>
              <a:rPr lang="en-US" dirty="0">
                <a:latin typeface="Helvetica"/>
                <a:cs typeface="Helvetica"/>
              </a:rPr>
              <a:t>200 °C.</a:t>
            </a:r>
          </a:p>
        </p:txBody>
      </p:sp>
    </p:spTree>
    <p:extLst>
      <p:ext uri="{BB962C8B-B14F-4D97-AF65-F5344CB8AC3E}">
        <p14:creationId xmlns:p14="http://schemas.microsoft.com/office/powerpoint/2010/main" val="58678866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Tree>
    <p:extLst>
      <p:ext uri="{BB962C8B-B14F-4D97-AF65-F5344CB8AC3E}">
        <p14:creationId xmlns:p14="http://schemas.microsoft.com/office/powerpoint/2010/main" val="17406934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dreamstimelarge_25181124 copy.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3999" cy="6858000"/>
          </a:xfrm>
          <a:prstGeom prst="rect">
            <a:avLst/>
          </a:prstGeom>
        </p:spPr>
      </p:pic>
      <p:pic>
        <p:nvPicPr>
          <p:cNvPr id="3" name="Picture 2" descr="Science Stuff button 1.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0" y="228600"/>
            <a:ext cx="1686515" cy="1688923"/>
          </a:xfrm>
          <a:prstGeom prst="rect">
            <a:avLst/>
          </a:prstGeom>
        </p:spPr>
      </p:pic>
      <p:sp>
        <p:nvSpPr>
          <p:cNvPr id="4" name="Rectangle 3"/>
          <p:cNvSpPr/>
          <p:nvPr/>
        </p:nvSpPr>
        <p:spPr>
          <a:xfrm>
            <a:off x="2743200" y="1981200"/>
            <a:ext cx="4724400" cy="3416320"/>
          </a:xfrm>
          <a:prstGeom prst="rect">
            <a:avLst/>
          </a:prstGeom>
        </p:spPr>
        <p:txBody>
          <a:bodyPr wrap="square">
            <a:spAutoFit/>
          </a:bodyPr>
          <a:lstStyle/>
          <a:p>
            <a:pPr algn="ctr" eaLnBrk="1" hangingPunct="1"/>
            <a:r>
              <a:rPr lang="en-US" b="1" dirty="0"/>
              <a:t>Created by Amy </a:t>
            </a:r>
            <a:r>
              <a:rPr lang="en-US" b="1" dirty="0" smtClean="0"/>
              <a:t>Brown</a:t>
            </a:r>
            <a:endParaRPr lang="en-US" b="1" dirty="0"/>
          </a:p>
          <a:p>
            <a:pPr algn="ctr" eaLnBrk="1" hangingPunct="1"/>
            <a:r>
              <a:rPr lang="en-US" b="1" dirty="0"/>
              <a:t>Copyright © </a:t>
            </a:r>
            <a:r>
              <a:rPr lang="en-US" b="1" dirty="0" smtClean="0"/>
              <a:t>Amy </a:t>
            </a:r>
            <a:r>
              <a:rPr lang="en-US" b="1" dirty="0"/>
              <a:t>Brown </a:t>
            </a:r>
            <a:r>
              <a:rPr lang="en-US" b="1" dirty="0" smtClean="0"/>
              <a:t>Science</a:t>
            </a:r>
            <a:endParaRPr lang="en-US" b="1" dirty="0"/>
          </a:p>
          <a:p>
            <a:pPr algn="ctr" eaLnBrk="1" hangingPunct="1"/>
            <a:r>
              <a:rPr lang="en-US" b="1" dirty="0"/>
              <a:t>All rights reserved by author.</a:t>
            </a:r>
          </a:p>
          <a:p>
            <a:pPr algn="ctr" eaLnBrk="1" hangingPunct="1"/>
            <a:r>
              <a:rPr lang="en-US" b="1" dirty="0"/>
              <a:t>This document is for your classroom use only.</a:t>
            </a:r>
          </a:p>
          <a:p>
            <a:pPr algn="ctr" eaLnBrk="1" hangingPunct="1"/>
            <a:r>
              <a:rPr lang="en-US" sz="2400" b="1" dirty="0">
                <a:solidFill>
                  <a:srgbClr val="FF0000"/>
                </a:solidFill>
              </a:rPr>
              <a:t>This document may not be electronically distributed or posted to a web site.</a:t>
            </a:r>
          </a:p>
          <a:p>
            <a:pPr algn="ctr" eaLnBrk="1" hangingPunct="1"/>
            <a:endParaRPr lang="en-US" b="1" dirty="0"/>
          </a:p>
        </p:txBody>
      </p:sp>
      <p:sp>
        <p:nvSpPr>
          <p:cNvPr id="10" name="TextBox 9"/>
          <p:cNvSpPr txBox="1"/>
          <p:nvPr/>
        </p:nvSpPr>
        <p:spPr>
          <a:xfrm>
            <a:off x="3962400" y="4523762"/>
            <a:ext cx="2438400" cy="369332"/>
          </a:xfrm>
          <a:prstGeom prst="rect">
            <a:avLst/>
          </a:prstGeom>
          <a:noFill/>
        </p:spPr>
        <p:txBody>
          <a:bodyPr wrap="square" rtlCol="0">
            <a:spAutoFit/>
          </a:bodyPr>
          <a:lstStyle/>
          <a:p>
            <a:r>
              <a:rPr lang="en-US" b="1" dirty="0" smtClean="0"/>
              <a:t>Clipart Credit:</a:t>
            </a:r>
            <a:endParaRPr lang="en-US" b="1" dirty="0"/>
          </a:p>
        </p:txBody>
      </p:sp>
      <p:pic>
        <p:nvPicPr>
          <p:cNvPr id="5" name="Picture 4" descr="SarahPecorino_Logo_PaperClipFriends_Circle.png">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441" y="4314005"/>
            <a:ext cx="1690360" cy="1690360"/>
          </a:xfrm>
          <a:prstGeom prst="rect">
            <a:avLst/>
          </a:prstGeom>
        </p:spPr>
      </p:pic>
    </p:spTree>
    <p:extLst>
      <p:ext uri="{BB962C8B-B14F-4D97-AF65-F5344CB8AC3E}">
        <p14:creationId xmlns:p14="http://schemas.microsoft.com/office/powerpoint/2010/main" val="376523483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a:t>5</a:t>
            </a:r>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14320" y="1015255"/>
            <a:ext cx="4091995" cy="1754327"/>
          </a:xfrm>
          <a:prstGeom prst="rect">
            <a:avLst/>
          </a:prstGeom>
          <a:noFill/>
        </p:spPr>
        <p:txBody>
          <a:bodyPr wrap="square" rtlCol="0">
            <a:spAutoFit/>
          </a:bodyPr>
          <a:lstStyle/>
          <a:p>
            <a:r>
              <a:rPr lang="en-US" dirty="0">
                <a:latin typeface="Helvetica"/>
                <a:cs typeface="Helvetica"/>
              </a:rPr>
              <a:t>The data collected during an experiment are of little use unless they are organized.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In </a:t>
            </a:r>
            <a:r>
              <a:rPr lang="en-US" dirty="0">
                <a:latin typeface="Helvetica"/>
                <a:cs typeface="Helvetica"/>
              </a:rPr>
              <a:t>what ways might data be </a:t>
            </a:r>
            <a:endParaRPr lang="en-US" dirty="0" smtClean="0">
              <a:latin typeface="Helvetica"/>
              <a:cs typeface="Helvetica"/>
            </a:endParaRPr>
          </a:p>
          <a:p>
            <a:r>
              <a:rPr lang="en-US" dirty="0" smtClean="0">
                <a:latin typeface="Helvetica"/>
                <a:cs typeface="Helvetica"/>
              </a:rPr>
              <a:t>logically </a:t>
            </a:r>
            <a:r>
              <a:rPr lang="en-US" dirty="0">
                <a:latin typeface="Helvetica"/>
                <a:cs typeface="Helvetica"/>
              </a:rPr>
              <a:t>organized?</a:t>
            </a:r>
          </a:p>
        </p:txBody>
      </p:sp>
      <p:sp>
        <p:nvSpPr>
          <p:cNvPr id="7" name="TextBox 6"/>
          <p:cNvSpPr txBox="1"/>
          <p:nvPr/>
        </p:nvSpPr>
        <p:spPr>
          <a:xfrm>
            <a:off x="208889" y="4550174"/>
            <a:ext cx="3986253" cy="1477328"/>
          </a:xfrm>
          <a:prstGeom prst="rect">
            <a:avLst/>
          </a:prstGeom>
          <a:noFill/>
        </p:spPr>
        <p:txBody>
          <a:bodyPr wrap="square" rtlCol="0">
            <a:spAutoFit/>
          </a:bodyPr>
          <a:lstStyle/>
          <a:p>
            <a:r>
              <a:rPr lang="en-US" dirty="0">
                <a:latin typeface="Helvetica"/>
                <a:cs typeface="Helvetica"/>
              </a:rPr>
              <a:t>Forming a hypothesis is an important step in the scientific method.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What </a:t>
            </a:r>
            <a:r>
              <a:rPr lang="en-US" dirty="0">
                <a:latin typeface="Helvetica"/>
                <a:cs typeface="Helvetica"/>
              </a:rPr>
              <a:t>is the purpose of the hypothesis in an experiment?</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903248" y="4571862"/>
            <a:ext cx="4064190" cy="1754327"/>
          </a:xfrm>
          <a:prstGeom prst="rect">
            <a:avLst/>
          </a:prstGeom>
          <a:noFill/>
        </p:spPr>
        <p:txBody>
          <a:bodyPr wrap="square" rtlCol="0">
            <a:spAutoFit/>
          </a:bodyPr>
          <a:lstStyle/>
          <a:p>
            <a:r>
              <a:rPr lang="en-US" dirty="0">
                <a:latin typeface="Helvetica"/>
                <a:cs typeface="Helvetica"/>
              </a:rPr>
              <a:t>A student is conducting an experiment to test how temperature might affect the action of a particular enzyme.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How </a:t>
            </a:r>
            <a:r>
              <a:rPr lang="en-US" dirty="0">
                <a:latin typeface="Helvetica"/>
                <a:cs typeface="Helvetica"/>
              </a:rPr>
              <a:t>might a hypothesis for this experiment be stated?</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a:t>7</a:t>
            </a:r>
          </a:p>
        </p:txBody>
      </p:sp>
      <p:sp>
        <p:nvSpPr>
          <p:cNvPr id="47" name="TextBox 46"/>
          <p:cNvSpPr txBox="1"/>
          <p:nvPr/>
        </p:nvSpPr>
        <p:spPr>
          <a:xfrm>
            <a:off x="102218" y="3751703"/>
            <a:ext cx="731263" cy="461665"/>
          </a:xfrm>
          <a:prstGeom prst="rect">
            <a:avLst/>
          </a:prstGeom>
          <a:noFill/>
        </p:spPr>
        <p:txBody>
          <a:bodyPr wrap="square" rtlCol="0">
            <a:spAutoFit/>
          </a:bodyPr>
          <a:lstStyle/>
          <a:p>
            <a:pPr algn="ctr"/>
            <a:r>
              <a:rPr lang="en-US" sz="2400" b="1" dirty="0" smtClean="0"/>
              <a:t>6</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a:t>4</a:t>
            </a:r>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59181" y="882012"/>
            <a:ext cx="3898243" cy="2308324"/>
          </a:xfrm>
          <a:prstGeom prst="rect">
            <a:avLst/>
          </a:prstGeom>
          <a:noFill/>
        </p:spPr>
        <p:txBody>
          <a:bodyPr wrap="square" rtlCol="0">
            <a:spAutoFit/>
          </a:bodyPr>
          <a:lstStyle/>
          <a:p>
            <a:r>
              <a:rPr lang="en-US" sz="1600" dirty="0">
                <a:latin typeface="Helvetica"/>
                <a:cs typeface="Helvetica"/>
              </a:rPr>
              <a:t>Sometimes a scientist collects data that is descriptive in nature.  For example, “When X and Y are mixed together, they turn a blue color.”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What </a:t>
            </a:r>
            <a:r>
              <a:rPr lang="en-US" sz="1600" dirty="0">
                <a:latin typeface="Helvetica"/>
                <a:cs typeface="Helvetica"/>
              </a:rPr>
              <a:t>name is given to the type of </a:t>
            </a:r>
            <a:endParaRPr lang="en-US" sz="1600" dirty="0" smtClean="0">
              <a:latin typeface="Helvetica"/>
              <a:cs typeface="Helvetica"/>
            </a:endParaRPr>
          </a:p>
          <a:p>
            <a:r>
              <a:rPr lang="en-US" sz="1600" dirty="0" smtClean="0">
                <a:latin typeface="Helvetica"/>
                <a:cs typeface="Helvetica"/>
              </a:rPr>
              <a:t>data </a:t>
            </a:r>
            <a:r>
              <a:rPr lang="en-US" sz="1600" dirty="0">
                <a:latin typeface="Helvetica"/>
                <a:cs typeface="Helvetica"/>
              </a:rPr>
              <a:t>that is descriptive rather than numerical?</a:t>
            </a:r>
          </a:p>
          <a:p>
            <a:endParaRPr lang="en-US" sz="1600" dirty="0">
              <a:latin typeface="Helvetica"/>
              <a:cs typeface="Helvetica"/>
            </a:endParaRPr>
          </a:p>
        </p:txBody>
      </p:sp>
    </p:spTree>
    <p:extLst>
      <p:ext uri="{BB962C8B-B14F-4D97-AF65-F5344CB8AC3E}">
        <p14:creationId xmlns:p14="http://schemas.microsoft.com/office/powerpoint/2010/main" val="31439224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9</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77185" y="1266755"/>
            <a:ext cx="3937349" cy="646331"/>
          </a:xfrm>
          <a:prstGeom prst="rect">
            <a:avLst/>
          </a:prstGeom>
          <a:noFill/>
        </p:spPr>
        <p:txBody>
          <a:bodyPr wrap="square" rtlCol="0">
            <a:spAutoFit/>
          </a:bodyPr>
          <a:lstStyle/>
          <a:p>
            <a:r>
              <a:rPr lang="en-US" dirty="0">
                <a:latin typeface="Helvetica"/>
                <a:cs typeface="Helvetica"/>
              </a:rPr>
              <a:t>How is it determined if a hypothesis is correct or incorrect?</a:t>
            </a:r>
          </a:p>
        </p:txBody>
      </p:sp>
      <p:sp>
        <p:nvSpPr>
          <p:cNvPr id="7" name="TextBox 6"/>
          <p:cNvSpPr txBox="1"/>
          <p:nvPr/>
        </p:nvSpPr>
        <p:spPr>
          <a:xfrm>
            <a:off x="623798" y="4751010"/>
            <a:ext cx="3860524" cy="646331"/>
          </a:xfrm>
          <a:prstGeom prst="rect">
            <a:avLst/>
          </a:prstGeom>
          <a:noFill/>
        </p:spPr>
        <p:txBody>
          <a:bodyPr wrap="square" rtlCol="0">
            <a:spAutoFit/>
          </a:bodyPr>
          <a:lstStyle/>
          <a:p>
            <a:r>
              <a:rPr lang="en-US" dirty="0">
                <a:latin typeface="Helvetica"/>
                <a:cs typeface="Helvetica"/>
              </a:rPr>
              <a:t>Define the term “controlled experiment.”</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5028978" y="4634737"/>
            <a:ext cx="4064190" cy="1200329"/>
          </a:xfrm>
          <a:prstGeom prst="rect">
            <a:avLst/>
          </a:prstGeom>
          <a:noFill/>
        </p:spPr>
        <p:txBody>
          <a:bodyPr wrap="square" rtlCol="0">
            <a:spAutoFit/>
          </a:bodyPr>
          <a:lstStyle/>
          <a:p>
            <a:r>
              <a:rPr lang="en-US" dirty="0">
                <a:latin typeface="Helvetica"/>
                <a:cs typeface="Helvetica"/>
              </a:rPr>
              <a:t>Every experiment should consist of two groups.  </a:t>
            </a:r>
            <a:endParaRPr lang="en-US" dirty="0" smtClean="0">
              <a:latin typeface="Helvetica"/>
              <a:cs typeface="Helvetica"/>
            </a:endParaRPr>
          </a:p>
          <a:p>
            <a:endParaRPr lang="en-US" dirty="0">
              <a:latin typeface="Helvetica"/>
              <a:cs typeface="Helvetica"/>
            </a:endParaRPr>
          </a:p>
          <a:p>
            <a:r>
              <a:rPr lang="en-US" dirty="0" smtClean="0">
                <a:latin typeface="Helvetica"/>
                <a:cs typeface="Helvetica"/>
              </a:rPr>
              <a:t>Name </a:t>
            </a:r>
            <a:r>
              <a:rPr lang="en-US" dirty="0">
                <a:latin typeface="Helvetica"/>
                <a:cs typeface="Helvetica"/>
              </a:rPr>
              <a:t>these two groups.</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11</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10</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8</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59181" y="882012"/>
            <a:ext cx="3898243" cy="1815882"/>
          </a:xfrm>
          <a:prstGeom prst="rect">
            <a:avLst/>
          </a:prstGeom>
          <a:noFill/>
        </p:spPr>
        <p:txBody>
          <a:bodyPr wrap="square" rtlCol="0">
            <a:spAutoFit/>
          </a:bodyPr>
          <a:lstStyle/>
          <a:p>
            <a:r>
              <a:rPr lang="en-US" sz="1600" dirty="0">
                <a:latin typeface="Helvetica"/>
                <a:cs typeface="Helvetica"/>
              </a:rPr>
              <a:t>True or False?  </a:t>
            </a:r>
            <a:endParaRPr lang="en-US" sz="1600" dirty="0" smtClean="0">
              <a:latin typeface="Helvetica"/>
              <a:cs typeface="Helvetica"/>
            </a:endParaRPr>
          </a:p>
          <a:p>
            <a:endParaRPr lang="en-US" sz="1600" dirty="0">
              <a:latin typeface="Helvetica"/>
              <a:cs typeface="Helvetica"/>
            </a:endParaRPr>
          </a:p>
          <a:p>
            <a:r>
              <a:rPr lang="en-US" sz="1600" dirty="0" smtClean="0">
                <a:latin typeface="Helvetica"/>
                <a:cs typeface="Helvetica"/>
              </a:rPr>
              <a:t>Although </a:t>
            </a:r>
            <a:r>
              <a:rPr lang="en-US" sz="1600" dirty="0">
                <a:latin typeface="Helvetica"/>
                <a:cs typeface="Helvetica"/>
              </a:rPr>
              <a:t>a hypothesis may be supported by evidence, it can never be proven true beyond all doubt since new data might indicate that the hypothesis does not hold true in all instances.</a:t>
            </a:r>
          </a:p>
        </p:txBody>
      </p:sp>
    </p:spTree>
    <p:extLst>
      <p:ext uri="{BB962C8B-B14F-4D97-AF65-F5344CB8AC3E}">
        <p14:creationId xmlns:p14="http://schemas.microsoft.com/office/powerpoint/2010/main" val="58611169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13</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77185" y="1317055"/>
            <a:ext cx="4091929" cy="646331"/>
          </a:xfrm>
          <a:prstGeom prst="rect">
            <a:avLst/>
          </a:prstGeom>
          <a:noFill/>
        </p:spPr>
        <p:txBody>
          <a:bodyPr wrap="square" rtlCol="0">
            <a:spAutoFit/>
          </a:bodyPr>
          <a:lstStyle/>
          <a:p>
            <a:r>
              <a:rPr lang="en-US" dirty="0">
                <a:latin typeface="Helvetica"/>
                <a:cs typeface="Helvetica"/>
              </a:rPr>
              <a:t>In an experiment, what is the purpose of the control group?</a:t>
            </a:r>
          </a:p>
        </p:txBody>
      </p:sp>
      <p:sp>
        <p:nvSpPr>
          <p:cNvPr id="7" name="TextBox 6"/>
          <p:cNvSpPr txBox="1"/>
          <p:nvPr/>
        </p:nvSpPr>
        <p:spPr>
          <a:xfrm>
            <a:off x="422630" y="4751010"/>
            <a:ext cx="3860524" cy="923330"/>
          </a:xfrm>
          <a:prstGeom prst="rect">
            <a:avLst/>
          </a:prstGeom>
          <a:noFill/>
        </p:spPr>
        <p:txBody>
          <a:bodyPr wrap="square" rtlCol="0">
            <a:spAutoFit/>
          </a:bodyPr>
          <a:lstStyle/>
          <a:p>
            <a:r>
              <a:rPr lang="en-US" dirty="0">
                <a:latin typeface="Helvetica"/>
                <a:cs typeface="Helvetica"/>
              </a:rPr>
              <a:t>There are two variables in every experiment.  Name the two variables. </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852956" y="4307787"/>
            <a:ext cx="4291044" cy="2400657"/>
          </a:xfrm>
          <a:prstGeom prst="rect">
            <a:avLst/>
          </a:prstGeom>
          <a:noFill/>
        </p:spPr>
        <p:txBody>
          <a:bodyPr wrap="square" rtlCol="0">
            <a:spAutoFit/>
          </a:bodyPr>
          <a:lstStyle/>
          <a:p>
            <a:r>
              <a:rPr lang="en-US" sz="1500" dirty="0">
                <a:latin typeface="Helvetica"/>
                <a:cs typeface="Helvetica"/>
              </a:rPr>
              <a:t>Which one of the following steps would occur last?</a:t>
            </a:r>
          </a:p>
          <a:p>
            <a:pPr marL="288925" indent="-288925"/>
            <a:r>
              <a:rPr lang="en-US" sz="1500" dirty="0">
                <a:latin typeface="Helvetica"/>
                <a:cs typeface="Helvetica"/>
              </a:rPr>
              <a:t>(a)	Analyze the data from the experiment.</a:t>
            </a:r>
          </a:p>
          <a:p>
            <a:pPr marL="288925" indent="-288925"/>
            <a:r>
              <a:rPr lang="en-US" sz="1500" dirty="0">
                <a:latin typeface="Helvetica"/>
                <a:cs typeface="Helvetica"/>
              </a:rPr>
              <a:t>(b)	Organize the data into charts, tables, and graphs.</a:t>
            </a:r>
          </a:p>
          <a:p>
            <a:pPr marL="288925" indent="-288925"/>
            <a:r>
              <a:rPr lang="en-US" sz="1500" dirty="0">
                <a:latin typeface="Helvetica"/>
                <a:cs typeface="Helvetica"/>
              </a:rPr>
              <a:t>(c)	Publish the results.</a:t>
            </a:r>
          </a:p>
          <a:p>
            <a:pPr marL="288925" indent="-288925"/>
            <a:r>
              <a:rPr lang="en-US" sz="1500" dirty="0">
                <a:latin typeface="Helvetica"/>
                <a:cs typeface="Helvetica"/>
              </a:rPr>
              <a:t>(d)	Form a conclusion based on the data.</a:t>
            </a:r>
          </a:p>
          <a:p>
            <a:pPr marL="288925" indent="-288925"/>
            <a:r>
              <a:rPr lang="en-US" sz="1500" dirty="0">
                <a:latin typeface="Helvetica"/>
                <a:cs typeface="Helvetica"/>
              </a:rPr>
              <a:t>(e)	Repeat the experiment to determine </a:t>
            </a:r>
            <a:endParaRPr lang="en-US" sz="1500" dirty="0" smtClean="0">
              <a:latin typeface="Helvetica"/>
              <a:cs typeface="Helvetica"/>
            </a:endParaRPr>
          </a:p>
          <a:p>
            <a:pPr marL="288925" indent="-288925"/>
            <a:r>
              <a:rPr lang="en-US" sz="1500" dirty="0">
                <a:latin typeface="Helvetica"/>
                <a:cs typeface="Helvetica"/>
              </a:rPr>
              <a:t>	</a:t>
            </a:r>
            <a:r>
              <a:rPr lang="en-US" sz="1500" dirty="0" smtClean="0">
                <a:latin typeface="Helvetica"/>
                <a:cs typeface="Helvetica"/>
              </a:rPr>
              <a:t>if </a:t>
            </a:r>
            <a:r>
              <a:rPr lang="en-US" sz="1500" dirty="0">
                <a:latin typeface="Helvetica"/>
                <a:cs typeface="Helvetica"/>
              </a:rPr>
              <a:t>the data from the first experiment </a:t>
            </a:r>
            <a:endParaRPr lang="en-US" sz="1500" dirty="0" smtClean="0">
              <a:latin typeface="Helvetica"/>
              <a:cs typeface="Helvetica"/>
            </a:endParaRPr>
          </a:p>
          <a:p>
            <a:pPr marL="288925" indent="-288925"/>
            <a:r>
              <a:rPr lang="en-US" sz="1500" dirty="0">
                <a:latin typeface="Helvetica"/>
                <a:cs typeface="Helvetica"/>
              </a:rPr>
              <a:t>	</a:t>
            </a:r>
            <a:r>
              <a:rPr lang="en-US" sz="1500" dirty="0" smtClean="0">
                <a:latin typeface="Helvetica"/>
                <a:cs typeface="Helvetica"/>
              </a:rPr>
              <a:t>is </a:t>
            </a:r>
            <a:r>
              <a:rPr lang="en-US" sz="1500" dirty="0">
                <a:latin typeface="Helvetica"/>
                <a:cs typeface="Helvetica"/>
              </a:rPr>
              <a:t>reliable.</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15</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14</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12</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59181" y="1311268"/>
            <a:ext cx="3898243" cy="646331"/>
          </a:xfrm>
          <a:prstGeom prst="rect">
            <a:avLst/>
          </a:prstGeom>
          <a:noFill/>
        </p:spPr>
        <p:txBody>
          <a:bodyPr wrap="square" rtlCol="0">
            <a:spAutoFit/>
          </a:bodyPr>
          <a:lstStyle/>
          <a:p>
            <a:r>
              <a:rPr lang="en-US" dirty="0">
                <a:latin typeface="Helvetica"/>
                <a:cs typeface="Helvetica"/>
              </a:rPr>
              <a:t>In an experiment, what is the purpose of the experimental group?</a:t>
            </a:r>
          </a:p>
        </p:txBody>
      </p:sp>
    </p:spTree>
    <p:extLst>
      <p:ext uri="{BB962C8B-B14F-4D97-AF65-F5344CB8AC3E}">
        <p14:creationId xmlns:p14="http://schemas.microsoft.com/office/powerpoint/2010/main" val="83403885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17</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77185" y="1317055"/>
            <a:ext cx="4091929" cy="646331"/>
          </a:xfrm>
          <a:prstGeom prst="rect">
            <a:avLst/>
          </a:prstGeom>
          <a:noFill/>
        </p:spPr>
        <p:txBody>
          <a:bodyPr wrap="square" rtlCol="0">
            <a:spAutoFit/>
          </a:bodyPr>
          <a:lstStyle/>
          <a:p>
            <a:r>
              <a:rPr lang="en-US" dirty="0">
                <a:latin typeface="Helvetica"/>
                <a:cs typeface="Helvetica"/>
              </a:rPr>
              <a:t>Give an example of an experiment that uses qualitative data.</a:t>
            </a:r>
          </a:p>
        </p:txBody>
      </p:sp>
      <p:sp>
        <p:nvSpPr>
          <p:cNvPr id="7" name="TextBox 6"/>
          <p:cNvSpPr txBox="1"/>
          <p:nvPr/>
        </p:nvSpPr>
        <p:spPr>
          <a:xfrm>
            <a:off x="259181" y="4499510"/>
            <a:ext cx="4023973" cy="1661993"/>
          </a:xfrm>
          <a:prstGeom prst="rect">
            <a:avLst/>
          </a:prstGeom>
          <a:noFill/>
        </p:spPr>
        <p:txBody>
          <a:bodyPr wrap="square" rtlCol="0">
            <a:spAutoFit/>
          </a:bodyPr>
          <a:lstStyle/>
          <a:p>
            <a:r>
              <a:rPr lang="en-US" sz="1700" dirty="0">
                <a:latin typeface="Helvetica"/>
                <a:cs typeface="Helvetica"/>
              </a:rPr>
              <a:t>The variable that is deliberately changed in an experiment is called the:</a:t>
            </a:r>
          </a:p>
          <a:p>
            <a:pPr indent="112713"/>
            <a:r>
              <a:rPr lang="en-US" sz="1700" dirty="0">
                <a:latin typeface="Helvetica"/>
                <a:cs typeface="Helvetica"/>
              </a:rPr>
              <a:t>(a) 	Dependent variable</a:t>
            </a:r>
          </a:p>
          <a:p>
            <a:pPr indent="112713"/>
            <a:r>
              <a:rPr lang="en-US" sz="1700" dirty="0">
                <a:latin typeface="Helvetica"/>
                <a:cs typeface="Helvetica"/>
              </a:rPr>
              <a:t>(b)	Controlled variable</a:t>
            </a:r>
          </a:p>
          <a:p>
            <a:pPr indent="112713"/>
            <a:r>
              <a:rPr lang="en-US" sz="1700" dirty="0">
                <a:latin typeface="Helvetica"/>
                <a:cs typeface="Helvetica"/>
              </a:rPr>
              <a:t>(c)	Hypothetical variable</a:t>
            </a:r>
          </a:p>
          <a:p>
            <a:pPr indent="112713"/>
            <a:r>
              <a:rPr lang="en-US" sz="1700" dirty="0">
                <a:latin typeface="Helvetica"/>
                <a:cs typeface="Helvetica"/>
              </a:rPr>
              <a:t>(d)	Independent variable</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5003832" y="4471262"/>
            <a:ext cx="4291044" cy="1661993"/>
          </a:xfrm>
          <a:prstGeom prst="rect">
            <a:avLst/>
          </a:prstGeom>
          <a:noFill/>
        </p:spPr>
        <p:txBody>
          <a:bodyPr wrap="square" rtlCol="0">
            <a:spAutoFit/>
          </a:bodyPr>
          <a:lstStyle/>
          <a:p>
            <a:r>
              <a:rPr lang="en-US" sz="1700" dirty="0">
                <a:latin typeface="Helvetica"/>
                <a:cs typeface="Helvetica"/>
              </a:rPr>
              <a:t>The variable that is the result of the independent variable is called the:</a:t>
            </a:r>
          </a:p>
          <a:p>
            <a:pPr indent="112713"/>
            <a:r>
              <a:rPr lang="en-US" sz="1700" dirty="0">
                <a:latin typeface="Helvetica"/>
                <a:cs typeface="Helvetica"/>
              </a:rPr>
              <a:t>(a)	Dependent variable</a:t>
            </a:r>
          </a:p>
          <a:p>
            <a:pPr indent="112713"/>
            <a:r>
              <a:rPr lang="en-US" sz="1700" dirty="0">
                <a:latin typeface="Helvetica"/>
                <a:cs typeface="Helvetica"/>
              </a:rPr>
              <a:t>(b)	Controlled variable</a:t>
            </a:r>
          </a:p>
          <a:p>
            <a:pPr indent="112713"/>
            <a:r>
              <a:rPr lang="en-US" sz="1700" dirty="0">
                <a:latin typeface="Helvetica"/>
                <a:cs typeface="Helvetica"/>
              </a:rPr>
              <a:t>(c)	Hypothetical variable</a:t>
            </a:r>
          </a:p>
          <a:p>
            <a:pPr indent="112713"/>
            <a:r>
              <a:rPr lang="en-US" sz="1700" dirty="0">
                <a:latin typeface="Helvetica"/>
                <a:cs typeface="Helvetica"/>
              </a:rPr>
              <a:t>(d)	Unidentifiable variable</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19</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18</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16</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59181" y="1311268"/>
            <a:ext cx="3898243" cy="646331"/>
          </a:xfrm>
          <a:prstGeom prst="rect">
            <a:avLst/>
          </a:prstGeom>
          <a:noFill/>
        </p:spPr>
        <p:txBody>
          <a:bodyPr wrap="square" rtlCol="0">
            <a:spAutoFit/>
          </a:bodyPr>
          <a:lstStyle/>
          <a:p>
            <a:r>
              <a:rPr lang="en-US" dirty="0">
                <a:latin typeface="Helvetica"/>
                <a:cs typeface="Helvetica"/>
              </a:rPr>
              <a:t>Give an example of an experiment that uses quantitative data.</a:t>
            </a:r>
          </a:p>
        </p:txBody>
      </p:sp>
    </p:spTree>
    <p:extLst>
      <p:ext uri="{BB962C8B-B14F-4D97-AF65-F5344CB8AC3E}">
        <p14:creationId xmlns:p14="http://schemas.microsoft.com/office/powerpoint/2010/main" val="11737150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21</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889174" y="713455"/>
            <a:ext cx="4091929" cy="2246769"/>
          </a:xfrm>
          <a:prstGeom prst="rect">
            <a:avLst/>
          </a:prstGeom>
          <a:noFill/>
        </p:spPr>
        <p:txBody>
          <a:bodyPr wrap="square" rtlCol="0">
            <a:spAutoFit/>
          </a:bodyPr>
          <a:lstStyle/>
          <a:p>
            <a:r>
              <a:rPr lang="en-US" sz="1400" dirty="0">
                <a:latin typeface="Helvetica"/>
                <a:cs typeface="Helvetica"/>
              </a:rPr>
              <a:t>A student wanted to know which type of sugar would yield the greatest amount of energy for the cell when metabolized during cellular respiration by the mitochondria.  The student mixed yeasts in three different sugar solutions:  maltose, glucose, and sucrose.  The three sets of yeasts were monitored to determine which sugar type yielded the most energy.</a:t>
            </a:r>
          </a:p>
          <a:p>
            <a:r>
              <a:rPr lang="en-US" sz="1400" dirty="0">
                <a:latin typeface="Helvetica"/>
                <a:cs typeface="Helvetica"/>
              </a:rPr>
              <a:t> </a:t>
            </a:r>
          </a:p>
          <a:p>
            <a:r>
              <a:rPr lang="en-US" sz="1400" dirty="0" smtClean="0">
                <a:latin typeface="Helvetica"/>
                <a:cs typeface="Helvetica"/>
              </a:rPr>
              <a:t>Write </a:t>
            </a:r>
            <a:r>
              <a:rPr lang="en-US" sz="1400" dirty="0">
                <a:latin typeface="Helvetica"/>
                <a:cs typeface="Helvetica"/>
              </a:rPr>
              <a:t>a hypothesis for this experiment.</a:t>
            </a:r>
          </a:p>
        </p:txBody>
      </p:sp>
      <p:sp>
        <p:nvSpPr>
          <p:cNvPr id="7" name="TextBox 6"/>
          <p:cNvSpPr txBox="1"/>
          <p:nvPr/>
        </p:nvSpPr>
        <p:spPr>
          <a:xfrm>
            <a:off x="133451" y="4361185"/>
            <a:ext cx="4023973" cy="2246769"/>
          </a:xfrm>
          <a:prstGeom prst="rect">
            <a:avLst/>
          </a:prstGeom>
          <a:noFill/>
        </p:spPr>
        <p:txBody>
          <a:bodyPr wrap="square" rtlCol="0">
            <a:spAutoFit/>
          </a:bodyPr>
          <a:lstStyle/>
          <a:p>
            <a:r>
              <a:rPr lang="en-US" sz="1400" dirty="0">
                <a:latin typeface="Helvetica"/>
                <a:cs typeface="Helvetica"/>
              </a:rPr>
              <a:t>A student wanted to know which type of sugar would yield the greatest amount of energy for the cell when metabolized during cellular respiration by the mitochondria.  The student mixed yeasts in three different sugar solutions:  maltose, glucose, and sucrose.  The three sets of yeasts were monitored to determine which sugar type yielded the most energy.</a:t>
            </a:r>
          </a:p>
          <a:p>
            <a:r>
              <a:rPr lang="en-US" sz="1400" dirty="0">
                <a:latin typeface="Helvetica"/>
                <a:cs typeface="Helvetica"/>
              </a:rPr>
              <a:t> </a:t>
            </a:r>
          </a:p>
          <a:p>
            <a:r>
              <a:rPr lang="en-US" sz="1400" dirty="0" smtClean="0">
                <a:latin typeface="Helvetica"/>
                <a:cs typeface="Helvetica"/>
              </a:rPr>
              <a:t>What </a:t>
            </a:r>
            <a:r>
              <a:rPr lang="en-US" sz="1400" dirty="0">
                <a:latin typeface="Helvetica"/>
                <a:cs typeface="Helvetica"/>
              </a:rPr>
              <a:t>is the purpose of the yeasts?</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840383" y="4307787"/>
            <a:ext cx="4291044" cy="2462213"/>
          </a:xfrm>
          <a:prstGeom prst="rect">
            <a:avLst/>
          </a:prstGeom>
          <a:noFill/>
        </p:spPr>
        <p:txBody>
          <a:bodyPr wrap="square" rtlCol="0">
            <a:spAutoFit/>
          </a:bodyPr>
          <a:lstStyle/>
          <a:p>
            <a:r>
              <a:rPr lang="en-US" sz="1400" dirty="0">
                <a:latin typeface="Helvetica"/>
                <a:cs typeface="Helvetica"/>
              </a:rPr>
              <a:t>A student wanted to know which type of sugar would yield the greatest amount of energy for the cell when metabolized during cellular respiration by the mitochondria.  The student mixed yeasts in three different sugar solutions:  maltose, glucose, and sucrose.  The three sets of yeasts were monitored to determine which sugar type yielded the most energy.</a:t>
            </a:r>
          </a:p>
          <a:p>
            <a:r>
              <a:rPr lang="en-US" sz="1400" dirty="0">
                <a:latin typeface="Helvetica"/>
                <a:cs typeface="Helvetica"/>
              </a:rPr>
              <a:t> </a:t>
            </a:r>
          </a:p>
          <a:p>
            <a:r>
              <a:rPr lang="en-US" sz="1400" dirty="0" smtClean="0">
                <a:latin typeface="Helvetica"/>
                <a:cs typeface="Helvetica"/>
              </a:rPr>
              <a:t>Describe </a:t>
            </a:r>
            <a:r>
              <a:rPr lang="en-US" sz="1400" dirty="0">
                <a:latin typeface="Helvetica"/>
                <a:cs typeface="Helvetica"/>
              </a:rPr>
              <a:t>a possible control group for this experiment.</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23</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22</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20</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133451" y="745393"/>
            <a:ext cx="4142085" cy="2308324"/>
          </a:xfrm>
          <a:prstGeom prst="rect">
            <a:avLst/>
          </a:prstGeom>
          <a:noFill/>
        </p:spPr>
        <p:txBody>
          <a:bodyPr wrap="square" rtlCol="0">
            <a:spAutoFit/>
          </a:bodyPr>
          <a:lstStyle/>
          <a:p>
            <a:r>
              <a:rPr lang="en-US" sz="1600" dirty="0">
                <a:latin typeface="Helvetica"/>
                <a:cs typeface="Helvetica"/>
              </a:rPr>
              <a:t>Catalase is an enzyme that speeds up the breakdown of hydrogen peroxide in cells.  During this reaction oxygen is given off.  A scientist designs an experiment to determine how much oxygen is given off when varying concentrations of catalase are used.</a:t>
            </a:r>
          </a:p>
          <a:p>
            <a:pPr marL="401638" indent="-288925"/>
            <a:r>
              <a:rPr lang="en-US" sz="1500" dirty="0">
                <a:latin typeface="Helvetica"/>
                <a:cs typeface="Helvetica"/>
              </a:rPr>
              <a:t>(a) 	What is the independent variable?</a:t>
            </a:r>
          </a:p>
          <a:p>
            <a:pPr marL="401638" indent="-288925"/>
            <a:r>
              <a:rPr lang="en-US" sz="1500" dirty="0">
                <a:latin typeface="Helvetica"/>
                <a:cs typeface="Helvetica"/>
              </a:rPr>
              <a:t>(b</a:t>
            </a:r>
            <a:r>
              <a:rPr lang="en-US" sz="1500" dirty="0" smtClean="0">
                <a:latin typeface="Helvetica"/>
                <a:cs typeface="Helvetica"/>
              </a:rPr>
              <a:t>)	What </a:t>
            </a:r>
            <a:r>
              <a:rPr lang="en-US" sz="1500" dirty="0">
                <a:latin typeface="Helvetica"/>
                <a:cs typeface="Helvetica"/>
              </a:rPr>
              <a:t>is the dependent variable?</a:t>
            </a:r>
          </a:p>
        </p:txBody>
      </p:sp>
    </p:spTree>
    <p:extLst>
      <p:ext uri="{BB962C8B-B14F-4D97-AF65-F5344CB8AC3E}">
        <p14:creationId xmlns:p14="http://schemas.microsoft.com/office/powerpoint/2010/main" val="306520114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25</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889174" y="713455"/>
            <a:ext cx="4091929" cy="2462213"/>
          </a:xfrm>
          <a:prstGeom prst="rect">
            <a:avLst/>
          </a:prstGeom>
          <a:noFill/>
        </p:spPr>
        <p:txBody>
          <a:bodyPr wrap="square" rtlCol="0">
            <a:spAutoFit/>
          </a:bodyPr>
          <a:lstStyle/>
          <a:p>
            <a:r>
              <a:rPr lang="en-US" sz="1400" dirty="0">
                <a:latin typeface="Helvetica"/>
                <a:cs typeface="Helvetica"/>
              </a:rPr>
              <a:t>A student wanted to know which type of sugar would yield the greatest amount of energy for the cell when metabolized during cellular respiration by the mitochondria.  The student mixed yeasts in three different sugar solutions:  maltose, glucose, and sucrose.  The three sets of yeasts were monitored to determine which sugar type yielded the most energy.</a:t>
            </a:r>
          </a:p>
          <a:p>
            <a:r>
              <a:rPr lang="en-US" sz="1400" dirty="0">
                <a:latin typeface="Helvetica"/>
                <a:cs typeface="Helvetica"/>
              </a:rPr>
              <a:t> </a:t>
            </a:r>
          </a:p>
          <a:p>
            <a:r>
              <a:rPr lang="en-US" sz="1400" dirty="0" smtClean="0">
                <a:latin typeface="Helvetica"/>
                <a:cs typeface="Helvetica"/>
              </a:rPr>
              <a:t>What </a:t>
            </a:r>
            <a:r>
              <a:rPr lang="en-US" sz="1400" dirty="0">
                <a:latin typeface="Helvetica"/>
                <a:cs typeface="Helvetica"/>
              </a:rPr>
              <a:t>is the dependent variable in this experiment?</a:t>
            </a:r>
          </a:p>
        </p:txBody>
      </p:sp>
      <p:sp>
        <p:nvSpPr>
          <p:cNvPr id="7" name="TextBox 6"/>
          <p:cNvSpPr txBox="1"/>
          <p:nvPr/>
        </p:nvSpPr>
        <p:spPr>
          <a:xfrm>
            <a:off x="133451" y="4298310"/>
            <a:ext cx="4249787" cy="2462213"/>
          </a:xfrm>
          <a:prstGeom prst="rect">
            <a:avLst/>
          </a:prstGeom>
          <a:noFill/>
        </p:spPr>
        <p:txBody>
          <a:bodyPr wrap="square" rtlCol="0">
            <a:spAutoFit/>
          </a:bodyPr>
          <a:lstStyle/>
          <a:p>
            <a:r>
              <a:rPr lang="en-US" sz="1400" dirty="0">
                <a:latin typeface="Helvetica"/>
                <a:cs typeface="Helvetica"/>
              </a:rPr>
              <a:t>A properly designed experiment changes only one variable at a time.  A student wanted to know which type of sugar would yield the greatest amount of energy for the cell when metabolized during cellular respiration by mitochondria.  The student mixed yeasts in three different sugar solutions:  maltose, glucose, and sucrose.  The three sets of yeasts were monitored to determine which sugar </a:t>
            </a:r>
            <a:endParaRPr lang="en-US" sz="1400" dirty="0" smtClean="0">
              <a:latin typeface="Helvetica"/>
              <a:cs typeface="Helvetica"/>
            </a:endParaRPr>
          </a:p>
          <a:p>
            <a:r>
              <a:rPr lang="en-US" sz="1400" dirty="0" smtClean="0">
                <a:latin typeface="Helvetica"/>
                <a:cs typeface="Helvetica"/>
              </a:rPr>
              <a:t>type </a:t>
            </a:r>
            <a:r>
              <a:rPr lang="en-US" sz="1400" dirty="0">
                <a:latin typeface="Helvetica"/>
                <a:cs typeface="Helvetica"/>
              </a:rPr>
              <a:t>yielded the most </a:t>
            </a:r>
            <a:r>
              <a:rPr lang="en-US" sz="1400" dirty="0" smtClean="0">
                <a:latin typeface="Helvetica"/>
                <a:cs typeface="Helvetica"/>
              </a:rPr>
              <a:t>energy.  </a:t>
            </a:r>
          </a:p>
          <a:p>
            <a:r>
              <a:rPr lang="en-US" sz="1400" dirty="0" smtClean="0">
                <a:latin typeface="Helvetica"/>
                <a:cs typeface="Helvetica"/>
              </a:rPr>
              <a:t>List </a:t>
            </a:r>
            <a:r>
              <a:rPr lang="en-US" sz="1400" dirty="0">
                <a:latin typeface="Helvetica"/>
                <a:cs typeface="Helvetica"/>
              </a:rPr>
              <a:t>three factors that the student must </a:t>
            </a:r>
            <a:endParaRPr lang="en-US" sz="1400" dirty="0" smtClean="0">
              <a:latin typeface="Helvetica"/>
              <a:cs typeface="Helvetica"/>
            </a:endParaRPr>
          </a:p>
          <a:p>
            <a:r>
              <a:rPr lang="en-US" sz="1400" dirty="0" smtClean="0">
                <a:latin typeface="Helvetica"/>
                <a:cs typeface="Helvetica"/>
              </a:rPr>
              <a:t>keep </a:t>
            </a:r>
            <a:r>
              <a:rPr lang="en-US" sz="1400" dirty="0">
                <a:latin typeface="Helvetica"/>
                <a:cs typeface="Helvetica"/>
              </a:rPr>
              <a:t>constant during the experiment.</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5016405" y="4571862"/>
            <a:ext cx="3951223" cy="1323439"/>
          </a:xfrm>
          <a:prstGeom prst="rect">
            <a:avLst/>
          </a:prstGeom>
          <a:noFill/>
        </p:spPr>
        <p:txBody>
          <a:bodyPr wrap="square" rtlCol="0">
            <a:spAutoFit/>
          </a:bodyPr>
          <a:lstStyle/>
          <a:p>
            <a:r>
              <a:rPr lang="en-US" sz="1600" dirty="0">
                <a:latin typeface="Helvetica"/>
                <a:cs typeface="Helvetica"/>
              </a:rPr>
              <a:t>A student wants to test the effect of different amounts of caffeine on the heart rate of Daphnia, a small crustacean.  Describe the experimental groups in this experiment.</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27</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26</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24</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133451" y="745393"/>
            <a:ext cx="4142085" cy="2462213"/>
          </a:xfrm>
          <a:prstGeom prst="rect">
            <a:avLst/>
          </a:prstGeom>
          <a:noFill/>
        </p:spPr>
        <p:txBody>
          <a:bodyPr wrap="square" rtlCol="0">
            <a:spAutoFit/>
          </a:bodyPr>
          <a:lstStyle/>
          <a:p>
            <a:r>
              <a:rPr lang="en-US" sz="1400" dirty="0">
                <a:latin typeface="Helvetica"/>
                <a:cs typeface="Helvetica"/>
              </a:rPr>
              <a:t>A student wanted to know which type of sugar would yield the greatest amount of energy for the cell when metabolized during cellular respiration by the mitochondria.  The student mixed yeasts in three different sugar solutions:  maltose, glucose, and sucrose.  The three sets of yeasts were monitored to determine which sugar type yielded the most energy.</a:t>
            </a:r>
          </a:p>
          <a:p>
            <a:r>
              <a:rPr lang="en-US" sz="1400" dirty="0">
                <a:latin typeface="Helvetica"/>
                <a:cs typeface="Helvetica"/>
              </a:rPr>
              <a:t> </a:t>
            </a:r>
          </a:p>
          <a:p>
            <a:r>
              <a:rPr lang="en-US" sz="1400" dirty="0" smtClean="0">
                <a:latin typeface="Helvetica"/>
                <a:cs typeface="Helvetica"/>
              </a:rPr>
              <a:t>What </a:t>
            </a:r>
            <a:r>
              <a:rPr lang="en-US" sz="1400" dirty="0">
                <a:latin typeface="Helvetica"/>
                <a:cs typeface="Helvetica"/>
              </a:rPr>
              <a:t>is the independent variable in this experiment?</a:t>
            </a:r>
          </a:p>
        </p:txBody>
      </p:sp>
    </p:spTree>
    <p:extLst>
      <p:ext uri="{BB962C8B-B14F-4D97-AF65-F5344CB8AC3E}">
        <p14:creationId xmlns:p14="http://schemas.microsoft.com/office/powerpoint/2010/main" val="159955922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29</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64612" y="927230"/>
            <a:ext cx="4091929" cy="1477328"/>
          </a:xfrm>
          <a:prstGeom prst="rect">
            <a:avLst/>
          </a:prstGeom>
          <a:noFill/>
        </p:spPr>
        <p:txBody>
          <a:bodyPr wrap="square" rtlCol="0">
            <a:spAutoFit/>
          </a:bodyPr>
          <a:lstStyle/>
          <a:p>
            <a:r>
              <a:rPr lang="en-US" dirty="0">
                <a:latin typeface="Helvetica"/>
                <a:cs typeface="Helvetica"/>
              </a:rPr>
              <a:t>A student wants to test the effect of different amounts of caffeine on the heart rate of Daphnia, a small crustacean.  What is the independent variable?</a:t>
            </a:r>
          </a:p>
        </p:txBody>
      </p:sp>
      <p:sp>
        <p:nvSpPr>
          <p:cNvPr id="7" name="TextBox 6"/>
          <p:cNvSpPr txBox="1"/>
          <p:nvPr/>
        </p:nvSpPr>
        <p:spPr>
          <a:xfrm>
            <a:off x="271754" y="4562385"/>
            <a:ext cx="4249787" cy="1477328"/>
          </a:xfrm>
          <a:prstGeom prst="rect">
            <a:avLst/>
          </a:prstGeom>
          <a:noFill/>
        </p:spPr>
        <p:txBody>
          <a:bodyPr wrap="square" rtlCol="0">
            <a:spAutoFit/>
          </a:bodyPr>
          <a:lstStyle/>
          <a:p>
            <a:r>
              <a:rPr lang="en-US" dirty="0">
                <a:latin typeface="Helvetica"/>
                <a:cs typeface="Helvetica"/>
              </a:rPr>
              <a:t>A student wants to test the effect of different amounts of caffeine on the heart rate of Daphnia, a small crustacean.  What is the dependent variable?</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940967" y="4521562"/>
            <a:ext cx="3951223" cy="1631216"/>
          </a:xfrm>
          <a:prstGeom prst="rect">
            <a:avLst/>
          </a:prstGeom>
          <a:noFill/>
        </p:spPr>
        <p:txBody>
          <a:bodyPr wrap="square" rtlCol="0">
            <a:spAutoFit/>
          </a:bodyPr>
          <a:lstStyle/>
          <a:p>
            <a:r>
              <a:rPr lang="en-US" sz="1600" dirty="0">
                <a:latin typeface="Helvetica"/>
                <a:cs typeface="Helvetica"/>
              </a:rPr>
              <a:t>Consider an experiment designed to determine glucose production during photosynthesis when leaves are exposed to different wavelengths of light.</a:t>
            </a:r>
          </a:p>
          <a:p>
            <a:pPr marL="452438" indent="-339725"/>
            <a:r>
              <a:rPr lang="en-US" sz="1600" dirty="0">
                <a:latin typeface="Helvetica"/>
                <a:cs typeface="Helvetica"/>
              </a:rPr>
              <a:t>(a) 	What is the independent variable?</a:t>
            </a:r>
          </a:p>
          <a:p>
            <a:pPr marL="452438" indent="-339725"/>
            <a:r>
              <a:rPr lang="en-US" sz="1600" dirty="0">
                <a:latin typeface="Helvetica"/>
                <a:cs typeface="Helvetica"/>
              </a:rPr>
              <a:t>(b)	What is the dependent variable?</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31</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30</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28</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296900" y="971743"/>
            <a:ext cx="4142085" cy="1477328"/>
          </a:xfrm>
          <a:prstGeom prst="rect">
            <a:avLst/>
          </a:prstGeom>
          <a:noFill/>
        </p:spPr>
        <p:txBody>
          <a:bodyPr wrap="square" rtlCol="0">
            <a:spAutoFit/>
          </a:bodyPr>
          <a:lstStyle/>
          <a:p>
            <a:r>
              <a:rPr lang="en-US" dirty="0">
                <a:latin typeface="Helvetica"/>
                <a:cs typeface="Helvetica"/>
              </a:rPr>
              <a:t>A student wants to test the effect of different amounts of caffeine on the heart rate of Daphnia, a small crustacean.  Describe the control group in this experiment.</a:t>
            </a:r>
          </a:p>
        </p:txBody>
      </p:sp>
    </p:spTree>
    <p:extLst>
      <p:ext uri="{BB962C8B-B14F-4D97-AF65-F5344CB8AC3E}">
        <p14:creationId xmlns:p14="http://schemas.microsoft.com/office/powerpoint/2010/main" val="23472389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0"/>
            <a:ext cx="4383238" cy="3219748"/>
          </a:xfrm>
          <a:prstGeom prst="rect">
            <a:avLst/>
          </a:prstGeom>
        </p:spPr>
      </p:pic>
      <p:sp>
        <p:nvSpPr>
          <p:cNvPr id="2" name="12-Point Star 1"/>
          <p:cNvSpPr>
            <a:spLocks noChangeAspect="1"/>
          </p:cNvSpPr>
          <p:nvPr/>
        </p:nvSpPr>
        <p:spPr>
          <a:xfrm>
            <a:off x="491381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1" y="0"/>
            <a:ext cx="4383238" cy="3219748"/>
          </a:xfrm>
          <a:prstGeom prst="rect">
            <a:avLst/>
          </a:prstGeom>
        </p:spPr>
      </p:pic>
      <p:sp>
        <p:nvSpPr>
          <p:cNvPr id="3" name="TextBox 2"/>
          <p:cNvSpPr txBox="1"/>
          <p:nvPr/>
        </p:nvSpPr>
        <p:spPr>
          <a:xfrm>
            <a:off x="5406557" y="12752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6" name="Picture 5"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0" y="3612598"/>
            <a:ext cx="4383238" cy="3225470"/>
          </a:xfrm>
          <a:prstGeom prst="rect">
            <a:avLst/>
          </a:prstGeom>
        </p:spPr>
      </p:pic>
      <p:pic>
        <p:nvPicPr>
          <p:cNvPr id="9" name="Picture 8" descr="DotsSquiggleFrameBlueAllTransparent.png"/>
          <p:cNvPicPr>
            <a:picLocks/>
          </p:cNvPicPr>
          <p:nvPr/>
        </p:nvPicPr>
        <p:blipFill>
          <a:blip r:embed="rId2">
            <a:extLst>
              <a:ext uri="{28A0092B-C50C-407E-A947-70E740481C1C}">
                <a14:useLocalDpi xmlns:a14="http://schemas.microsoft.com/office/drawing/2010/main" val="0"/>
              </a:ext>
            </a:extLst>
          </a:blip>
          <a:stretch>
            <a:fillRect/>
          </a:stretch>
        </p:blipFill>
        <p:spPr>
          <a:xfrm>
            <a:off x="4760762" y="3612598"/>
            <a:ext cx="4383238" cy="3219748"/>
          </a:xfrm>
          <a:prstGeom prst="rect">
            <a:avLst/>
          </a:prstGeom>
        </p:spPr>
      </p:pic>
      <p:pic>
        <p:nvPicPr>
          <p:cNvPr id="10" name="Picture 9"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89799"/>
            <a:ext cx="394146" cy="548402"/>
          </a:xfrm>
          <a:prstGeom prst="rect">
            <a:avLst/>
          </a:prstGeom>
        </p:spPr>
      </p:pic>
      <p:pic>
        <p:nvPicPr>
          <p:cNvPr id="11" name="Picture 10"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50" y="2295834"/>
            <a:ext cx="654564" cy="798624"/>
          </a:xfrm>
          <a:prstGeom prst="rect">
            <a:avLst/>
          </a:prstGeom>
        </p:spPr>
      </p:pic>
      <p:sp>
        <p:nvSpPr>
          <p:cNvPr id="19" name="TextBox 18"/>
          <p:cNvSpPr txBox="1"/>
          <p:nvPr/>
        </p:nvSpPr>
        <p:spPr>
          <a:xfrm>
            <a:off x="8363344" y="3040244"/>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0" name="TextBox 19"/>
          <p:cNvSpPr txBox="1"/>
          <p:nvPr/>
        </p:nvSpPr>
        <p:spPr>
          <a:xfrm>
            <a:off x="4840267" y="138811"/>
            <a:ext cx="731263" cy="461665"/>
          </a:xfrm>
          <a:prstGeom prst="rect">
            <a:avLst/>
          </a:prstGeom>
          <a:noFill/>
        </p:spPr>
        <p:txBody>
          <a:bodyPr wrap="square" rtlCol="0">
            <a:spAutoFit/>
          </a:bodyPr>
          <a:lstStyle/>
          <a:p>
            <a:pPr algn="ctr"/>
            <a:r>
              <a:rPr lang="en-US" sz="2400" b="1" dirty="0" smtClean="0"/>
              <a:t>33</a:t>
            </a:r>
            <a:endParaRPr lang="en-US" sz="2400" b="1" dirty="0"/>
          </a:p>
        </p:txBody>
      </p:sp>
      <p:sp>
        <p:nvSpPr>
          <p:cNvPr id="22" name="TextBox 21"/>
          <p:cNvSpPr txBox="1"/>
          <p:nvPr/>
        </p:nvSpPr>
        <p:spPr>
          <a:xfrm>
            <a:off x="8382914" y="6652419"/>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26" name="TextBox 25"/>
          <p:cNvSpPr txBox="1"/>
          <p:nvPr/>
        </p:nvSpPr>
        <p:spPr>
          <a:xfrm>
            <a:off x="3620972" y="6665377"/>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5" name="TextBox 4"/>
          <p:cNvSpPr txBox="1"/>
          <p:nvPr/>
        </p:nvSpPr>
        <p:spPr>
          <a:xfrm>
            <a:off x="4964612" y="1103280"/>
            <a:ext cx="4091929" cy="1200329"/>
          </a:xfrm>
          <a:prstGeom prst="rect">
            <a:avLst/>
          </a:prstGeom>
          <a:noFill/>
        </p:spPr>
        <p:txBody>
          <a:bodyPr wrap="square" rtlCol="0">
            <a:spAutoFit/>
          </a:bodyPr>
          <a:lstStyle/>
          <a:p>
            <a:r>
              <a:rPr lang="en-US" dirty="0">
                <a:latin typeface="Helvetica"/>
                <a:cs typeface="Helvetica"/>
              </a:rPr>
              <a:t>Why is it necessary that only one variable be changed in an experiment, and that all other variables remain constant?</a:t>
            </a:r>
          </a:p>
        </p:txBody>
      </p:sp>
      <p:sp>
        <p:nvSpPr>
          <p:cNvPr id="7" name="TextBox 6"/>
          <p:cNvSpPr txBox="1"/>
          <p:nvPr/>
        </p:nvSpPr>
        <p:spPr>
          <a:xfrm>
            <a:off x="95732" y="4323460"/>
            <a:ext cx="4249787" cy="338554"/>
          </a:xfrm>
          <a:prstGeom prst="rect">
            <a:avLst/>
          </a:prstGeom>
          <a:noFill/>
        </p:spPr>
        <p:txBody>
          <a:bodyPr wrap="square" rtlCol="0">
            <a:spAutoFit/>
          </a:bodyPr>
          <a:lstStyle/>
          <a:p>
            <a:r>
              <a:rPr lang="en-US" sz="1600" dirty="0">
                <a:latin typeface="Helvetica"/>
                <a:cs typeface="Helvetica"/>
              </a:rPr>
              <a:t>Examine the data shown in the graph below. </a:t>
            </a:r>
          </a:p>
        </p:txBody>
      </p:sp>
      <p:pic>
        <p:nvPicPr>
          <p:cNvPr id="39" name="Picture 38"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9308" y="5914547"/>
            <a:ext cx="654564" cy="798624"/>
          </a:xfrm>
          <a:prstGeom prst="rect">
            <a:avLst/>
          </a:prstGeom>
        </p:spPr>
      </p:pic>
      <p:pic>
        <p:nvPicPr>
          <p:cNvPr id="40" name="Picture 39"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0972" y="5914547"/>
            <a:ext cx="654564" cy="798624"/>
          </a:xfrm>
          <a:prstGeom prst="rect">
            <a:avLst/>
          </a:prstGeom>
        </p:spPr>
      </p:pic>
      <p:sp>
        <p:nvSpPr>
          <p:cNvPr id="12" name="TextBox 11"/>
          <p:cNvSpPr txBox="1"/>
          <p:nvPr/>
        </p:nvSpPr>
        <p:spPr>
          <a:xfrm>
            <a:off x="4914320" y="4306495"/>
            <a:ext cx="3951223" cy="307777"/>
          </a:xfrm>
          <a:prstGeom prst="rect">
            <a:avLst/>
          </a:prstGeom>
          <a:noFill/>
        </p:spPr>
        <p:txBody>
          <a:bodyPr wrap="square" rtlCol="0">
            <a:spAutoFit/>
          </a:bodyPr>
          <a:lstStyle/>
          <a:p>
            <a:r>
              <a:rPr lang="en-US" sz="1400" dirty="0">
                <a:latin typeface="Helvetica"/>
                <a:cs typeface="Helvetica"/>
              </a:rPr>
              <a:t>Study the information in the table.</a:t>
            </a:r>
          </a:p>
        </p:txBody>
      </p:sp>
      <p:sp>
        <p:nvSpPr>
          <p:cNvPr id="32" name="TextBox 31"/>
          <p:cNvSpPr txBox="1"/>
          <p:nvPr/>
        </p:nvSpPr>
        <p:spPr>
          <a:xfrm>
            <a:off x="5406557"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sp>
        <p:nvSpPr>
          <p:cNvPr id="41" name="TextBox 40"/>
          <p:cNvSpPr txBox="1"/>
          <p:nvPr/>
        </p:nvSpPr>
        <p:spPr>
          <a:xfrm>
            <a:off x="642758" y="3763150"/>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42" name="Picture 41"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8573482" y="3725425"/>
            <a:ext cx="394146" cy="548402"/>
          </a:xfrm>
          <a:prstGeom prst="rect">
            <a:avLst/>
          </a:prstGeom>
        </p:spPr>
      </p:pic>
      <p:pic>
        <p:nvPicPr>
          <p:cNvPr id="43" name="Picture 42"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3725425"/>
            <a:ext cx="394146" cy="548402"/>
          </a:xfrm>
          <a:prstGeom prst="rect">
            <a:avLst/>
          </a:prstGeom>
        </p:spPr>
      </p:pic>
      <p:sp>
        <p:nvSpPr>
          <p:cNvPr id="44" name="12-Point Star 43"/>
          <p:cNvSpPr>
            <a:spLocks noChangeAspect="1"/>
          </p:cNvSpPr>
          <p:nvPr/>
        </p:nvSpPr>
        <p:spPr>
          <a:xfrm>
            <a:off x="4914320"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12-Point Star 44"/>
          <p:cNvSpPr>
            <a:spLocks noChangeAspect="1"/>
          </p:cNvSpPr>
          <p:nvPr/>
        </p:nvSpPr>
        <p:spPr>
          <a:xfrm>
            <a:off x="160286" y="3713542"/>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TextBox 45"/>
          <p:cNvSpPr txBox="1"/>
          <p:nvPr/>
        </p:nvSpPr>
        <p:spPr>
          <a:xfrm>
            <a:off x="4840267" y="3750575"/>
            <a:ext cx="731263" cy="461665"/>
          </a:xfrm>
          <a:prstGeom prst="rect">
            <a:avLst/>
          </a:prstGeom>
          <a:noFill/>
        </p:spPr>
        <p:txBody>
          <a:bodyPr wrap="square" rtlCol="0">
            <a:spAutoFit/>
          </a:bodyPr>
          <a:lstStyle/>
          <a:p>
            <a:pPr algn="ctr"/>
            <a:r>
              <a:rPr lang="en-US" sz="2400" b="1" dirty="0" smtClean="0"/>
              <a:t>35</a:t>
            </a:r>
            <a:endParaRPr lang="en-US" sz="2400" b="1" dirty="0"/>
          </a:p>
        </p:txBody>
      </p:sp>
      <p:sp>
        <p:nvSpPr>
          <p:cNvPr id="47" name="TextBox 46"/>
          <p:cNvSpPr txBox="1"/>
          <p:nvPr/>
        </p:nvSpPr>
        <p:spPr>
          <a:xfrm>
            <a:off x="89645" y="3751703"/>
            <a:ext cx="731263" cy="461665"/>
          </a:xfrm>
          <a:prstGeom prst="rect">
            <a:avLst/>
          </a:prstGeom>
          <a:noFill/>
        </p:spPr>
        <p:txBody>
          <a:bodyPr wrap="square" rtlCol="0">
            <a:spAutoFit/>
          </a:bodyPr>
          <a:lstStyle/>
          <a:p>
            <a:pPr algn="ctr"/>
            <a:r>
              <a:rPr lang="en-US" sz="2400" b="1" dirty="0" smtClean="0"/>
              <a:t>34</a:t>
            </a:r>
            <a:endParaRPr lang="en-US" sz="2400" b="1" dirty="0"/>
          </a:p>
        </p:txBody>
      </p:sp>
      <p:sp>
        <p:nvSpPr>
          <p:cNvPr id="33" name="12-Point Star 32"/>
          <p:cNvSpPr>
            <a:spLocks noChangeAspect="1"/>
          </p:cNvSpPr>
          <p:nvPr/>
        </p:nvSpPr>
        <p:spPr>
          <a:xfrm>
            <a:off x="160286" y="102627"/>
            <a:ext cx="588533" cy="588179"/>
          </a:xfrm>
          <a:prstGeom prst="star12">
            <a:avLst/>
          </a:prstGeom>
          <a:noFill/>
          <a:ln w="28575" cmpd="sng">
            <a:solidFill>
              <a:srgbClr val="D2070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p:cNvSpPr txBox="1"/>
          <p:nvPr/>
        </p:nvSpPr>
        <p:spPr>
          <a:xfrm>
            <a:off x="77072" y="150576"/>
            <a:ext cx="731263" cy="461665"/>
          </a:xfrm>
          <a:prstGeom prst="rect">
            <a:avLst/>
          </a:prstGeom>
          <a:noFill/>
        </p:spPr>
        <p:txBody>
          <a:bodyPr wrap="square" rtlCol="0">
            <a:spAutoFit/>
          </a:bodyPr>
          <a:lstStyle/>
          <a:p>
            <a:pPr algn="ctr"/>
            <a:r>
              <a:rPr lang="en-US" sz="2400" b="1" dirty="0" smtClean="0"/>
              <a:t>32</a:t>
            </a:r>
            <a:endParaRPr lang="en-US" sz="2400" b="1" dirty="0"/>
          </a:p>
        </p:txBody>
      </p:sp>
      <p:sp>
        <p:nvSpPr>
          <p:cNvPr id="35" name="TextBox 34"/>
          <p:cNvSpPr txBox="1"/>
          <p:nvPr/>
        </p:nvSpPr>
        <p:spPr>
          <a:xfrm>
            <a:off x="642758" y="138811"/>
            <a:ext cx="3254936" cy="492443"/>
          </a:xfrm>
          <a:prstGeom prst="rect">
            <a:avLst/>
          </a:prstGeom>
          <a:noFill/>
        </p:spPr>
        <p:txBody>
          <a:bodyPr wrap="square" rtlCol="0">
            <a:spAutoFit/>
          </a:bodyPr>
          <a:lstStyle/>
          <a:p>
            <a:pPr algn="ctr"/>
            <a:r>
              <a:rPr lang="en-US" sz="2600" b="1" dirty="0" smtClean="0">
                <a:solidFill>
                  <a:srgbClr val="1D8750"/>
                </a:solidFill>
                <a:latin typeface="Arial Rounded MT Bold"/>
                <a:cs typeface="Arial Rounded MT Bold"/>
              </a:rPr>
              <a:t>Scientific Method</a:t>
            </a:r>
            <a:endParaRPr lang="en-US" sz="2600" b="1" dirty="0">
              <a:solidFill>
                <a:srgbClr val="1D8750"/>
              </a:solidFill>
              <a:latin typeface="Arial Rounded MT Bold"/>
              <a:cs typeface="Arial Rounded MT Bold"/>
            </a:endParaRPr>
          </a:p>
        </p:txBody>
      </p:sp>
      <p:pic>
        <p:nvPicPr>
          <p:cNvPr id="36" name="Picture 35" descr="SP179_DDChem_Writing_Clip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800997" y="89799"/>
            <a:ext cx="394146" cy="548402"/>
          </a:xfrm>
          <a:prstGeom prst="rect">
            <a:avLst/>
          </a:prstGeom>
        </p:spPr>
      </p:pic>
      <p:pic>
        <p:nvPicPr>
          <p:cNvPr id="37" name="Picture 36" descr="SP179_DDChem_Mixing_Chemical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8590" y="2279345"/>
            <a:ext cx="654564" cy="798624"/>
          </a:xfrm>
          <a:prstGeom prst="rect">
            <a:avLst/>
          </a:prstGeom>
        </p:spPr>
      </p:pic>
      <p:sp>
        <p:nvSpPr>
          <p:cNvPr id="38" name="TextBox 37"/>
          <p:cNvSpPr txBox="1"/>
          <p:nvPr/>
        </p:nvSpPr>
        <p:spPr>
          <a:xfrm>
            <a:off x="3577384" y="3023755"/>
            <a:ext cx="808238" cy="169277"/>
          </a:xfrm>
          <a:prstGeom prst="rect">
            <a:avLst/>
          </a:prstGeom>
          <a:noFill/>
        </p:spPr>
        <p:txBody>
          <a:bodyPr wrap="square" rtlCol="0">
            <a:spAutoFit/>
          </a:bodyPr>
          <a:lstStyle/>
          <a:p>
            <a:r>
              <a:rPr lang="en-US" sz="500" b="1" dirty="0" smtClean="0"/>
              <a:t>© Amy Brown Science</a:t>
            </a:r>
            <a:endParaRPr lang="en-US" sz="500" b="1" dirty="0"/>
          </a:p>
        </p:txBody>
      </p:sp>
      <p:sp>
        <p:nvSpPr>
          <p:cNvPr id="14" name="TextBox 13"/>
          <p:cNvSpPr txBox="1"/>
          <p:nvPr/>
        </p:nvSpPr>
        <p:spPr>
          <a:xfrm>
            <a:off x="598652" y="1273543"/>
            <a:ext cx="3898243" cy="646331"/>
          </a:xfrm>
          <a:prstGeom prst="rect">
            <a:avLst/>
          </a:prstGeom>
          <a:noFill/>
        </p:spPr>
        <p:txBody>
          <a:bodyPr wrap="square" rtlCol="0">
            <a:spAutoFit/>
          </a:bodyPr>
          <a:lstStyle/>
          <a:p>
            <a:r>
              <a:rPr lang="en-US" dirty="0">
                <a:latin typeface="Helvetica"/>
                <a:cs typeface="Helvetica"/>
              </a:rPr>
              <a:t>Why must an experiment be repeated many times?</a:t>
            </a:r>
          </a:p>
        </p:txBody>
      </p:sp>
      <p:pic>
        <p:nvPicPr>
          <p:cNvPr id="48" name="Picture 47" descr="Macintosh HD:Users:amysmith:Documents:Pictures / Clip Art:Graphs:Photosynthesis Graph.pdf"/>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26697" y="4662014"/>
            <a:ext cx="3050687" cy="1490764"/>
          </a:xfrm>
          <a:prstGeom prst="rect">
            <a:avLst/>
          </a:prstGeom>
          <a:noFill/>
          <a:ln>
            <a:solidFill>
              <a:schemeClr val="tx1"/>
            </a:solidFill>
          </a:ln>
        </p:spPr>
      </p:pic>
      <p:sp>
        <p:nvSpPr>
          <p:cNvPr id="13" name="Rectangle 12"/>
          <p:cNvSpPr/>
          <p:nvPr/>
        </p:nvSpPr>
        <p:spPr>
          <a:xfrm>
            <a:off x="95732" y="6152778"/>
            <a:ext cx="3481652" cy="584776"/>
          </a:xfrm>
          <a:prstGeom prst="rect">
            <a:avLst/>
          </a:prstGeom>
        </p:spPr>
        <p:txBody>
          <a:bodyPr wrap="square">
            <a:spAutoFit/>
          </a:bodyPr>
          <a:lstStyle/>
          <a:p>
            <a:r>
              <a:rPr lang="en-US" sz="1600" dirty="0">
                <a:latin typeface="Helvetica"/>
                <a:cs typeface="Helvetica"/>
              </a:rPr>
              <a:t>What conclusion can be reached by the data shown on the graph?</a:t>
            </a:r>
          </a:p>
        </p:txBody>
      </p:sp>
      <p:pic>
        <p:nvPicPr>
          <p:cNvPr id="49" name="Picture 48" descr="Macintosh HD:Users:amysmith:Documents:Pictures / Clip Art:Graphs:Breathing Rate of Fish Table.jpg"/>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4997778" y="4617893"/>
            <a:ext cx="3580486" cy="1296654"/>
          </a:xfrm>
          <a:prstGeom prst="rect">
            <a:avLst/>
          </a:prstGeom>
          <a:noFill/>
          <a:ln>
            <a:noFill/>
          </a:ln>
        </p:spPr>
      </p:pic>
      <p:sp>
        <p:nvSpPr>
          <p:cNvPr id="15" name="Rectangle 14"/>
          <p:cNvSpPr/>
          <p:nvPr/>
        </p:nvSpPr>
        <p:spPr>
          <a:xfrm>
            <a:off x="4863524" y="6055659"/>
            <a:ext cx="3610921" cy="584776"/>
          </a:xfrm>
          <a:prstGeom prst="rect">
            <a:avLst/>
          </a:prstGeom>
        </p:spPr>
        <p:txBody>
          <a:bodyPr wrap="square">
            <a:spAutoFit/>
          </a:bodyPr>
          <a:lstStyle/>
          <a:p>
            <a:r>
              <a:rPr lang="en-US" sz="1600" dirty="0">
                <a:latin typeface="Helvetica"/>
                <a:cs typeface="Helvetica"/>
              </a:rPr>
              <a:t>(a) What is the independent variable? </a:t>
            </a:r>
          </a:p>
          <a:p>
            <a:r>
              <a:rPr lang="en-US" sz="1600" dirty="0" smtClean="0">
                <a:latin typeface="Helvetica"/>
                <a:cs typeface="Helvetica"/>
              </a:rPr>
              <a:t>(</a:t>
            </a:r>
            <a:r>
              <a:rPr lang="en-US" sz="1600" dirty="0">
                <a:latin typeface="Helvetica"/>
                <a:cs typeface="Helvetica"/>
              </a:rPr>
              <a:t>b) What is the dependent variable? </a:t>
            </a:r>
          </a:p>
        </p:txBody>
      </p:sp>
    </p:spTree>
    <p:extLst>
      <p:ext uri="{BB962C8B-B14F-4D97-AF65-F5344CB8AC3E}">
        <p14:creationId xmlns:p14="http://schemas.microsoft.com/office/powerpoint/2010/main" val="184150541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AFA1F27-D3AB-4315-966B-D64B67BAB6D7}"/>
</file>

<file path=customXml/itemProps2.xml><?xml version="1.0" encoding="utf-8"?>
<ds:datastoreItem xmlns:ds="http://schemas.openxmlformats.org/officeDocument/2006/customXml" ds:itemID="{F71775B1-BB54-4418-8C90-657113E69237}"/>
</file>

<file path=customXml/itemProps3.xml><?xml version="1.0" encoding="utf-8"?>
<ds:datastoreItem xmlns:ds="http://schemas.openxmlformats.org/officeDocument/2006/customXml" ds:itemID="{D32DA5F0-D0ED-4A65-9D0B-6DAFC3DDF5C8}"/>
</file>

<file path=docProps/app.xml><?xml version="1.0" encoding="utf-8"?>
<Properties xmlns="http://schemas.openxmlformats.org/officeDocument/2006/extended-properties" xmlns:vt="http://schemas.openxmlformats.org/officeDocument/2006/docPropsVTypes">
  <TotalTime>323</TotalTime>
  <Words>1691</Words>
  <Application>Microsoft Macintosh PowerPoint</Application>
  <PresentationFormat>On-screen Show (4:3)</PresentationFormat>
  <Paragraphs>288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45</cp:revision>
  <cp:lastPrinted>2019-08-10T19:58:52Z</cp:lastPrinted>
  <dcterms:created xsi:type="dcterms:W3CDTF">2019-08-05T20:58:25Z</dcterms:created>
  <dcterms:modified xsi:type="dcterms:W3CDTF">2019-08-13T16:49:44Z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4700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