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9" r:id="rId2"/>
    <p:sldId id="260" r:id="rId3"/>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3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86986" autoAdjust="0"/>
  </p:normalViewPr>
  <p:slideViewPr>
    <p:cSldViewPr snapToGrid="0">
      <p:cViewPr>
        <p:scale>
          <a:sx n="125" d="100"/>
          <a:sy n="125" d="100"/>
        </p:scale>
        <p:origin x="1680" y="-26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BF56438-C2BA-4162-A866-6659C47FB4B9}" type="datetimeFigureOut">
              <a:rPr lang="en-AU" smtClean="0"/>
              <a:t>30/03/2023</a:t>
            </a:fld>
            <a:endParaRPr lang="en-AU"/>
          </a:p>
        </p:txBody>
      </p:sp>
      <p:sp>
        <p:nvSpPr>
          <p:cNvPr id="4" name="Slide Image Placeholder 3"/>
          <p:cNvSpPr>
            <a:spLocks noGrp="1" noRot="1" noChangeAspect="1"/>
          </p:cNvSpPr>
          <p:nvPr>
            <p:ph type="sldImg" idx="2"/>
          </p:nvPr>
        </p:nvSpPr>
        <p:spPr>
          <a:xfrm>
            <a:off x="2239963" y="1241425"/>
            <a:ext cx="2317750"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8E58191-A890-4425-95C5-46D2E3E298E5}" type="slidenum">
              <a:rPr lang="en-AU" smtClean="0"/>
              <a:t>‹#›</a:t>
            </a:fld>
            <a:endParaRPr lang="en-AU"/>
          </a:p>
        </p:txBody>
      </p:sp>
    </p:spTree>
    <p:extLst>
      <p:ext uri="{BB962C8B-B14F-4D97-AF65-F5344CB8AC3E}">
        <p14:creationId xmlns:p14="http://schemas.microsoft.com/office/powerpoint/2010/main" val="237229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E58191-A890-4425-95C5-46D2E3E298E5}" type="slidenum">
              <a:rPr lang="en-AU" smtClean="0"/>
              <a:t>1</a:t>
            </a:fld>
            <a:endParaRPr lang="en-AU"/>
          </a:p>
        </p:txBody>
      </p:sp>
    </p:spTree>
    <p:extLst>
      <p:ext uri="{BB962C8B-B14F-4D97-AF65-F5344CB8AC3E}">
        <p14:creationId xmlns:p14="http://schemas.microsoft.com/office/powerpoint/2010/main" val="29511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E58191-A890-4425-95C5-46D2E3E298E5}" type="slidenum">
              <a:rPr lang="en-AU" smtClean="0"/>
              <a:t>2</a:t>
            </a:fld>
            <a:endParaRPr lang="en-AU"/>
          </a:p>
        </p:txBody>
      </p:sp>
    </p:spTree>
    <p:extLst>
      <p:ext uri="{BB962C8B-B14F-4D97-AF65-F5344CB8AC3E}">
        <p14:creationId xmlns:p14="http://schemas.microsoft.com/office/powerpoint/2010/main" val="1734904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26B1FB-3C47-4BE8-9BE9-A959285EC7FF}" type="datetimeFigureOut">
              <a:rPr lang="en-AU" smtClean="0"/>
              <a:t>30/03/2023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376575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6B1FB-3C47-4BE8-9BE9-A959285EC7FF}" type="datetimeFigureOut">
              <a:rPr lang="en-AU" smtClean="0"/>
              <a:t>30/03/2023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428833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6B1FB-3C47-4BE8-9BE9-A959285EC7FF}" type="datetimeFigureOut">
              <a:rPr lang="en-AU" smtClean="0"/>
              <a:t>30/03/2023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348787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6B1FB-3C47-4BE8-9BE9-A959285EC7FF}" type="datetimeFigureOut">
              <a:rPr lang="en-AU" smtClean="0"/>
              <a:t>30/03/2023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15157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6B1FB-3C47-4BE8-9BE9-A959285EC7FF}" type="datetimeFigureOut">
              <a:rPr lang="en-AU" smtClean="0"/>
              <a:t>30/03/2023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360769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26B1FB-3C47-4BE8-9BE9-A959285EC7FF}" type="datetimeFigureOut">
              <a:rPr lang="en-AU" smtClean="0"/>
              <a:t>30/03/2023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337867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26B1FB-3C47-4BE8-9BE9-A959285EC7FF}" type="datetimeFigureOut">
              <a:rPr lang="en-AU" smtClean="0"/>
              <a:t>30/03/2023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103624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6B1FB-3C47-4BE8-9BE9-A959285EC7FF}" type="datetimeFigureOut">
              <a:rPr lang="en-AU" smtClean="0"/>
              <a:t>30/03/2023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109162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6B1FB-3C47-4BE8-9BE9-A959285EC7FF}" type="datetimeFigureOut">
              <a:rPr lang="en-AU" smtClean="0"/>
              <a:t>30/03/2023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147266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26B1FB-3C47-4BE8-9BE9-A959285EC7FF}" type="datetimeFigureOut">
              <a:rPr lang="en-AU" smtClean="0"/>
              <a:t>30/03/2023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1055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26B1FB-3C47-4BE8-9BE9-A959285EC7FF}" type="datetimeFigureOut">
              <a:rPr lang="en-AU" smtClean="0"/>
              <a:t>30/03/2023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001C11-F110-4084-B7C3-B73CDA636646}" type="slidenum">
              <a:rPr lang="en-AU" smtClean="0"/>
              <a:t>‹#›</a:t>
            </a:fld>
            <a:endParaRPr lang="en-AU"/>
          </a:p>
        </p:txBody>
      </p:sp>
    </p:spTree>
    <p:extLst>
      <p:ext uri="{BB962C8B-B14F-4D97-AF65-F5344CB8AC3E}">
        <p14:creationId xmlns:p14="http://schemas.microsoft.com/office/powerpoint/2010/main" val="180216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926B1FB-3C47-4BE8-9BE9-A959285EC7FF}" type="datetimeFigureOut">
              <a:rPr lang="en-AU" smtClean="0"/>
              <a:t>30/03/2023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D001C11-F110-4084-B7C3-B73CDA636646}" type="slidenum">
              <a:rPr lang="en-AU" smtClean="0"/>
              <a:t>‹#›</a:t>
            </a:fld>
            <a:endParaRPr lang="en-AU"/>
          </a:p>
        </p:txBody>
      </p:sp>
    </p:spTree>
    <p:extLst>
      <p:ext uri="{BB962C8B-B14F-4D97-AF65-F5344CB8AC3E}">
        <p14:creationId xmlns:p14="http://schemas.microsoft.com/office/powerpoint/2010/main" val="2120375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B4B075-102F-B8FD-8E44-C8710C2431E3}"/>
              </a:ext>
            </a:extLst>
          </p:cNvPr>
          <p:cNvSpPr/>
          <p:nvPr/>
        </p:nvSpPr>
        <p:spPr>
          <a:xfrm>
            <a:off x="4068524" y="139700"/>
            <a:ext cx="2816908" cy="32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a:solidFill>
                  <a:schemeClr val="tx1"/>
                </a:solidFill>
                <a:latin typeface="Arial" panose="020B0604020202020204" pitchFamily="34" charset="0"/>
                <a:cs typeface="Arial" panose="020B0604020202020204" pitchFamily="34" charset="0"/>
              </a:rPr>
              <a:t>Name: _________________________</a:t>
            </a:r>
          </a:p>
        </p:txBody>
      </p:sp>
      <p:sp>
        <p:nvSpPr>
          <p:cNvPr id="5" name="Rectangle 4">
            <a:extLst>
              <a:ext uri="{FF2B5EF4-FFF2-40B4-BE49-F238E27FC236}">
                <a16:creationId xmlns:a16="http://schemas.microsoft.com/office/drawing/2014/main" id="{3FE3DEF0-9EE9-C5EF-88B5-E687E04F161B}"/>
              </a:ext>
            </a:extLst>
          </p:cNvPr>
          <p:cNvSpPr/>
          <p:nvPr/>
        </p:nvSpPr>
        <p:spPr>
          <a:xfrm>
            <a:off x="114272" y="139700"/>
            <a:ext cx="2816908" cy="312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latin typeface="Arial" panose="020B0604020202020204" pitchFamily="34" charset="0"/>
                <a:cs typeface="Arial" panose="020B0604020202020204" pitchFamily="34" charset="0"/>
              </a:rPr>
              <a:t>Identifying Variables</a:t>
            </a:r>
          </a:p>
        </p:txBody>
      </p:sp>
      <p:sp>
        <p:nvSpPr>
          <p:cNvPr id="17" name="Rectangle 16">
            <a:extLst>
              <a:ext uri="{FF2B5EF4-FFF2-40B4-BE49-F238E27FC236}">
                <a16:creationId xmlns:a16="http://schemas.microsoft.com/office/drawing/2014/main" id="{245CE94E-E928-2C8D-D346-F616595D843A}"/>
              </a:ext>
            </a:extLst>
          </p:cNvPr>
          <p:cNvSpPr/>
          <p:nvPr/>
        </p:nvSpPr>
        <p:spPr>
          <a:xfrm>
            <a:off x="150982" y="469398"/>
            <a:ext cx="6556035" cy="1003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AU" sz="1200" b="1" dirty="0">
                <a:solidFill>
                  <a:schemeClr val="tx1"/>
                </a:solidFill>
                <a:latin typeface="Arial" panose="020B0604020202020204" pitchFamily="34" charset="0"/>
                <a:cs typeface="Arial" panose="020B0604020202020204" pitchFamily="34" charset="0"/>
              </a:rPr>
              <a:t>For the following experiments, identify the independent, dependent and controlled variables. </a:t>
            </a:r>
          </a:p>
          <a:p>
            <a:pPr algn="just"/>
            <a:endParaRPr lang="en-AU" sz="1200" b="1" dirty="0">
              <a:solidFill>
                <a:schemeClr val="tx1"/>
              </a:solidFill>
              <a:latin typeface="Arial" panose="020B0604020202020204" pitchFamily="34" charset="0"/>
              <a:cs typeface="Arial" panose="020B0604020202020204" pitchFamily="34" charset="0"/>
            </a:endParaRPr>
          </a:p>
          <a:p>
            <a:pPr algn="just"/>
            <a:r>
              <a:rPr lang="en-AU" sz="1200" dirty="0">
                <a:solidFill>
                  <a:schemeClr val="tx1"/>
                </a:solidFill>
                <a:latin typeface="Arial" panose="020B0604020202020204" pitchFamily="34" charset="0"/>
                <a:cs typeface="Arial" panose="020B0604020202020204" pitchFamily="34" charset="0"/>
              </a:rPr>
              <a:t>Remember to give enough detail. A variable should be something you can measure (like mass) or the property of something (like colour or type). “The water” is not a variable. “The volume of water” or “The temperature of the water” are variables. </a:t>
            </a:r>
          </a:p>
          <a:p>
            <a:pPr algn="just"/>
            <a:endParaRPr lang="en-AU" sz="1200" b="1" dirty="0">
              <a:solidFill>
                <a:schemeClr val="tx1"/>
              </a:solidFill>
              <a:latin typeface="Arial" panose="020B0604020202020204" pitchFamily="34" charset="0"/>
              <a:cs typeface="Arial" panose="020B0604020202020204" pitchFamily="34" charset="0"/>
            </a:endParaRPr>
          </a:p>
          <a:p>
            <a:pPr algn="just"/>
            <a:r>
              <a:rPr lang="en-AU" sz="1200" b="1" dirty="0">
                <a:solidFill>
                  <a:schemeClr val="tx1"/>
                </a:solidFill>
                <a:latin typeface="Arial" panose="020B0604020202020204" pitchFamily="34" charset="0"/>
                <a:cs typeface="Arial" panose="020B0604020202020204" pitchFamily="34" charset="0"/>
              </a:rPr>
              <a:t>Example:</a:t>
            </a:r>
          </a:p>
          <a:p>
            <a:pPr algn="just"/>
            <a:r>
              <a:rPr lang="en-US" sz="1200" dirty="0">
                <a:solidFill>
                  <a:schemeClr val="tx1"/>
                </a:solidFill>
                <a:latin typeface="Arial" panose="020B0604020202020204" pitchFamily="34" charset="0"/>
                <a:cs typeface="Arial" panose="020B0604020202020204" pitchFamily="34" charset="0"/>
              </a:rPr>
              <a:t>An entomologist (a scientist who studies insects) was researching what food ants prefer to eat. They set up multiple types of food in front of an ant nest and measured the time the ants spent at each type of food.</a:t>
            </a:r>
          </a:p>
          <a:p>
            <a:pPr algn="just"/>
            <a:endParaRPr lang="en-US" sz="1200" dirty="0">
              <a:solidFill>
                <a:schemeClr val="tx1"/>
              </a:solidFill>
              <a:latin typeface="Arial" panose="020B0604020202020204" pitchFamily="34" charset="0"/>
              <a:cs typeface="Arial" panose="020B0604020202020204" pitchFamily="34" charset="0"/>
            </a:endParaRPr>
          </a:p>
          <a:p>
            <a:pPr algn="just"/>
            <a:r>
              <a:rPr lang="en-US" sz="1200" b="1" dirty="0">
                <a:solidFill>
                  <a:schemeClr val="tx1"/>
                </a:solidFill>
                <a:latin typeface="Arial" panose="020B0604020202020204" pitchFamily="34" charset="0"/>
                <a:cs typeface="Arial" panose="020B0604020202020204" pitchFamily="34" charset="0"/>
              </a:rPr>
              <a:t>What is the independent variable?</a:t>
            </a:r>
            <a:r>
              <a:rPr lang="en-US" sz="1200" dirty="0">
                <a:solidFill>
                  <a:schemeClr val="tx1"/>
                </a:solidFill>
                <a:latin typeface="Arial" panose="020B0604020202020204" pitchFamily="34" charset="0"/>
                <a:cs typeface="Arial" panose="020B0604020202020204" pitchFamily="34" charset="0"/>
              </a:rPr>
              <a:t>	The type of food (that was changed on purpose)</a:t>
            </a:r>
          </a:p>
          <a:p>
            <a:pPr algn="just"/>
            <a:r>
              <a:rPr lang="en-US" sz="1200" b="1" dirty="0">
                <a:solidFill>
                  <a:schemeClr val="tx1"/>
                </a:solidFill>
                <a:latin typeface="Arial" panose="020B0604020202020204" pitchFamily="34" charset="0"/>
                <a:cs typeface="Arial" panose="020B0604020202020204" pitchFamily="34" charset="0"/>
              </a:rPr>
              <a:t>What is the dependent variable?	</a:t>
            </a:r>
            <a:r>
              <a:rPr lang="en-US" sz="1200" dirty="0">
                <a:solidFill>
                  <a:schemeClr val="tx1"/>
                </a:solidFill>
                <a:latin typeface="Arial" panose="020B0604020202020204" pitchFamily="34" charset="0"/>
                <a:cs typeface="Arial" panose="020B0604020202020204" pitchFamily="34" charset="0"/>
              </a:rPr>
              <a:t>The time spent at each food (that changed </a:t>
            </a:r>
            <a:r>
              <a:rPr lang="en-US" sz="1200" i="1" dirty="0">
                <a:solidFill>
                  <a:schemeClr val="tx1"/>
                </a:solidFill>
                <a:latin typeface="Arial" panose="020B0604020202020204" pitchFamily="34" charset="0"/>
                <a:cs typeface="Arial" panose="020B0604020202020204" pitchFamily="34" charset="0"/>
              </a:rPr>
              <a:t>because</a:t>
            </a:r>
            <a:r>
              <a:rPr lang="en-US" sz="1200" dirty="0">
                <a:solidFill>
                  <a:schemeClr val="tx1"/>
                </a:solidFill>
                <a:latin typeface="Arial" panose="020B0604020202020204" pitchFamily="34" charset="0"/>
                <a:cs typeface="Arial" panose="020B0604020202020204" pitchFamily="34" charset="0"/>
              </a:rPr>
              <a:t> 						the independent variable changed)</a:t>
            </a:r>
          </a:p>
          <a:p>
            <a:pPr algn="just"/>
            <a:r>
              <a:rPr lang="en-US" sz="1200" b="1" dirty="0">
                <a:solidFill>
                  <a:schemeClr val="tx1"/>
                </a:solidFill>
                <a:latin typeface="Arial" panose="020B0604020202020204" pitchFamily="34" charset="0"/>
                <a:cs typeface="Arial" panose="020B0604020202020204" pitchFamily="34" charset="0"/>
              </a:rPr>
              <a:t>Identify two variables that should be controlled to make the experiment a fair test.</a:t>
            </a:r>
            <a:endParaRPr lang="en-AU" sz="1200" b="1" dirty="0">
              <a:solidFill>
                <a:schemeClr val="tx1"/>
              </a:solidFill>
              <a:latin typeface="Arial" panose="020B0604020202020204" pitchFamily="34" charset="0"/>
              <a:cs typeface="Arial" panose="020B0604020202020204" pitchFamily="34" charset="0"/>
            </a:endParaRPr>
          </a:p>
          <a:p>
            <a:pPr algn="just"/>
            <a:r>
              <a:rPr lang="en-AU" sz="1200" b="1" dirty="0">
                <a:solidFill>
                  <a:schemeClr val="tx1"/>
                </a:solidFill>
                <a:latin typeface="Arial" panose="020B0604020202020204" pitchFamily="34" charset="0"/>
                <a:cs typeface="Arial" panose="020B0604020202020204" pitchFamily="34" charset="0"/>
              </a:rPr>
              <a:t>						</a:t>
            </a:r>
            <a:r>
              <a:rPr lang="en-AU" sz="1200" dirty="0">
                <a:solidFill>
                  <a:schemeClr val="tx1"/>
                </a:solidFill>
                <a:latin typeface="Arial" panose="020B0604020202020204" pitchFamily="34" charset="0"/>
                <a:cs typeface="Arial" panose="020B0604020202020204" pitchFamily="34" charset="0"/>
              </a:rPr>
              <a:t>The species of ant</a:t>
            </a:r>
          </a:p>
          <a:p>
            <a:pPr algn="just"/>
            <a:r>
              <a:rPr lang="en-AU" sz="1200" b="1" dirty="0">
                <a:solidFill>
                  <a:schemeClr val="tx1"/>
                </a:solidFill>
                <a:latin typeface="Arial" panose="020B0604020202020204" pitchFamily="34" charset="0"/>
                <a:cs typeface="Arial" panose="020B0604020202020204" pitchFamily="34" charset="0"/>
              </a:rPr>
              <a:t>						</a:t>
            </a:r>
            <a:r>
              <a:rPr lang="en-AU" sz="1200" dirty="0">
                <a:solidFill>
                  <a:schemeClr val="tx1"/>
                </a:solidFill>
                <a:latin typeface="Arial" panose="020B0604020202020204" pitchFamily="34" charset="0"/>
                <a:cs typeface="Arial" panose="020B0604020202020204" pitchFamily="34" charset="0"/>
              </a:rPr>
              <a:t>The mass of food in each pile</a:t>
            </a:r>
          </a:p>
          <a:p>
            <a:pPr algn="just"/>
            <a:endParaRPr lang="en-AU" sz="1200" b="1" dirty="0">
              <a:solidFill>
                <a:schemeClr val="tx1"/>
              </a:solidFill>
              <a:latin typeface="Arial" panose="020B0604020202020204" pitchFamily="34" charset="0"/>
              <a:cs typeface="Arial" panose="020B0604020202020204" pitchFamily="34" charset="0"/>
            </a:endParaRPr>
          </a:p>
          <a:p>
            <a:pPr algn="just"/>
            <a:endParaRPr lang="en-AU" sz="1200" b="1" dirty="0">
              <a:solidFill>
                <a:schemeClr val="tx1"/>
              </a:solidFill>
              <a:latin typeface="Arial" panose="020B0604020202020204" pitchFamily="34" charset="0"/>
              <a:cs typeface="Arial" panose="020B0604020202020204" pitchFamily="34" charset="0"/>
            </a:endParaRPr>
          </a:p>
          <a:p>
            <a:pPr algn="just">
              <a:lnSpc>
                <a:spcPct val="130000"/>
              </a:lnSpc>
            </a:pPr>
            <a:r>
              <a:rPr lang="en-US" sz="1200" dirty="0">
                <a:solidFill>
                  <a:schemeClr val="tx1"/>
                </a:solidFill>
                <a:latin typeface="Arial" panose="020B0604020202020204" pitchFamily="34" charset="0"/>
                <a:cs typeface="Arial" panose="020B0604020202020204" pitchFamily="34" charset="0"/>
              </a:rPr>
              <a:t>Q1. A botanist (a scientist who studies plants) was researching the effect of different types of fertilizer on the growth of tomato plants. They applied three different types of fertilizer to three groups of tomato plants and measured the height of each plant after two weeks.</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independent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Identify two variables that should be controlled to make the experiment a fair test.</a:t>
            </a: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lnSpc>
                <a:spcPct val="130000"/>
              </a:lnSpc>
            </a:pPr>
            <a:r>
              <a:rPr lang="en-US" sz="1200" dirty="0">
                <a:solidFill>
                  <a:schemeClr val="tx1"/>
                </a:solidFill>
                <a:latin typeface="Arial" panose="020B0604020202020204" pitchFamily="34" charset="0"/>
                <a:cs typeface="Arial" panose="020B0604020202020204" pitchFamily="34" charset="0"/>
              </a:rPr>
              <a:t>Q2. A psychologist was researching the effect of caffeine on reaction time. They timed a group of people’s reaction time (e.g., time taken to react when asked) after consuming different volumes of coffee.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independent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Identify two variables that should be controlled to make the experiment a fair test.</a:t>
            </a: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lnSpc>
                <a:spcPct val="130000"/>
              </a:lnSpc>
            </a:pPr>
            <a:r>
              <a:rPr lang="en-US" sz="1200" dirty="0">
                <a:solidFill>
                  <a:schemeClr val="tx1"/>
                </a:solidFill>
                <a:latin typeface="Arial" panose="020B0604020202020204" pitchFamily="34" charset="0"/>
                <a:cs typeface="Arial" panose="020B0604020202020204" pitchFamily="34" charset="0"/>
              </a:rPr>
              <a:t>Q3. An astronomer was researching the effect of the moon phase on the brightness of stars. They observed a star during a full moon and a new moon and recorded their brightness. </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independent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Identify two variables that should be controlled to make the experiment a fair test.</a:t>
            </a: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B4AB116-8EDF-BDDC-B0C8-4C5402096D41}"/>
              </a:ext>
            </a:extLst>
          </p:cNvPr>
          <p:cNvSpPr/>
          <p:nvPr/>
        </p:nvSpPr>
        <p:spPr>
          <a:xfrm>
            <a:off x="150982" y="1802857"/>
            <a:ext cx="6556035" cy="2262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434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5CE94E-E928-2C8D-D346-F616595D843A}"/>
              </a:ext>
            </a:extLst>
          </p:cNvPr>
          <p:cNvSpPr/>
          <p:nvPr/>
        </p:nvSpPr>
        <p:spPr>
          <a:xfrm>
            <a:off x="150982" y="117706"/>
            <a:ext cx="6556035" cy="1003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30000"/>
              </a:lnSpc>
            </a:pPr>
            <a:r>
              <a:rPr lang="en-US" sz="1200" dirty="0">
                <a:solidFill>
                  <a:schemeClr val="tx1"/>
                </a:solidFill>
                <a:latin typeface="Arial" panose="020B0604020202020204" pitchFamily="34" charset="0"/>
                <a:cs typeface="Arial" panose="020B0604020202020204" pitchFamily="34" charset="0"/>
              </a:rPr>
              <a:t>Q4. An ecologist (a scientist who studies the environment) was researching the effect of pollution on the growth of algae. They placed two groups of algae in water, one group in clean water and the other in water contaminated with oil, and measured the growth of each group over a week.</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independent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Identify two variables that should be controlled to make the experiment a fair test</a:t>
            </a:r>
          </a:p>
          <a:p>
            <a:pPr algn="just">
              <a:lnSpc>
                <a:spcPct val="130000"/>
              </a:lnSpc>
            </a:pPr>
            <a:endParaRPr lang="en-US" sz="1200" dirty="0">
              <a:solidFill>
                <a:schemeClr val="tx1"/>
              </a:solidFill>
              <a:latin typeface="Arial" panose="020B0604020202020204" pitchFamily="34" charset="0"/>
              <a:cs typeface="Arial" panose="020B0604020202020204" pitchFamily="34" charset="0"/>
            </a:endParaRPr>
          </a:p>
          <a:p>
            <a:pPr algn="just">
              <a:lnSpc>
                <a:spcPct val="130000"/>
              </a:lnSpc>
            </a:pPr>
            <a:endParaRPr lang="en-US" sz="1200" dirty="0">
              <a:solidFill>
                <a:schemeClr val="tx1"/>
              </a:solidFill>
              <a:latin typeface="Arial" panose="020B0604020202020204" pitchFamily="34" charset="0"/>
              <a:cs typeface="Arial" panose="020B0604020202020204" pitchFamily="34" charset="0"/>
            </a:endParaRPr>
          </a:p>
          <a:p>
            <a:pPr algn="just">
              <a:lnSpc>
                <a:spcPct val="130000"/>
              </a:lnSpc>
            </a:pPr>
            <a:endParaRPr lang="en-US" sz="1200" dirty="0">
              <a:solidFill>
                <a:schemeClr val="tx1"/>
              </a:solidFill>
              <a:latin typeface="Arial" panose="020B0604020202020204" pitchFamily="34" charset="0"/>
              <a:cs typeface="Arial" panose="020B0604020202020204" pitchFamily="34" charset="0"/>
            </a:endParaRPr>
          </a:p>
          <a:p>
            <a:pPr algn="just">
              <a:lnSpc>
                <a:spcPct val="130000"/>
              </a:lnSpc>
            </a:pPr>
            <a:r>
              <a:rPr lang="en-US" sz="1200" dirty="0">
                <a:solidFill>
                  <a:schemeClr val="tx1"/>
                </a:solidFill>
                <a:latin typeface="Arial" panose="020B0604020202020204" pitchFamily="34" charset="0"/>
                <a:cs typeface="Arial" panose="020B0604020202020204" pitchFamily="34" charset="0"/>
              </a:rPr>
              <a:t>Q5. A geologist (a scientist who studies rocks and the earth) was researching the effect of pressure on the melting point of rocks. They heated three rocks at different pressures and recorded the temperature at which each rock melted.</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independent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Identify two variables that should be controlled to make the experiment a fair test</a:t>
            </a:r>
          </a:p>
          <a:p>
            <a:pPr algn="just">
              <a:lnSpc>
                <a:spcPct val="130000"/>
              </a:lnSpc>
            </a:pPr>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lnSpc>
                <a:spcPct val="130000"/>
              </a:lnSpc>
            </a:pPr>
            <a:r>
              <a:rPr lang="en-US" sz="1200" dirty="0">
                <a:solidFill>
                  <a:schemeClr val="tx1"/>
                </a:solidFill>
                <a:latin typeface="Arial" panose="020B0604020202020204" pitchFamily="34" charset="0"/>
                <a:cs typeface="Arial" panose="020B0604020202020204" pitchFamily="34" charset="0"/>
              </a:rPr>
              <a:t>Q6. A social scientist (a scientist who studies society and human behavior) was researching the effect of gender on academic performance. They compared the grades of male and female students in a math test.</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independent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What is the dependent variable?</a:t>
            </a:r>
          </a:p>
          <a:p>
            <a:pPr algn="just">
              <a:lnSpc>
                <a:spcPct val="130000"/>
              </a:lnSpc>
            </a:pPr>
            <a:r>
              <a:rPr lang="en-US" sz="1200" dirty="0">
                <a:solidFill>
                  <a:schemeClr val="tx1"/>
                </a:solidFill>
                <a:latin typeface="Arial" panose="020B0604020202020204" pitchFamily="34" charset="0"/>
                <a:cs typeface="Arial" panose="020B0604020202020204" pitchFamily="34" charset="0"/>
              </a:rPr>
              <a:t>Identify two variables that should be controlled to make the experiment a fair test</a:t>
            </a:r>
          </a:p>
          <a:p>
            <a:pPr algn="just">
              <a:lnSpc>
                <a:spcPct val="130000"/>
              </a:lnSpc>
            </a:pPr>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r>
              <a:rPr lang="en-US" sz="1200" dirty="0">
                <a:solidFill>
                  <a:schemeClr val="tx1"/>
                </a:solidFill>
                <a:latin typeface="Arial" panose="020B0604020202020204" pitchFamily="34" charset="0"/>
                <a:cs typeface="Arial" panose="020B0604020202020204" pitchFamily="34" charset="0"/>
              </a:rPr>
              <a:t>ANSWERS</a:t>
            </a:r>
          </a:p>
          <a:p>
            <a:pPr marL="228600" indent="-228600" algn="just">
              <a:buAutoNum type="arabicPeriod"/>
            </a:pPr>
            <a:r>
              <a:rPr lang="en-US" sz="1200" b="0" i="0" dirty="0">
                <a:solidFill>
                  <a:srgbClr val="374151"/>
                </a:solidFill>
                <a:effectLst/>
                <a:latin typeface="Söhne"/>
              </a:rPr>
              <a:t>Independent variable: type of fertilizer Dependent variable: height of tomato plants Variables to control: amount of fertilizer, sunlight exposure</a:t>
            </a:r>
          </a:p>
          <a:p>
            <a:pPr marL="228600" indent="-228600" algn="just">
              <a:buFontTx/>
              <a:buAutoNum type="arabicPeriod"/>
            </a:pPr>
            <a:r>
              <a:rPr lang="en-US" sz="1200" b="0" i="0" dirty="0">
                <a:solidFill>
                  <a:srgbClr val="374151"/>
                </a:solidFill>
                <a:effectLst/>
                <a:latin typeface="Söhne"/>
              </a:rPr>
              <a:t>Independent variable: amount of caffeine taken Dependent variable: reaction time Variables to control: time of day, type of reaction time task</a:t>
            </a:r>
          </a:p>
          <a:p>
            <a:pPr marL="228600" indent="-228600" algn="just">
              <a:buFontTx/>
              <a:buAutoNum type="arabicPeriod"/>
            </a:pPr>
            <a:r>
              <a:rPr lang="en-US" sz="1200" b="0" i="0" dirty="0">
                <a:solidFill>
                  <a:srgbClr val="374151"/>
                </a:solidFill>
                <a:effectLst/>
                <a:latin typeface="Söhne"/>
              </a:rPr>
              <a:t>Independent variable: phase of the moon Dependent variable: brightness of star Variables to control: time of observation, which star, location of observation</a:t>
            </a:r>
          </a:p>
          <a:p>
            <a:pPr marL="228600" indent="-228600" algn="just">
              <a:buFontTx/>
              <a:buAutoNum type="arabicPeriod"/>
            </a:pPr>
            <a:r>
              <a:rPr lang="en-US" sz="1200" b="0" i="0" dirty="0">
                <a:solidFill>
                  <a:srgbClr val="374151"/>
                </a:solidFill>
                <a:effectLst/>
                <a:latin typeface="Söhne"/>
              </a:rPr>
              <a:t>Independent variable: amount of water pollution Dependent variable: growth of algae Variables to control: amount of water, temperature of water</a:t>
            </a:r>
          </a:p>
          <a:p>
            <a:pPr marL="228600" indent="-228600" algn="just">
              <a:buFontTx/>
              <a:buAutoNum type="arabicPeriod"/>
            </a:pPr>
            <a:r>
              <a:rPr lang="en-US" sz="1200" b="0" i="0" dirty="0">
                <a:solidFill>
                  <a:srgbClr val="374151"/>
                </a:solidFill>
                <a:effectLst/>
                <a:latin typeface="Söhne"/>
              </a:rPr>
              <a:t>Independent variable: pressure Dependent variable: melting point of rock Variables to control: type of rock, heating rate</a:t>
            </a:r>
          </a:p>
          <a:p>
            <a:pPr marL="228600" indent="-228600" algn="just">
              <a:buFontTx/>
              <a:buAutoNum type="arabicPeriod"/>
            </a:pPr>
            <a:r>
              <a:rPr lang="en-US" sz="1200" b="0" i="0" dirty="0">
                <a:solidFill>
                  <a:srgbClr val="374151"/>
                </a:solidFill>
                <a:effectLst/>
                <a:latin typeface="Söhne"/>
              </a:rPr>
              <a:t>Independent variable: gender Dependent variable: math test grade Variables to control: difficulty of math test, amount of study time, time given to do the test</a:t>
            </a:r>
          </a:p>
          <a:p>
            <a:pPr marL="228600" indent="-228600" algn="just">
              <a:buFontTx/>
              <a:buAutoNum type="arabicPeriod"/>
            </a:pPr>
            <a:endParaRPr lang="en-US" sz="1200" b="0" i="0" dirty="0">
              <a:solidFill>
                <a:srgbClr val="374151"/>
              </a:solidFill>
              <a:effectLst/>
              <a:latin typeface="Söhne"/>
            </a:endParaRPr>
          </a:p>
          <a:p>
            <a:pPr marL="228600" indent="-228600" algn="just">
              <a:buFontTx/>
              <a:buAutoNum type="arabicPeriod"/>
            </a:pPr>
            <a:endParaRPr lang="en-US" sz="1200" b="0" i="0" dirty="0">
              <a:solidFill>
                <a:srgbClr val="374151"/>
              </a:solidFill>
              <a:effectLst/>
              <a:latin typeface="Söhne"/>
            </a:endParaRPr>
          </a:p>
          <a:p>
            <a:pPr marL="228600" indent="-228600" algn="just">
              <a:buFontTx/>
              <a:buAutoNum type="arabicPeriod"/>
            </a:pPr>
            <a:endParaRPr lang="en-US" sz="1200" b="0" i="0" dirty="0">
              <a:solidFill>
                <a:srgbClr val="374151"/>
              </a:solidFill>
              <a:effectLst/>
              <a:latin typeface="Söhne"/>
            </a:endParaRPr>
          </a:p>
          <a:p>
            <a:pPr marL="228600" indent="-228600" algn="just">
              <a:buAutoNum type="arabicPeriod"/>
            </a:pPr>
            <a:endParaRPr lang="en-US" sz="1200" b="0" i="0" dirty="0">
              <a:solidFill>
                <a:srgbClr val="374151"/>
              </a:solidFill>
              <a:effectLst/>
              <a:latin typeface="Söhne"/>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5650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6F2469F-5972-47D2-B6EE-277DB854FFBE}"/>
</file>

<file path=customXml/itemProps2.xml><?xml version="1.0" encoding="utf-8"?>
<ds:datastoreItem xmlns:ds="http://schemas.openxmlformats.org/officeDocument/2006/customXml" ds:itemID="{466EFC84-281C-4ED9-8439-C11AE77D5181}"/>
</file>

<file path=customXml/itemProps3.xml><?xml version="1.0" encoding="utf-8"?>
<ds:datastoreItem xmlns:ds="http://schemas.openxmlformats.org/officeDocument/2006/customXml" ds:itemID="{4B78B675-ED88-40ED-99B5-03ACBF6D8943}"/>
</file>

<file path=docProps/app.xml><?xml version="1.0" encoding="utf-8"?>
<Properties xmlns="http://schemas.openxmlformats.org/officeDocument/2006/extended-properties" xmlns:vt="http://schemas.openxmlformats.org/officeDocument/2006/docPropsVTypes">
  <Template>Office Theme 2013 - 2022</Template>
  <TotalTime>347</TotalTime>
  <Words>784</Words>
  <Application>Microsoft Office PowerPoint</Application>
  <PresentationFormat>A4 Paper (210x297 mm)</PresentationFormat>
  <Paragraphs>92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Söhne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BAKER Mark [Southern River College]</dc:creator>
  <cp:lastModifiedBy>BAKER Mark [Southern River College]</cp:lastModifiedBy>
  <cp:revision>17</cp:revision>
  <cp:lastPrinted>2023-03-15T07:31:45Z</cp:lastPrinted>
  <dcterms:created xsi:type="dcterms:W3CDTF">2023-01-25T04:26:59Z</dcterms:created>
  <dcterms:modified xsi:type="dcterms:W3CDTF">2023-03-30T07:21:14Z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