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 id="2147483668" r:id="rId5"/>
  </p:sldMasterIdLst>
  <p:notesMasterIdLst>
    <p:notesMasterId r:id="rId42"/>
  </p:notesMasterIdLst>
  <p:sldIdLst>
    <p:sldId id="256" r:id="rId6"/>
    <p:sldId id="257" r:id="rId7"/>
    <p:sldId id="280" r:id="rId8"/>
    <p:sldId id="258" r:id="rId9"/>
    <p:sldId id="259" r:id="rId10"/>
    <p:sldId id="260" r:id="rId11"/>
    <p:sldId id="261" r:id="rId12"/>
    <p:sldId id="262" r:id="rId13"/>
    <p:sldId id="264" r:id="rId14"/>
    <p:sldId id="265" r:id="rId15"/>
    <p:sldId id="273" r:id="rId16"/>
    <p:sldId id="281" r:id="rId17"/>
    <p:sldId id="282" r:id="rId18"/>
    <p:sldId id="284" r:id="rId19"/>
    <p:sldId id="285" r:id="rId20"/>
    <p:sldId id="286" r:id="rId21"/>
    <p:sldId id="293" r:id="rId22"/>
    <p:sldId id="295" r:id="rId23"/>
    <p:sldId id="296" r:id="rId24"/>
    <p:sldId id="287" r:id="rId25"/>
    <p:sldId id="297" r:id="rId26"/>
    <p:sldId id="288" r:id="rId27"/>
    <p:sldId id="289" r:id="rId28"/>
    <p:sldId id="290" r:id="rId29"/>
    <p:sldId id="291" r:id="rId30"/>
    <p:sldId id="292" r:id="rId31"/>
    <p:sldId id="298" r:id="rId32"/>
    <p:sldId id="299" r:id="rId33"/>
    <p:sldId id="300" r:id="rId34"/>
    <p:sldId id="301" r:id="rId35"/>
    <p:sldId id="303" r:id="rId36"/>
    <p:sldId id="302" r:id="rId37"/>
    <p:sldId id="304" r:id="rId38"/>
    <p:sldId id="305" r:id="rId39"/>
    <p:sldId id="306" r:id="rId40"/>
    <p:sldId id="283" r:id="rId41"/>
  </p:sldIdLst>
  <p:sldSz cx="9144000" cy="5143500" type="screen16x9"/>
  <p:notesSz cx="6858000" cy="9144000"/>
  <p:embeddedFontLst>
    <p:embeddedFont>
      <p:font typeface="Century Gothic" panose="020B0502020202020204" pitchFamily="34" charset="0"/>
      <p:regular r:id="rId43"/>
      <p:bold r:id="rId44"/>
      <p:italic r:id="rId45"/>
      <p:boldItalic r:id="rId46"/>
    </p:embeddedFont>
    <p:embeddedFont>
      <p:font typeface="Twinkl"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28721-E156-4C25-BE99-1A7D8505CFBA}" v="1" dt="2021-03-03T00:09:52.628"/>
  </p1510:revLst>
</p1510:revInfo>
</file>

<file path=ppt/tableStyles.xml><?xml version="1.0" encoding="utf-8"?>
<a:tblStyleLst xmlns:a="http://schemas.openxmlformats.org/drawingml/2006/main" def="{07BEB0AE-C758-4910-A591-CAE5134280F8}">
  <a:tblStyle styleId="{07BEB0AE-C758-4910-A591-CAE513428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72" y="6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3.fntdata"/><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4.fntdata"/><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ZARLI Kamill [Southern River College]" userId="S::kamill.jinzarli@education.wa.edu.au::e0975058-866b-402e-a4bb-ff12968ead1d" providerId="AD" clId="Web-{0A728721-E156-4C25-BE99-1A7D8505CFBA}"/>
    <pc:docChg chg="modSld">
      <pc:chgData name="JINZARLI Kamill [Southern River College]" userId="S::kamill.jinzarli@education.wa.edu.au::e0975058-866b-402e-a4bb-ff12968ead1d" providerId="AD" clId="Web-{0A728721-E156-4C25-BE99-1A7D8505CFBA}" dt="2021-03-03T00:09:52.628" v="0" actId="1076"/>
      <pc:docMkLst>
        <pc:docMk/>
      </pc:docMkLst>
      <pc:sldChg chg="modSp">
        <pc:chgData name="JINZARLI Kamill [Southern River College]" userId="S::kamill.jinzarli@education.wa.edu.au::e0975058-866b-402e-a4bb-ff12968ead1d" providerId="AD" clId="Web-{0A728721-E156-4C25-BE99-1A7D8505CFBA}" dt="2021-03-03T00:09:52.628" v="0" actId="1076"/>
        <pc:sldMkLst>
          <pc:docMk/>
          <pc:sldMk cId="0" sldId="256"/>
        </pc:sldMkLst>
        <pc:picChg chg="mod">
          <ac:chgData name="JINZARLI Kamill [Southern River College]" userId="S::kamill.jinzarli@education.wa.edu.au::e0975058-866b-402e-a4bb-ff12968ead1d" providerId="AD" clId="Web-{0A728721-E156-4C25-BE99-1A7D8505CFBA}" dt="2021-03-03T00:09:52.628" v="0" actId="1076"/>
          <ac:picMkLst>
            <pc:docMk/>
            <pc:sldMk cId="0" sldId="256"/>
            <ac:picMk id="1028" creationId="{2C2E2E23-55A6-4FCA-936A-361329E30B3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Insert cover image and use transparency settings to fade image.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765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173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035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838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659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851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1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812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053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3f8bd1c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43f8bd1c1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40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39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246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9157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45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55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510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831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172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38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fc03d3a35_1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fc03d3a35_1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194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9346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990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085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472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e5c105ce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e5c105ce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277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e5c105c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e5c105c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lang="en-GB" b="1">
                <a:solidFill>
                  <a:schemeClr val="dk1"/>
                </a:solidFill>
              </a:rPr>
              <a:t>concepts </a:t>
            </a:r>
            <a:r>
              <a:rPr lang="en-GB">
                <a:solidFill>
                  <a:schemeClr val="dk1"/>
                </a:solidFill>
              </a:rPr>
              <a:t>(nouns, big ideas), </a:t>
            </a:r>
            <a:r>
              <a:rPr lang="en-GB" b="1">
                <a:solidFill>
                  <a:schemeClr val="dk1"/>
                </a:solidFill>
              </a:rPr>
              <a:t>skills </a:t>
            </a:r>
            <a:r>
              <a:rPr lang="en-GB">
                <a:solidFill>
                  <a:schemeClr val="dk1"/>
                </a:solidFill>
              </a:rPr>
              <a:t>(verbs, measurable behaviours) and sometimes </a:t>
            </a:r>
            <a:r>
              <a:rPr lang="en-GB" b="1">
                <a:solidFill>
                  <a:schemeClr val="dk1"/>
                </a:solidFill>
              </a:rPr>
              <a:t>context </a:t>
            </a:r>
            <a:r>
              <a:rPr lang="en-GB">
                <a:solidFill>
                  <a:schemeClr val="dk1"/>
                </a:solidFill>
              </a:rPr>
              <a:t>(restricting or targeting conditions).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lang="en-GB" b="1">
                <a:solidFill>
                  <a:schemeClr val="dk1"/>
                </a:solidFill>
              </a:rPr>
              <a:t>describe</a:t>
            </a:r>
            <a:r>
              <a:rPr lang="en-GB">
                <a:solidFill>
                  <a:schemeClr val="dk1"/>
                </a:solidFill>
              </a:rPr>
              <a:t> the concept of </a:t>
            </a:r>
            <a:r>
              <a:rPr lang="en-GB" b="1">
                <a:solidFill>
                  <a:schemeClr val="dk1"/>
                </a:solidFill>
              </a:rPr>
              <a:t>density </a:t>
            </a:r>
            <a:r>
              <a:rPr lang="en-GB">
                <a:solidFill>
                  <a:schemeClr val="dk1"/>
                </a:solidFill>
              </a:rPr>
              <a:t>and apply it to </a:t>
            </a:r>
            <a:r>
              <a:rPr lang="en-GB" b="1">
                <a:solidFill>
                  <a:schemeClr val="dk1"/>
                </a:solidFill>
              </a:rPr>
              <a:t>floating and sinking.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93584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eb68f40b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eb68f40b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eb68f40b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eb68f40b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eb68f40b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eb68f40b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4eb68f40b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4eb68f40b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b68f40b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eb68f40b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e5c105c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e5c105c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lang="en-GB" b="1">
                <a:solidFill>
                  <a:schemeClr val="dk1"/>
                </a:solidFill>
              </a:rPr>
              <a:t>concepts </a:t>
            </a:r>
            <a:r>
              <a:rPr lang="en-GB">
                <a:solidFill>
                  <a:schemeClr val="dk1"/>
                </a:solidFill>
              </a:rPr>
              <a:t>(nouns, big ideas), </a:t>
            </a:r>
            <a:r>
              <a:rPr lang="en-GB" b="1">
                <a:solidFill>
                  <a:schemeClr val="dk1"/>
                </a:solidFill>
              </a:rPr>
              <a:t>skills </a:t>
            </a:r>
            <a:r>
              <a:rPr lang="en-GB">
                <a:solidFill>
                  <a:schemeClr val="dk1"/>
                </a:solidFill>
              </a:rPr>
              <a:t>(verbs, measurable behaviours) and sometimes </a:t>
            </a:r>
            <a:r>
              <a:rPr lang="en-GB" b="1">
                <a:solidFill>
                  <a:schemeClr val="dk1"/>
                </a:solidFill>
              </a:rPr>
              <a:t>context </a:t>
            </a:r>
            <a:r>
              <a:rPr lang="en-GB">
                <a:solidFill>
                  <a:schemeClr val="dk1"/>
                </a:solidFill>
              </a:rPr>
              <a:t>(restricting or targeting conditions).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lang="en-GB" b="1">
                <a:solidFill>
                  <a:schemeClr val="dk1"/>
                </a:solidFill>
              </a:rPr>
              <a:t>describe</a:t>
            </a:r>
            <a:r>
              <a:rPr lang="en-GB">
                <a:solidFill>
                  <a:schemeClr val="dk1"/>
                </a:solidFill>
              </a:rPr>
              <a:t> the concept of </a:t>
            </a:r>
            <a:r>
              <a:rPr lang="en-GB" b="1">
                <a:solidFill>
                  <a:schemeClr val="dk1"/>
                </a:solidFill>
              </a:rPr>
              <a:t>density </a:t>
            </a:r>
            <a:r>
              <a:rPr lang="en-GB">
                <a:solidFill>
                  <a:schemeClr val="dk1"/>
                </a:solidFill>
              </a:rPr>
              <a:t>and apply it to </a:t>
            </a:r>
            <a:r>
              <a:rPr lang="en-GB" b="1">
                <a:solidFill>
                  <a:schemeClr val="dk1"/>
                </a:solidFill>
              </a:rPr>
              <a:t>floating and sinking.</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15" name="Google Shape;15;p2"/>
          <p:cNvSpPr txBox="1"/>
          <p:nvPr/>
        </p:nvSpPr>
        <p:spPr>
          <a:xfrm>
            <a:off x="191000" y="4663075"/>
            <a:ext cx="2571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cept Development">
  <p:cSld name="BLANK_1_1_1">
    <p:spTree>
      <p:nvGrpSpPr>
        <p:cNvPr id="1" name="Shape 94"/>
        <p:cNvGrpSpPr/>
        <p:nvPr/>
      </p:nvGrpSpPr>
      <p:grpSpPr>
        <a:xfrm>
          <a:off x="0" y="0"/>
          <a:ext cx="0" cy="0"/>
          <a:chOff x="0" y="0"/>
          <a:chExt cx="0" cy="0"/>
        </a:xfrm>
      </p:grpSpPr>
      <p:sp>
        <p:nvSpPr>
          <p:cNvPr id="95" name="Google Shape;9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6" name="Google Shape;96;p17"/>
          <p:cNvSpPr txBox="1"/>
          <p:nvPr/>
        </p:nvSpPr>
        <p:spPr>
          <a:xfrm rot="-5400000">
            <a:off x="-1139375" y="2399550"/>
            <a:ext cx="27285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97" name="Google Shape;97;p17"/>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7"/>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9" name="Google Shape;99;p17"/>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kill Development/Guided Practice">
  <p:cSld name="BLANK_1_1_1_1">
    <p:spTree>
      <p:nvGrpSpPr>
        <p:cNvPr id="1" name="Shape 100"/>
        <p:cNvGrpSpPr/>
        <p:nvPr/>
      </p:nvGrpSpPr>
      <p:grpSpPr>
        <a:xfrm>
          <a:off x="0" y="0"/>
          <a:ext cx="0" cy="0"/>
          <a:chOff x="0" y="0"/>
          <a:chExt cx="0" cy="0"/>
        </a:xfrm>
      </p:grpSpPr>
      <p:sp>
        <p:nvSpPr>
          <p:cNvPr id="101" name="Google Shape;10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18"/>
          <p:cNvSpPr txBox="1"/>
          <p:nvPr/>
        </p:nvSpPr>
        <p:spPr>
          <a:xfrm rot="-5400000">
            <a:off x="-1790900" y="2604200"/>
            <a:ext cx="4017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103" name="Google Shape;103;p18"/>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5" name="Google Shape;105;p18"/>
          <p:cNvSpPr txBox="1">
            <a:spLocks noGrp="1"/>
          </p:cNvSpPr>
          <p:nvPr>
            <p:ph type="body" idx="2"/>
          </p:nvPr>
        </p:nvSpPr>
        <p:spPr>
          <a:xfrm>
            <a:off x="552550" y="1807725"/>
            <a:ext cx="6173700" cy="3110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levance">
  <p:cSld name="BLANK_1_1_1_1_1">
    <p:spTree>
      <p:nvGrpSpPr>
        <p:cNvPr id="1" name="Shape 106"/>
        <p:cNvGrpSpPr/>
        <p:nvPr/>
      </p:nvGrpSpPr>
      <p:grpSpPr>
        <a:xfrm>
          <a:off x="0" y="0"/>
          <a:ext cx="0" cy="0"/>
          <a:chOff x="0" y="0"/>
          <a:chExt cx="0" cy="0"/>
        </a:xfrm>
      </p:grpSpPr>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08" name="Google Shape;108;p19"/>
          <p:cNvSpPr txBox="1"/>
          <p:nvPr/>
        </p:nvSpPr>
        <p:spPr>
          <a:xfrm rot="-5400000">
            <a:off x="-489650" y="2399550"/>
            <a:ext cx="1415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109" name="Google Shape;109;p19"/>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1" name="Google Shape;111;p19"/>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kill Closure">
  <p:cSld name="BLANK_1_1_1_1_1_1">
    <p:spTree>
      <p:nvGrpSpPr>
        <p:cNvPr id="1" name="Shape 112"/>
        <p:cNvGrpSpPr/>
        <p:nvPr/>
      </p:nvGrpSpPr>
      <p:grpSpPr>
        <a:xfrm>
          <a:off x="0" y="0"/>
          <a:ext cx="0" cy="0"/>
          <a:chOff x="0" y="0"/>
          <a:chExt cx="0" cy="0"/>
        </a:xfrm>
      </p:grpSpPr>
      <p:sp>
        <p:nvSpPr>
          <p:cNvPr id="113" name="Google Shape;11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14" name="Google Shape;114;p20"/>
          <p:cNvSpPr txBox="1"/>
          <p:nvPr/>
        </p:nvSpPr>
        <p:spPr>
          <a:xfrm rot="-5400000">
            <a:off x="-667850" y="2399550"/>
            <a:ext cx="17718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115" name="Google Shape;115;p20"/>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17" name="Google Shape;117;p20"/>
          <p:cNvSpPr txBox="1">
            <a:spLocks noGrp="1"/>
          </p:cNvSpPr>
          <p:nvPr>
            <p:ph type="body" idx="2"/>
          </p:nvPr>
        </p:nvSpPr>
        <p:spPr>
          <a:xfrm>
            <a:off x="552550" y="767450"/>
            <a:ext cx="6173700" cy="415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ependent Practice">
  <p:cSld name="BLANK_1_1_1_1_1_1_1">
    <p:spTree>
      <p:nvGrpSpPr>
        <p:cNvPr id="1" name="Shape 118"/>
        <p:cNvGrpSpPr/>
        <p:nvPr/>
      </p:nvGrpSpPr>
      <p:grpSpPr>
        <a:xfrm>
          <a:off x="0" y="0"/>
          <a:ext cx="0" cy="0"/>
          <a:chOff x="0" y="0"/>
          <a:chExt cx="0" cy="0"/>
        </a:xfrm>
      </p:grpSpPr>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0" name="Google Shape;120;p21"/>
          <p:cNvSpPr txBox="1"/>
          <p:nvPr/>
        </p:nvSpPr>
        <p:spPr>
          <a:xfrm rot="-5400000">
            <a:off x="-1128800" y="2670800"/>
            <a:ext cx="26937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121" name="Google Shape;121;p21"/>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23" name="Google Shape;123;p21"/>
          <p:cNvSpPr txBox="1">
            <a:spLocks noGrp="1"/>
          </p:cNvSpPr>
          <p:nvPr>
            <p:ph type="body" idx="2"/>
          </p:nvPr>
        </p:nvSpPr>
        <p:spPr>
          <a:xfrm>
            <a:off x="552550" y="1937350"/>
            <a:ext cx="6173700" cy="2981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rompt Boxes">
  <p:cSld name="CUSTOM">
    <p:spTree>
      <p:nvGrpSpPr>
        <p:cNvPr id="1" name="Shape 16"/>
        <p:cNvGrpSpPr/>
        <p:nvPr/>
      </p:nvGrpSpPr>
      <p:grpSpPr>
        <a:xfrm>
          <a:off x="0" y="0"/>
          <a:ext cx="0" cy="0"/>
          <a:chOff x="0" y="0"/>
          <a:chExt cx="0" cy="0"/>
        </a:xfrm>
      </p:grpSpPr>
      <p:sp>
        <p:nvSpPr>
          <p:cNvPr id="17" name="Google Shape;17;p3"/>
          <p:cNvSpPr txBox="1"/>
          <p:nvPr/>
        </p:nvSpPr>
        <p:spPr>
          <a:xfrm rot="-5400000">
            <a:off x="-636425" y="2399550"/>
            <a:ext cx="17226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18" name="Google Shape;18;p3"/>
          <p:cNvSpPr txBox="1">
            <a:spLocks noGrp="1"/>
          </p:cNvSpPr>
          <p:nvPr>
            <p:ph type="body" idx="1"/>
          </p:nvPr>
        </p:nvSpPr>
        <p:spPr>
          <a:xfrm>
            <a:off x="586550" y="547850"/>
            <a:ext cx="7986000" cy="2661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ily Review" type="blank">
  <p:cSld name="BLANK">
    <p:spTree>
      <p:nvGrpSpPr>
        <p:cNvPr id="1" name="Shape 19"/>
        <p:cNvGrpSpPr/>
        <p:nvPr/>
      </p:nvGrpSpPr>
      <p:grpSpPr>
        <a:xfrm>
          <a:off x="0" y="0"/>
          <a:ext cx="0" cy="0"/>
          <a:chOff x="0" y="0"/>
          <a:chExt cx="0" cy="0"/>
        </a:xfrm>
      </p:grpSpPr>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1" name="Google Shape;21;p4"/>
          <p:cNvSpPr txBox="1"/>
          <p:nvPr/>
        </p:nvSpPr>
        <p:spPr>
          <a:xfrm rot="-5400000">
            <a:off x="-569675" y="2399550"/>
            <a:ext cx="15891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22" name="Google Shape;22;p4"/>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23"/>
        <p:cNvGrpSpPr/>
        <p:nvPr/>
      </p:nvGrpSpPr>
      <p:grpSpPr>
        <a:xfrm>
          <a:off x="0" y="0"/>
          <a:ext cx="0" cy="0"/>
          <a:chOff x="0" y="0"/>
          <a:chExt cx="0" cy="0"/>
        </a:xfrm>
      </p:grpSpPr>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25" name="Google Shape;25;p5"/>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26" name="Google Shape;26;p5"/>
          <p:cNvSpPr/>
          <p:nvPr/>
        </p:nvSpPr>
        <p:spPr>
          <a:xfrm>
            <a:off x="395650" y="231900"/>
            <a:ext cx="6419100" cy="2305800"/>
          </a:xfrm>
          <a:prstGeom prst="homePlate">
            <a:avLst>
              <a:gd name="adj" fmla="val 5000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532075" y="477525"/>
            <a:ext cx="5061600" cy="18351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8" name="Google Shape;28;p5"/>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29" name="Google Shape;29;p5"/>
          <p:cNvSpPr txBox="1">
            <a:spLocks noGrp="1"/>
          </p:cNvSpPr>
          <p:nvPr>
            <p:ph type="body" idx="1"/>
          </p:nvPr>
        </p:nvSpPr>
        <p:spPr>
          <a:xfrm>
            <a:off x="497975" y="2892375"/>
            <a:ext cx="5198100" cy="201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30"/>
        <p:cNvGrpSpPr/>
        <p:nvPr/>
      </p:nvGrpSpPr>
      <p:grpSpPr>
        <a:xfrm>
          <a:off x="0" y="0"/>
          <a:ext cx="0" cy="0"/>
          <a:chOff x="0" y="0"/>
          <a:chExt cx="0" cy="0"/>
        </a:xfrm>
      </p:grpSpPr>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6"/>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ACTIVATE PRIOR KNOWLEDGE</a:t>
            </a:r>
            <a:endParaRPr sz="1600">
              <a:solidFill>
                <a:srgbClr val="0B5394"/>
              </a:solidFill>
              <a:latin typeface="Century Gothic"/>
              <a:ea typeface="Century Gothic"/>
              <a:cs typeface="Century Gothic"/>
              <a:sym typeface="Century Gothic"/>
            </a:endParaRPr>
          </a:p>
        </p:txBody>
      </p:sp>
      <p:sp>
        <p:nvSpPr>
          <p:cNvPr id="33" name="Google Shape;33;p6"/>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35" name="Google Shape;35;p6"/>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3" name="Google Shape;73;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 name="Google Shape;7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75" name="Google Shape;75;p13"/>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76" name="Google Shape;76;p13"/>
          <p:cNvSpPr txBox="1"/>
          <p:nvPr/>
        </p:nvSpPr>
        <p:spPr>
          <a:xfrm>
            <a:off x="191000" y="4663075"/>
            <a:ext cx="2571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aily Review" type="blank">
  <p:cSld name="BLANK">
    <p:spTree>
      <p:nvGrpSpPr>
        <p:cNvPr id="1" name="Shape 77"/>
        <p:cNvGrpSpPr/>
        <p:nvPr/>
      </p:nvGrpSpPr>
      <p:grpSpPr>
        <a:xfrm>
          <a:off x="0" y="0"/>
          <a:ext cx="0" cy="0"/>
          <a:chOff x="0" y="0"/>
          <a:chExt cx="0" cy="0"/>
        </a:xfrm>
      </p:grpSpPr>
      <p:sp>
        <p:nvSpPr>
          <p:cNvPr id="78" name="Google Shape;7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79" name="Google Shape;79;p14"/>
          <p:cNvSpPr txBox="1"/>
          <p:nvPr/>
        </p:nvSpPr>
        <p:spPr>
          <a:xfrm rot="-5400000">
            <a:off x="-569675" y="2399550"/>
            <a:ext cx="15891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80" name="Google Shape;80;p14"/>
          <p:cNvSpPr txBox="1">
            <a:spLocks noGrp="1"/>
          </p:cNvSpPr>
          <p:nvPr>
            <p:ph type="body" idx="1"/>
          </p:nvPr>
        </p:nvSpPr>
        <p:spPr>
          <a:xfrm>
            <a:off x="709450" y="566200"/>
            <a:ext cx="5123100" cy="40971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3" name="Google Shape;83;p15"/>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84" name="Google Shape;84;p15"/>
          <p:cNvSpPr/>
          <p:nvPr/>
        </p:nvSpPr>
        <p:spPr>
          <a:xfrm>
            <a:off x="395650" y="231900"/>
            <a:ext cx="6419100" cy="2305800"/>
          </a:xfrm>
          <a:prstGeom prst="homePlate">
            <a:avLst>
              <a:gd name="adj" fmla="val 50000"/>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txBox="1">
            <a:spLocks noGrp="1"/>
          </p:cNvSpPr>
          <p:nvPr>
            <p:ph type="title"/>
          </p:nvPr>
        </p:nvSpPr>
        <p:spPr>
          <a:xfrm>
            <a:off x="532075" y="477525"/>
            <a:ext cx="5061600" cy="18351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6" name="Google Shape;86;p15"/>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87" name="Google Shape;87;p15"/>
          <p:cNvSpPr txBox="1">
            <a:spLocks noGrp="1"/>
          </p:cNvSpPr>
          <p:nvPr>
            <p:ph type="body" idx="1"/>
          </p:nvPr>
        </p:nvSpPr>
        <p:spPr>
          <a:xfrm>
            <a:off x="497975" y="2892375"/>
            <a:ext cx="5198100" cy="201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90" name="Google Shape;90;p16"/>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rgbClr val="0B5394"/>
                </a:solidFill>
                <a:latin typeface="Century Gothic"/>
                <a:ea typeface="Century Gothic"/>
                <a:cs typeface="Century Gothic"/>
                <a:sym typeface="Century Gothic"/>
              </a:rPr>
              <a:t>ACTIVATE PRIOR KNOWLEDGE</a:t>
            </a:r>
            <a:endParaRPr sz="1600">
              <a:solidFill>
                <a:srgbClr val="0B5394"/>
              </a:solidFill>
              <a:latin typeface="Century Gothic"/>
              <a:ea typeface="Century Gothic"/>
              <a:cs typeface="Century Gothic"/>
              <a:sym typeface="Century Gothic"/>
            </a:endParaRPr>
          </a:p>
        </p:txBody>
      </p:sp>
      <p:sp>
        <p:nvSpPr>
          <p:cNvPr id="91" name="Google Shape;91;p16"/>
          <p:cNvSpPr/>
          <p:nvPr/>
        </p:nvSpPr>
        <p:spPr>
          <a:xfrm>
            <a:off x="45850" y="231925"/>
            <a:ext cx="6680400" cy="423000"/>
          </a:xfrm>
          <a:prstGeom prst="rect">
            <a:avLst/>
          </a:pr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3" name="Google Shape;93;p16"/>
          <p:cNvSpPr txBox="1">
            <a:spLocks noGrp="1"/>
          </p:cNvSpPr>
          <p:nvPr>
            <p:ph type="body" idx="2"/>
          </p:nvPr>
        </p:nvSpPr>
        <p:spPr>
          <a:xfrm>
            <a:off x="552550" y="852700"/>
            <a:ext cx="6173700" cy="4065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2800"/>
              <a:buFont typeface="Century Gothic"/>
              <a:buNone/>
              <a:defRPr sz="2800">
                <a:latin typeface="Century Gothic"/>
                <a:ea typeface="Century Gothic"/>
                <a:cs typeface="Century Gothic"/>
                <a:sym typeface="Century Gothic"/>
              </a:defRPr>
            </a:lvl2pPr>
            <a:lvl3pPr lvl="2">
              <a:spcBef>
                <a:spcPts val="0"/>
              </a:spcBef>
              <a:spcAft>
                <a:spcPts val="0"/>
              </a:spcAft>
              <a:buSzPts val="2800"/>
              <a:buFont typeface="Century Gothic"/>
              <a:buNone/>
              <a:defRPr sz="2800">
                <a:latin typeface="Century Gothic"/>
                <a:ea typeface="Century Gothic"/>
                <a:cs typeface="Century Gothic"/>
                <a:sym typeface="Century Gothic"/>
              </a:defRPr>
            </a:lvl3pPr>
            <a:lvl4pPr lvl="3">
              <a:spcBef>
                <a:spcPts val="0"/>
              </a:spcBef>
              <a:spcAft>
                <a:spcPts val="0"/>
              </a:spcAft>
              <a:buSzPts val="2800"/>
              <a:buFont typeface="Century Gothic"/>
              <a:buNone/>
              <a:defRPr sz="2800">
                <a:latin typeface="Century Gothic"/>
                <a:ea typeface="Century Gothic"/>
                <a:cs typeface="Century Gothic"/>
                <a:sym typeface="Century Gothic"/>
              </a:defRPr>
            </a:lvl4pPr>
            <a:lvl5pPr lvl="4">
              <a:spcBef>
                <a:spcPts val="0"/>
              </a:spcBef>
              <a:spcAft>
                <a:spcPts val="0"/>
              </a:spcAft>
              <a:buSzPts val="2800"/>
              <a:buFont typeface="Century Gothic"/>
              <a:buNone/>
              <a:defRPr sz="2800">
                <a:latin typeface="Century Gothic"/>
                <a:ea typeface="Century Gothic"/>
                <a:cs typeface="Century Gothic"/>
                <a:sym typeface="Century Gothic"/>
              </a:defRPr>
            </a:lvl5pPr>
            <a:lvl6pPr lvl="5">
              <a:spcBef>
                <a:spcPts val="0"/>
              </a:spcBef>
              <a:spcAft>
                <a:spcPts val="0"/>
              </a:spcAft>
              <a:buSzPts val="2800"/>
              <a:buFont typeface="Century Gothic"/>
              <a:buNone/>
              <a:defRPr sz="2800">
                <a:latin typeface="Century Gothic"/>
                <a:ea typeface="Century Gothic"/>
                <a:cs typeface="Century Gothic"/>
                <a:sym typeface="Century Gothic"/>
              </a:defRPr>
            </a:lvl6pPr>
            <a:lvl7pPr lvl="6">
              <a:spcBef>
                <a:spcPts val="0"/>
              </a:spcBef>
              <a:spcAft>
                <a:spcPts val="0"/>
              </a:spcAft>
              <a:buSzPts val="2800"/>
              <a:buFont typeface="Century Gothic"/>
              <a:buNone/>
              <a:defRPr sz="2800">
                <a:latin typeface="Century Gothic"/>
                <a:ea typeface="Century Gothic"/>
                <a:cs typeface="Century Gothic"/>
                <a:sym typeface="Century Gothic"/>
              </a:defRPr>
            </a:lvl7pPr>
            <a:lvl8pPr lvl="7">
              <a:spcBef>
                <a:spcPts val="0"/>
              </a:spcBef>
              <a:spcAft>
                <a:spcPts val="0"/>
              </a:spcAft>
              <a:buSzPts val="2800"/>
              <a:buFont typeface="Century Gothic"/>
              <a:buNone/>
              <a:defRPr sz="2800">
                <a:latin typeface="Century Gothic"/>
                <a:ea typeface="Century Gothic"/>
                <a:cs typeface="Century Gothic"/>
                <a:sym typeface="Century Gothic"/>
              </a:defRPr>
            </a:lvl8pPr>
            <a:lvl9pPr lvl="8">
              <a:spcBef>
                <a:spcPts val="0"/>
              </a:spcBef>
              <a:spcAft>
                <a:spcPts val="0"/>
              </a:spcAft>
              <a:buSzPts val="2800"/>
              <a:buFont typeface="Century Gothic"/>
              <a:buNone/>
              <a:defRPr sz="2800">
                <a:latin typeface="Century Gothic"/>
                <a:ea typeface="Century Gothic"/>
                <a:cs typeface="Century Gothic"/>
                <a:sym typeface="Century Gothic"/>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marL="914400" lvl="1"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marL="1371600" lvl="2"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marL="1828800" lvl="3"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marL="2286000" lvl="4"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marL="2743200" lvl="5"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marL="3200400" lvl="6"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marL="3657600" lvl="7" indent="-3175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marL="4114800" lvl="8" indent="-31750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8" name="Google Shape;6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9" name="Google Shape;6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12"/>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2" name="Rectangle 1">
            <a:extLst>
              <a:ext uri="{FF2B5EF4-FFF2-40B4-BE49-F238E27FC236}">
                <a16:creationId xmlns:a16="http://schemas.microsoft.com/office/drawing/2014/main" id="{EF16B362-7C54-4310-AA7C-F4C49CC96157}"/>
              </a:ext>
            </a:extLst>
          </p:cNvPr>
          <p:cNvSpPr/>
          <p:nvPr/>
        </p:nvSpPr>
        <p:spPr>
          <a:xfrm>
            <a:off x="7761767" y="4423144"/>
            <a:ext cx="1307805" cy="5954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gummy worm">
            <a:extLst>
              <a:ext uri="{FF2B5EF4-FFF2-40B4-BE49-F238E27FC236}">
                <a16:creationId xmlns:a16="http://schemas.microsoft.com/office/drawing/2014/main" id="{2C2E2E23-55A6-4FCA-936A-361329E30B3A}"/>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70564" y="-1196846"/>
            <a:ext cx="9580032" cy="6386688"/>
          </a:xfrm>
          <a:prstGeom prst="rect">
            <a:avLst/>
          </a:prstGeom>
          <a:noFill/>
          <a:extLst>
            <a:ext uri="{909E8E84-426E-40DD-AFC4-6F175D3DCCD1}">
              <a14:hiddenFill xmlns:a14="http://schemas.microsoft.com/office/drawing/2010/main">
                <a:solidFill>
                  <a:srgbClr val="FFFFFF"/>
                </a:solidFill>
              </a14:hiddenFill>
            </a:ext>
          </a:extLst>
        </p:spPr>
      </p:pic>
      <p:sp>
        <p:nvSpPr>
          <p:cNvPr id="129" name="Google Shape;129;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latin typeface="Twinkl" pitchFamily="2" charset="0"/>
              </a:rPr>
              <a:t>USING DATA</a:t>
            </a:r>
            <a:endParaRPr dirty="0">
              <a:latin typeface="Twinkl" pitchFamily="2" charset="0"/>
            </a:endParaRPr>
          </a:p>
        </p:txBody>
      </p:sp>
      <p:sp>
        <p:nvSpPr>
          <p:cNvPr id="130" name="Google Shape;130;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winkl" pitchFamily="2" charset="0"/>
              </a:rPr>
              <a:t>We will analyse and communicate data</a:t>
            </a:r>
            <a:endParaRPr dirty="0">
              <a:latin typeface="Twinkl"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body" idx="2"/>
          </p:nvPr>
        </p:nvSpPr>
        <p:spPr>
          <a:xfrm>
            <a:off x="448574" y="3972266"/>
            <a:ext cx="8522898" cy="4065600"/>
          </a:xfrm>
          <a:prstGeom prst="rect">
            <a:avLst/>
          </a:prstGeom>
          <a:ln>
            <a:noFill/>
          </a:ln>
        </p:spPr>
        <p:txBody>
          <a:bodyPr spcFirstLastPara="1" wrap="square" lIns="91425" tIns="91425" rIns="91425" bIns="91425" anchor="t" anchorCtr="0">
            <a:noAutofit/>
          </a:bodyPr>
          <a:lstStyle/>
          <a:p>
            <a:pPr marL="0" lvl="0" indent="0" algn="l" rtl="0">
              <a:spcBef>
                <a:spcPts val="1600"/>
              </a:spcBef>
              <a:spcAft>
                <a:spcPts val="1600"/>
              </a:spcAft>
              <a:buNone/>
            </a:pPr>
            <a:r>
              <a:rPr lang="en-GB" sz="2000" b="0" i="0" dirty="0">
                <a:solidFill>
                  <a:srgbClr val="000000"/>
                </a:solidFill>
                <a:effectLst/>
                <a:latin typeface="Twinkl" pitchFamily="2" charset="0"/>
              </a:rPr>
              <a:t>Look carefully at the elephants in the above image and list the things you </a:t>
            </a:r>
            <a:r>
              <a:rPr lang="en-GB" sz="2000" b="1" i="0" dirty="0">
                <a:solidFill>
                  <a:srgbClr val="000000"/>
                </a:solidFill>
                <a:effectLst/>
                <a:latin typeface="Twinkl" pitchFamily="2" charset="0"/>
              </a:rPr>
              <a:t>observe</a:t>
            </a:r>
            <a:r>
              <a:rPr lang="en-GB" sz="2000" b="0" i="0" dirty="0">
                <a:solidFill>
                  <a:srgbClr val="000000"/>
                </a:solidFill>
                <a:effectLst/>
                <a:latin typeface="Twinkl" pitchFamily="2" charset="0"/>
              </a:rPr>
              <a:t> about them. </a:t>
            </a:r>
            <a:endParaRPr sz="2000" dirty="0">
              <a:latin typeface="Twinkl" pitchFamily="2" charset="0"/>
            </a:endParaRPr>
          </a:p>
        </p:txBody>
      </p:sp>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8" name="Oval 33">
            <a:extLst>
              <a:ext uri="{FF2B5EF4-FFF2-40B4-BE49-F238E27FC236}">
                <a16:creationId xmlns:a16="http://schemas.microsoft.com/office/drawing/2014/main" id="{433662FA-3096-400D-8217-5B44EEF45CCA}"/>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End</a:t>
            </a:r>
          </a:p>
        </p:txBody>
      </p:sp>
      <p:sp>
        <p:nvSpPr>
          <p:cNvPr id="9" name="Oval 32">
            <a:extLst>
              <a:ext uri="{FF2B5EF4-FFF2-40B4-BE49-F238E27FC236}">
                <a16:creationId xmlns:a16="http://schemas.microsoft.com/office/drawing/2014/main" id="{3FB59B70-6EF2-4D45-86E7-4CBAD86CAC92}"/>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a:t>
            </a:r>
          </a:p>
        </p:txBody>
      </p:sp>
      <p:sp>
        <p:nvSpPr>
          <p:cNvPr id="10" name="Oval 31">
            <a:extLst>
              <a:ext uri="{FF2B5EF4-FFF2-40B4-BE49-F238E27FC236}">
                <a16:creationId xmlns:a16="http://schemas.microsoft.com/office/drawing/2014/main" id="{28EE1E12-EFA4-41EA-86F2-2502CCEB6822}"/>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a:t>
            </a:r>
          </a:p>
        </p:txBody>
      </p:sp>
      <p:sp>
        <p:nvSpPr>
          <p:cNvPr id="11" name="Oval 30">
            <a:extLst>
              <a:ext uri="{FF2B5EF4-FFF2-40B4-BE49-F238E27FC236}">
                <a16:creationId xmlns:a16="http://schemas.microsoft.com/office/drawing/2014/main" id="{5D2F4AF5-0C46-4577-94C0-2735594CD098}"/>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3</a:t>
            </a:r>
          </a:p>
        </p:txBody>
      </p:sp>
      <p:sp>
        <p:nvSpPr>
          <p:cNvPr id="12" name="Oval 29">
            <a:extLst>
              <a:ext uri="{FF2B5EF4-FFF2-40B4-BE49-F238E27FC236}">
                <a16:creationId xmlns:a16="http://schemas.microsoft.com/office/drawing/2014/main" id="{8217D26D-6B3C-418D-B896-8EE8926A702D}"/>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4</a:t>
            </a:r>
          </a:p>
        </p:txBody>
      </p:sp>
      <p:sp>
        <p:nvSpPr>
          <p:cNvPr id="13" name="Oval 28">
            <a:extLst>
              <a:ext uri="{FF2B5EF4-FFF2-40B4-BE49-F238E27FC236}">
                <a16:creationId xmlns:a16="http://schemas.microsoft.com/office/drawing/2014/main" id="{BC987252-E260-4EC6-8ECF-9BC03240B9E8}"/>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5</a:t>
            </a:r>
          </a:p>
        </p:txBody>
      </p:sp>
      <p:sp>
        <p:nvSpPr>
          <p:cNvPr id="14" name="Oval 27">
            <a:extLst>
              <a:ext uri="{FF2B5EF4-FFF2-40B4-BE49-F238E27FC236}">
                <a16:creationId xmlns:a16="http://schemas.microsoft.com/office/drawing/2014/main" id="{D236C99E-7B28-4B34-9D6F-8FD220A56E39}"/>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6</a:t>
            </a:r>
          </a:p>
        </p:txBody>
      </p:sp>
      <p:sp>
        <p:nvSpPr>
          <p:cNvPr id="15" name="Oval 26">
            <a:extLst>
              <a:ext uri="{FF2B5EF4-FFF2-40B4-BE49-F238E27FC236}">
                <a16:creationId xmlns:a16="http://schemas.microsoft.com/office/drawing/2014/main" id="{508859D3-0946-4A6E-BDBE-681DCD03C064}"/>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7</a:t>
            </a:r>
          </a:p>
        </p:txBody>
      </p:sp>
      <p:sp>
        <p:nvSpPr>
          <p:cNvPr id="16" name="Oval 25">
            <a:extLst>
              <a:ext uri="{FF2B5EF4-FFF2-40B4-BE49-F238E27FC236}">
                <a16:creationId xmlns:a16="http://schemas.microsoft.com/office/drawing/2014/main" id="{6C983C6D-322E-46D8-9464-9F2B34BD4A89}"/>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8</a:t>
            </a:r>
          </a:p>
        </p:txBody>
      </p:sp>
      <p:sp>
        <p:nvSpPr>
          <p:cNvPr id="17" name="Oval 24">
            <a:extLst>
              <a:ext uri="{FF2B5EF4-FFF2-40B4-BE49-F238E27FC236}">
                <a16:creationId xmlns:a16="http://schemas.microsoft.com/office/drawing/2014/main" id="{DD90D486-0312-468D-B981-E189CDD47966}"/>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9</a:t>
            </a:r>
          </a:p>
        </p:txBody>
      </p:sp>
      <p:sp>
        <p:nvSpPr>
          <p:cNvPr id="18" name="Oval 23">
            <a:extLst>
              <a:ext uri="{FF2B5EF4-FFF2-40B4-BE49-F238E27FC236}">
                <a16:creationId xmlns:a16="http://schemas.microsoft.com/office/drawing/2014/main" id="{6588CB0E-03BB-4970-AA05-789256E09D05}"/>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10</a:t>
            </a:r>
          </a:p>
        </p:txBody>
      </p:sp>
      <p:sp>
        <p:nvSpPr>
          <p:cNvPr id="19" name="Oval 22">
            <a:extLst>
              <a:ext uri="{FF2B5EF4-FFF2-40B4-BE49-F238E27FC236}">
                <a16:creationId xmlns:a16="http://schemas.microsoft.com/office/drawing/2014/main" id="{2614CEB6-A05D-46B4-8C7A-BBD5260E39C3}"/>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11</a:t>
            </a:r>
          </a:p>
        </p:txBody>
      </p:sp>
      <p:sp>
        <p:nvSpPr>
          <p:cNvPr id="20" name="Oval 21">
            <a:extLst>
              <a:ext uri="{FF2B5EF4-FFF2-40B4-BE49-F238E27FC236}">
                <a16:creationId xmlns:a16="http://schemas.microsoft.com/office/drawing/2014/main" id="{4C4E9A9E-6C44-4982-8CBB-ED43A322A403}"/>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12</a:t>
            </a:r>
          </a:p>
        </p:txBody>
      </p:sp>
      <p:sp>
        <p:nvSpPr>
          <p:cNvPr id="21" name="Oval 20">
            <a:extLst>
              <a:ext uri="{FF2B5EF4-FFF2-40B4-BE49-F238E27FC236}">
                <a16:creationId xmlns:a16="http://schemas.microsoft.com/office/drawing/2014/main" id="{BED1B9FE-4C7D-479C-A0E9-47E9B7B5236C}"/>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13</a:t>
            </a:r>
          </a:p>
        </p:txBody>
      </p:sp>
      <p:sp>
        <p:nvSpPr>
          <p:cNvPr id="22" name="Oval 19">
            <a:extLst>
              <a:ext uri="{FF2B5EF4-FFF2-40B4-BE49-F238E27FC236}">
                <a16:creationId xmlns:a16="http://schemas.microsoft.com/office/drawing/2014/main" id="{8F4441E8-42B2-4792-B0C9-001B067FE1A3}"/>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14</a:t>
            </a:r>
          </a:p>
        </p:txBody>
      </p:sp>
      <p:sp>
        <p:nvSpPr>
          <p:cNvPr id="23" name="Oval 18">
            <a:extLst>
              <a:ext uri="{FF2B5EF4-FFF2-40B4-BE49-F238E27FC236}">
                <a16:creationId xmlns:a16="http://schemas.microsoft.com/office/drawing/2014/main" id="{CB011505-2461-464C-8085-67D244CF13AB}"/>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15</a:t>
            </a:r>
          </a:p>
        </p:txBody>
      </p:sp>
      <p:sp>
        <p:nvSpPr>
          <p:cNvPr id="24" name="Oval 17">
            <a:extLst>
              <a:ext uri="{FF2B5EF4-FFF2-40B4-BE49-F238E27FC236}">
                <a16:creationId xmlns:a16="http://schemas.microsoft.com/office/drawing/2014/main" id="{17790D0A-0260-480D-87E2-450DD6A48269}"/>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16</a:t>
            </a:r>
          </a:p>
        </p:txBody>
      </p:sp>
      <p:sp>
        <p:nvSpPr>
          <p:cNvPr id="25" name="Oval 16">
            <a:extLst>
              <a:ext uri="{FF2B5EF4-FFF2-40B4-BE49-F238E27FC236}">
                <a16:creationId xmlns:a16="http://schemas.microsoft.com/office/drawing/2014/main" id="{B073DF15-3B20-4C1C-8A4F-9A1055DE86B2}"/>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17</a:t>
            </a:r>
          </a:p>
        </p:txBody>
      </p:sp>
      <p:sp>
        <p:nvSpPr>
          <p:cNvPr id="26" name="Oval 15">
            <a:extLst>
              <a:ext uri="{FF2B5EF4-FFF2-40B4-BE49-F238E27FC236}">
                <a16:creationId xmlns:a16="http://schemas.microsoft.com/office/drawing/2014/main" id="{A1EDA093-CE4E-4485-BF61-C2BAB97CE958}"/>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18</a:t>
            </a:r>
          </a:p>
        </p:txBody>
      </p:sp>
      <p:sp>
        <p:nvSpPr>
          <p:cNvPr id="27" name="Oval 14">
            <a:extLst>
              <a:ext uri="{FF2B5EF4-FFF2-40B4-BE49-F238E27FC236}">
                <a16:creationId xmlns:a16="http://schemas.microsoft.com/office/drawing/2014/main" id="{41133FD5-A5EB-4C4B-85EC-A79D5D1A80F6}"/>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19</a:t>
            </a:r>
          </a:p>
        </p:txBody>
      </p:sp>
      <p:sp>
        <p:nvSpPr>
          <p:cNvPr id="28" name="Oval 13">
            <a:extLst>
              <a:ext uri="{FF2B5EF4-FFF2-40B4-BE49-F238E27FC236}">
                <a16:creationId xmlns:a16="http://schemas.microsoft.com/office/drawing/2014/main" id="{7EA59405-57C1-4971-A6EA-AACA3179A201}"/>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20</a:t>
            </a:r>
          </a:p>
        </p:txBody>
      </p:sp>
      <p:sp>
        <p:nvSpPr>
          <p:cNvPr id="29" name="Oval 12">
            <a:extLst>
              <a:ext uri="{FF2B5EF4-FFF2-40B4-BE49-F238E27FC236}">
                <a16:creationId xmlns:a16="http://schemas.microsoft.com/office/drawing/2014/main" id="{301A6785-BBD0-4E9C-9626-77B49BAE5213}"/>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21</a:t>
            </a:r>
          </a:p>
        </p:txBody>
      </p:sp>
      <p:sp>
        <p:nvSpPr>
          <p:cNvPr id="30" name="Oval 11">
            <a:extLst>
              <a:ext uri="{FF2B5EF4-FFF2-40B4-BE49-F238E27FC236}">
                <a16:creationId xmlns:a16="http://schemas.microsoft.com/office/drawing/2014/main" id="{7C562596-2645-472D-A454-48396A865969}"/>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22</a:t>
            </a:r>
          </a:p>
        </p:txBody>
      </p:sp>
      <p:sp>
        <p:nvSpPr>
          <p:cNvPr id="31" name="Oval 10">
            <a:extLst>
              <a:ext uri="{FF2B5EF4-FFF2-40B4-BE49-F238E27FC236}">
                <a16:creationId xmlns:a16="http://schemas.microsoft.com/office/drawing/2014/main" id="{5269B81C-62B5-4C1D-BB47-75D471784F33}"/>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23</a:t>
            </a:r>
          </a:p>
        </p:txBody>
      </p:sp>
      <p:sp>
        <p:nvSpPr>
          <p:cNvPr id="32" name="Oval 9">
            <a:extLst>
              <a:ext uri="{FF2B5EF4-FFF2-40B4-BE49-F238E27FC236}">
                <a16:creationId xmlns:a16="http://schemas.microsoft.com/office/drawing/2014/main" id="{D8C68258-59F1-45D8-88B5-20B6F0651519}"/>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24</a:t>
            </a:r>
          </a:p>
        </p:txBody>
      </p:sp>
      <p:sp>
        <p:nvSpPr>
          <p:cNvPr id="33" name="Oval 8">
            <a:extLst>
              <a:ext uri="{FF2B5EF4-FFF2-40B4-BE49-F238E27FC236}">
                <a16:creationId xmlns:a16="http://schemas.microsoft.com/office/drawing/2014/main" id="{8B4D10EC-5036-4679-8E96-1C3180BB0991}"/>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25</a:t>
            </a:r>
          </a:p>
        </p:txBody>
      </p:sp>
      <p:sp>
        <p:nvSpPr>
          <p:cNvPr id="34" name="Oval 7">
            <a:extLst>
              <a:ext uri="{FF2B5EF4-FFF2-40B4-BE49-F238E27FC236}">
                <a16:creationId xmlns:a16="http://schemas.microsoft.com/office/drawing/2014/main" id="{5972010A-FC17-4327-B8FE-493ADC555E15}"/>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26</a:t>
            </a:r>
          </a:p>
        </p:txBody>
      </p:sp>
      <p:sp>
        <p:nvSpPr>
          <p:cNvPr id="35" name="Oval 6">
            <a:extLst>
              <a:ext uri="{FF2B5EF4-FFF2-40B4-BE49-F238E27FC236}">
                <a16:creationId xmlns:a16="http://schemas.microsoft.com/office/drawing/2014/main" id="{B4CF9AC8-A191-4074-9C75-A8DD003D965F}"/>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27</a:t>
            </a:r>
          </a:p>
        </p:txBody>
      </p:sp>
      <p:sp>
        <p:nvSpPr>
          <p:cNvPr id="36" name="Oval 5">
            <a:extLst>
              <a:ext uri="{FF2B5EF4-FFF2-40B4-BE49-F238E27FC236}">
                <a16:creationId xmlns:a16="http://schemas.microsoft.com/office/drawing/2014/main" id="{E8540AAA-3C35-47B3-8807-BBD66D0E3E4C}"/>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28</a:t>
            </a:r>
          </a:p>
        </p:txBody>
      </p:sp>
      <p:sp>
        <p:nvSpPr>
          <p:cNvPr id="37" name="Oval 4">
            <a:extLst>
              <a:ext uri="{FF2B5EF4-FFF2-40B4-BE49-F238E27FC236}">
                <a16:creationId xmlns:a16="http://schemas.microsoft.com/office/drawing/2014/main" id="{505BBA87-7752-46F7-9159-7C1423154BAA}"/>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a:t>29</a:t>
            </a:r>
          </a:p>
        </p:txBody>
      </p:sp>
      <p:sp>
        <p:nvSpPr>
          <p:cNvPr id="38" name="Oval 3">
            <a:extLst>
              <a:ext uri="{FF2B5EF4-FFF2-40B4-BE49-F238E27FC236}">
                <a16:creationId xmlns:a16="http://schemas.microsoft.com/office/drawing/2014/main" id="{E95A8B55-8803-4A4F-BFFF-4EF6FF50CA5D}"/>
              </a:ext>
            </a:extLst>
          </p:cNvPr>
          <p:cNvSpPr>
            <a:spLocks noChangeArrowheads="1"/>
          </p:cNvSpPr>
          <p:nvPr/>
        </p:nvSpPr>
        <p:spPr bwMode="auto">
          <a:xfrm>
            <a:off x="7736397" y="266050"/>
            <a:ext cx="1235075" cy="1235075"/>
          </a:xfrm>
          <a:prstGeom prst="ellipse">
            <a:avLst/>
          </a:prstGeom>
          <a:solidFill>
            <a:srgbClr val="6699FF"/>
          </a:solidFill>
          <a:ln w="28575">
            <a:solidFill>
              <a:schemeClr val="tx1"/>
            </a:solidFill>
            <a:round/>
            <a:headEnd/>
            <a:tailEnd/>
          </a:ln>
          <a:effectLst/>
        </p:spPr>
        <p:txBody>
          <a:bodyPr wrap="none" anchor="ctr"/>
          <a:lstStyle/>
          <a:p>
            <a:pPr algn="ctr"/>
            <a:r>
              <a:rPr lang="en-GB" sz="4400" dirty="0"/>
              <a:t>30</a:t>
            </a:r>
          </a:p>
        </p:txBody>
      </p:sp>
      <p:pic>
        <p:nvPicPr>
          <p:cNvPr id="2050" name="Picture 2" descr="Two adult elephants and a calf walk through a field.">
            <a:extLst>
              <a:ext uri="{FF2B5EF4-FFF2-40B4-BE49-F238E27FC236}">
                <a16:creationId xmlns:a16="http://schemas.microsoft.com/office/drawing/2014/main" id="{0DF27AD2-8CBF-47BB-94CC-808642950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74" y="776743"/>
            <a:ext cx="6880166" cy="33851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Google Shape;193;p31">
            <a:extLst>
              <a:ext uri="{FF2B5EF4-FFF2-40B4-BE49-F238E27FC236}">
                <a16:creationId xmlns:a16="http://schemas.microsoft.com/office/drawing/2014/main" id="{E8189DBA-E6EF-4C58-A050-FE5C10748C66}"/>
              </a:ext>
            </a:extLst>
          </p:cNvPr>
          <p:cNvGraphicFramePr/>
          <p:nvPr>
            <p:extLst>
              <p:ext uri="{D42A27DB-BD31-4B8C-83A1-F6EECF244321}">
                <p14:modId xmlns:p14="http://schemas.microsoft.com/office/powerpoint/2010/main" val="184609781"/>
              </p:ext>
            </p:extLst>
          </p:nvPr>
        </p:nvGraphicFramePr>
        <p:xfrm>
          <a:off x="7439487" y="3293260"/>
          <a:ext cx="1531985" cy="868620"/>
        </p:xfrm>
        <a:graphic>
          <a:graphicData uri="http://schemas.openxmlformats.org/drawingml/2006/table">
            <a:tbl>
              <a:tblPr>
                <a:noFill/>
                <a:tableStyleId>{07BEB0AE-C758-4910-A591-CAE5134280F8}</a:tableStyleId>
              </a:tblPr>
              <a:tblGrid>
                <a:gridCol w="1531985">
                  <a:extLst>
                    <a:ext uri="{9D8B030D-6E8A-4147-A177-3AD203B41FA5}">
                      <a16:colId xmlns:a16="http://schemas.microsoft.com/office/drawing/2014/main" val="20000"/>
                    </a:ext>
                  </a:extLst>
                </a:gridCol>
              </a:tblGrid>
              <a:tr h="320575">
                <a:tc>
                  <a:txBody>
                    <a:bodyPr/>
                    <a:lstStyle/>
                    <a:p>
                      <a:pPr marL="0" lvl="0" indent="0" algn="l" rtl="0">
                        <a:spcBef>
                          <a:spcPts val="0"/>
                        </a:spcBef>
                        <a:spcAft>
                          <a:spcPts val="0"/>
                        </a:spcAft>
                        <a:buNone/>
                      </a:pPr>
                      <a:r>
                        <a:rPr lang="en-GB" sz="1100" b="1" dirty="0">
                          <a:solidFill>
                            <a:srgbClr val="FFFFFF"/>
                          </a:solidFill>
                          <a:latin typeface="Century Gothic"/>
                          <a:ea typeface="Century Gothic"/>
                          <a:cs typeface="Century Gothic"/>
                          <a:sym typeface="Century Gothic"/>
                        </a:rPr>
                        <a:t>TEACHER CUE</a:t>
                      </a:r>
                      <a:endParaRPr sz="1100" b="1"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388025">
                <a:tc>
                  <a:txBody>
                    <a:bodyPr/>
                    <a:lstStyle/>
                    <a:p>
                      <a:pPr marL="0" lvl="0" indent="0" algn="l" rtl="0">
                        <a:spcBef>
                          <a:spcPts val="0"/>
                        </a:spcBef>
                        <a:spcAft>
                          <a:spcPts val="0"/>
                        </a:spcAft>
                        <a:buNone/>
                      </a:pPr>
                      <a:r>
                        <a:rPr lang="en-GB" sz="1100" dirty="0">
                          <a:latin typeface="Century Gothic"/>
                          <a:ea typeface="Century Gothic"/>
                          <a:cs typeface="Century Gothic"/>
                          <a:sym typeface="Century Gothic"/>
                        </a:rPr>
                        <a:t>What is an observation? </a:t>
                      </a:r>
                      <a:endParaRPr sz="1100" dirty="0">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hidden"/>
                                      </p:to>
                                    </p:set>
                                  </p:childTnLst>
                                </p:cTn>
                              </p:par>
                            </p:childTnLst>
                          </p:cTn>
                        </p:par>
                        <p:par>
                          <p:cTn id="7" fill="hold">
                            <p:stCondLst>
                              <p:cond delay="1000"/>
                            </p:stCondLst>
                            <p:childTnLst>
                              <p:par>
                                <p:cTn id="8" presetID="1" presetClass="exit" presetSubtype="0" fill="hold" grpId="0" nodeType="afterEffect">
                                  <p:stCondLst>
                                    <p:cond delay="1000"/>
                                  </p:stCondLst>
                                  <p:childTnLst>
                                    <p:set>
                                      <p:cBhvr>
                                        <p:cTn id="9" dur="1" fill="hold">
                                          <p:stCondLst>
                                            <p:cond delay="0"/>
                                          </p:stCondLst>
                                        </p:cTn>
                                        <p:tgtEl>
                                          <p:spTgt spid="37"/>
                                        </p:tgtEl>
                                        <p:attrNameLst>
                                          <p:attrName>style.visibility</p:attrName>
                                        </p:attrNameLst>
                                      </p:cBhvr>
                                      <p:to>
                                        <p:strVal val="hidden"/>
                                      </p:to>
                                    </p:set>
                                  </p:childTnLst>
                                </p:cTn>
                              </p:par>
                            </p:childTnLst>
                          </p:cTn>
                        </p:par>
                        <p:par>
                          <p:cTn id="10" fill="hold">
                            <p:stCondLst>
                              <p:cond delay="2000"/>
                            </p:stCondLst>
                            <p:childTnLst>
                              <p:par>
                                <p:cTn id="11" presetID="1" presetClass="exit" presetSubtype="0" fill="hold" grpId="0" nodeType="afterEffect">
                                  <p:stCondLst>
                                    <p:cond delay="1000"/>
                                  </p:stCondLst>
                                  <p:childTnLst>
                                    <p:set>
                                      <p:cBhvr>
                                        <p:cTn id="12" dur="1" fill="hold">
                                          <p:stCondLst>
                                            <p:cond delay="0"/>
                                          </p:stCondLst>
                                        </p:cTn>
                                        <p:tgtEl>
                                          <p:spTgt spid="36"/>
                                        </p:tgtEl>
                                        <p:attrNameLst>
                                          <p:attrName>style.visibility</p:attrName>
                                        </p:attrNameLst>
                                      </p:cBhvr>
                                      <p:to>
                                        <p:strVal val="hidden"/>
                                      </p:to>
                                    </p:set>
                                  </p:childTnLst>
                                </p:cTn>
                              </p:par>
                            </p:childTnLst>
                          </p:cTn>
                        </p:par>
                        <p:par>
                          <p:cTn id="13" fill="hold">
                            <p:stCondLst>
                              <p:cond delay="3000"/>
                            </p:stCondLst>
                            <p:childTnLst>
                              <p:par>
                                <p:cTn id="14" presetID="1" presetClass="exit" presetSubtype="0" fill="hold" grpId="0" nodeType="afterEffect">
                                  <p:stCondLst>
                                    <p:cond delay="1000"/>
                                  </p:stCondLst>
                                  <p:childTnLst>
                                    <p:set>
                                      <p:cBhvr>
                                        <p:cTn id="15" dur="1" fill="hold">
                                          <p:stCondLst>
                                            <p:cond delay="0"/>
                                          </p:stCondLst>
                                        </p:cTn>
                                        <p:tgtEl>
                                          <p:spTgt spid="35"/>
                                        </p:tgtEl>
                                        <p:attrNameLst>
                                          <p:attrName>style.visibility</p:attrName>
                                        </p:attrNameLst>
                                      </p:cBhvr>
                                      <p:to>
                                        <p:strVal val="hidden"/>
                                      </p:to>
                                    </p:set>
                                  </p:childTnLst>
                                </p:cTn>
                              </p:par>
                            </p:childTnLst>
                          </p:cTn>
                        </p:par>
                        <p:par>
                          <p:cTn id="16" fill="hold">
                            <p:stCondLst>
                              <p:cond delay="4000"/>
                            </p:stCondLst>
                            <p:childTnLst>
                              <p:par>
                                <p:cTn id="17" presetID="1" presetClass="exit" presetSubtype="0" fill="hold" grpId="0" nodeType="afterEffect">
                                  <p:stCondLst>
                                    <p:cond delay="1000"/>
                                  </p:stCondLst>
                                  <p:childTnLst>
                                    <p:set>
                                      <p:cBhvr>
                                        <p:cTn id="18" dur="1" fill="hold">
                                          <p:stCondLst>
                                            <p:cond delay="0"/>
                                          </p:stCondLst>
                                        </p:cTn>
                                        <p:tgtEl>
                                          <p:spTgt spid="34"/>
                                        </p:tgtEl>
                                        <p:attrNameLst>
                                          <p:attrName>style.visibility</p:attrName>
                                        </p:attrNameLst>
                                      </p:cBhvr>
                                      <p:to>
                                        <p:strVal val="hidden"/>
                                      </p:to>
                                    </p:set>
                                  </p:childTnLst>
                                </p:cTn>
                              </p:par>
                            </p:childTnLst>
                          </p:cTn>
                        </p:par>
                        <p:par>
                          <p:cTn id="19" fill="hold">
                            <p:stCondLst>
                              <p:cond delay="5000"/>
                            </p:stCondLst>
                            <p:childTnLst>
                              <p:par>
                                <p:cTn id="20" presetID="1" presetClass="exit" presetSubtype="0" fill="hold" grpId="0" nodeType="afterEffect">
                                  <p:stCondLst>
                                    <p:cond delay="1000"/>
                                  </p:stCondLst>
                                  <p:childTnLst>
                                    <p:set>
                                      <p:cBhvr>
                                        <p:cTn id="21" dur="1" fill="hold">
                                          <p:stCondLst>
                                            <p:cond delay="0"/>
                                          </p:stCondLst>
                                        </p:cTn>
                                        <p:tgtEl>
                                          <p:spTgt spid="33"/>
                                        </p:tgtEl>
                                        <p:attrNameLst>
                                          <p:attrName>style.visibility</p:attrName>
                                        </p:attrNameLst>
                                      </p:cBhvr>
                                      <p:to>
                                        <p:strVal val="hidden"/>
                                      </p:to>
                                    </p:set>
                                  </p:childTnLst>
                                </p:cTn>
                              </p:par>
                            </p:childTnLst>
                          </p:cTn>
                        </p:par>
                        <p:par>
                          <p:cTn id="22" fill="hold">
                            <p:stCondLst>
                              <p:cond delay="6000"/>
                            </p:stCondLst>
                            <p:childTnLst>
                              <p:par>
                                <p:cTn id="23" presetID="1" presetClass="exit" presetSubtype="0" fill="hold" grpId="0" nodeType="afterEffect">
                                  <p:stCondLst>
                                    <p:cond delay="1000"/>
                                  </p:stCondLst>
                                  <p:childTnLst>
                                    <p:set>
                                      <p:cBhvr>
                                        <p:cTn id="24" dur="1" fill="hold">
                                          <p:stCondLst>
                                            <p:cond delay="0"/>
                                          </p:stCondLst>
                                        </p:cTn>
                                        <p:tgtEl>
                                          <p:spTgt spid="32"/>
                                        </p:tgtEl>
                                        <p:attrNameLst>
                                          <p:attrName>style.visibility</p:attrName>
                                        </p:attrNameLst>
                                      </p:cBhvr>
                                      <p:to>
                                        <p:strVal val="hidden"/>
                                      </p:to>
                                    </p:set>
                                  </p:childTnLst>
                                </p:cTn>
                              </p:par>
                            </p:childTnLst>
                          </p:cTn>
                        </p:par>
                        <p:par>
                          <p:cTn id="25" fill="hold">
                            <p:stCondLst>
                              <p:cond delay="7000"/>
                            </p:stCondLst>
                            <p:childTnLst>
                              <p:par>
                                <p:cTn id="26" presetID="1" presetClass="exit" presetSubtype="0" fill="hold" grpId="0" nodeType="afterEffect">
                                  <p:stCondLst>
                                    <p:cond delay="1000"/>
                                  </p:stCondLst>
                                  <p:childTnLst>
                                    <p:set>
                                      <p:cBhvr>
                                        <p:cTn id="27" dur="1" fill="hold">
                                          <p:stCondLst>
                                            <p:cond delay="0"/>
                                          </p:stCondLst>
                                        </p:cTn>
                                        <p:tgtEl>
                                          <p:spTgt spid="31"/>
                                        </p:tgtEl>
                                        <p:attrNameLst>
                                          <p:attrName>style.visibility</p:attrName>
                                        </p:attrNameLst>
                                      </p:cBhvr>
                                      <p:to>
                                        <p:strVal val="hidden"/>
                                      </p:to>
                                    </p:set>
                                  </p:childTnLst>
                                </p:cTn>
                              </p:par>
                            </p:childTnLst>
                          </p:cTn>
                        </p:par>
                        <p:par>
                          <p:cTn id="28" fill="hold">
                            <p:stCondLst>
                              <p:cond delay="8000"/>
                            </p:stCondLst>
                            <p:childTnLst>
                              <p:par>
                                <p:cTn id="29" presetID="1" presetClass="exit" presetSubtype="0" fill="hold" grpId="0" nodeType="afterEffect">
                                  <p:stCondLst>
                                    <p:cond delay="1000"/>
                                  </p:stCondLst>
                                  <p:childTnLst>
                                    <p:set>
                                      <p:cBhvr>
                                        <p:cTn id="30" dur="1" fill="hold">
                                          <p:stCondLst>
                                            <p:cond delay="0"/>
                                          </p:stCondLst>
                                        </p:cTn>
                                        <p:tgtEl>
                                          <p:spTgt spid="30"/>
                                        </p:tgtEl>
                                        <p:attrNameLst>
                                          <p:attrName>style.visibility</p:attrName>
                                        </p:attrNameLst>
                                      </p:cBhvr>
                                      <p:to>
                                        <p:strVal val="hidden"/>
                                      </p:to>
                                    </p:set>
                                  </p:childTnLst>
                                </p:cTn>
                              </p:par>
                            </p:childTnLst>
                          </p:cTn>
                        </p:par>
                        <p:par>
                          <p:cTn id="31" fill="hold">
                            <p:stCondLst>
                              <p:cond delay="9000"/>
                            </p:stCondLst>
                            <p:childTnLst>
                              <p:par>
                                <p:cTn id="32" presetID="1" presetClass="exit" presetSubtype="0" fill="hold" grpId="0" nodeType="afterEffect">
                                  <p:stCondLst>
                                    <p:cond delay="1000"/>
                                  </p:stCondLst>
                                  <p:childTnLst>
                                    <p:set>
                                      <p:cBhvr>
                                        <p:cTn id="33" dur="1" fill="hold">
                                          <p:stCondLst>
                                            <p:cond delay="0"/>
                                          </p:stCondLst>
                                        </p:cTn>
                                        <p:tgtEl>
                                          <p:spTgt spid="29"/>
                                        </p:tgtEl>
                                        <p:attrNameLst>
                                          <p:attrName>style.visibility</p:attrName>
                                        </p:attrNameLst>
                                      </p:cBhvr>
                                      <p:to>
                                        <p:strVal val="hidden"/>
                                      </p:to>
                                    </p:set>
                                  </p:childTnLst>
                                </p:cTn>
                              </p:par>
                            </p:childTnLst>
                          </p:cTn>
                        </p:par>
                        <p:par>
                          <p:cTn id="34" fill="hold">
                            <p:stCondLst>
                              <p:cond delay="10000"/>
                            </p:stCondLst>
                            <p:childTnLst>
                              <p:par>
                                <p:cTn id="35" presetID="1" presetClass="exit" presetSubtype="0" fill="hold" grpId="0" nodeType="afterEffect">
                                  <p:stCondLst>
                                    <p:cond delay="100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11000"/>
                            </p:stCondLst>
                            <p:childTnLst>
                              <p:par>
                                <p:cTn id="38" presetID="1" presetClass="exit" presetSubtype="0" fill="hold" grpId="0" nodeType="afterEffect">
                                  <p:stCondLst>
                                    <p:cond delay="1000"/>
                                  </p:stCondLst>
                                  <p:childTnLst>
                                    <p:set>
                                      <p:cBhvr>
                                        <p:cTn id="39" dur="1" fill="hold">
                                          <p:stCondLst>
                                            <p:cond delay="0"/>
                                          </p:stCondLst>
                                        </p:cTn>
                                        <p:tgtEl>
                                          <p:spTgt spid="27"/>
                                        </p:tgtEl>
                                        <p:attrNameLst>
                                          <p:attrName>style.visibility</p:attrName>
                                        </p:attrNameLst>
                                      </p:cBhvr>
                                      <p:to>
                                        <p:strVal val="hidden"/>
                                      </p:to>
                                    </p:set>
                                  </p:childTnLst>
                                </p:cTn>
                              </p:par>
                            </p:childTnLst>
                          </p:cTn>
                        </p:par>
                        <p:par>
                          <p:cTn id="40" fill="hold">
                            <p:stCondLst>
                              <p:cond delay="12000"/>
                            </p:stCondLst>
                            <p:childTnLst>
                              <p:par>
                                <p:cTn id="41" presetID="1" presetClass="exit" presetSubtype="0" fill="hold" grpId="0" nodeType="afterEffect">
                                  <p:stCondLst>
                                    <p:cond delay="1000"/>
                                  </p:stCondLst>
                                  <p:childTnLst>
                                    <p:set>
                                      <p:cBhvr>
                                        <p:cTn id="42" dur="1" fill="hold">
                                          <p:stCondLst>
                                            <p:cond delay="0"/>
                                          </p:stCondLst>
                                        </p:cTn>
                                        <p:tgtEl>
                                          <p:spTgt spid="26"/>
                                        </p:tgtEl>
                                        <p:attrNameLst>
                                          <p:attrName>style.visibility</p:attrName>
                                        </p:attrNameLst>
                                      </p:cBhvr>
                                      <p:to>
                                        <p:strVal val="hidden"/>
                                      </p:to>
                                    </p:set>
                                  </p:childTnLst>
                                </p:cTn>
                              </p:par>
                            </p:childTnLst>
                          </p:cTn>
                        </p:par>
                        <p:par>
                          <p:cTn id="43" fill="hold">
                            <p:stCondLst>
                              <p:cond delay="13000"/>
                            </p:stCondLst>
                            <p:childTnLst>
                              <p:par>
                                <p:cTn id="44" presetID="1" presetClass="exit" presetSubtype="0" fill="hold" grpId="0" nodeType="afterEffect">
                                  <p:stCondLst>
                                    <p:cond delay="1000"/>
                                  </p:stCondLst>
                                  <p:childTnLst>
                                    <p:set>
                                      <p:cBhvr>
                                        <p:cTn id="45" dur="1" fill="hold">
                                          <p:stCondLst>
                                            <p:cond delay="0"/>
                                          </p:stCondLst>
                                        </p:cTn>
                                        <p:tgtEl>
                                          <p:spTgt spid="25"/>
                                        </p:tgtEl>
                                        <p:attrNameLst>
                                          <p:attrName>style.visibility</p:attrName>
                                        </p:attrNameLst>
                                      </p:cBhvr>
                                      <p:to>
                                        <p:strVal val="hidden"/>
                                      </p:to>
                                    </p:set>
                                  </p:childTnLst>
                                </p:cTn>
                              </p:par>
                            </p:childTnLst>
                          </p:cTn>
                        </p:par>
                        <p:par>
                          <p:cTn id="46" fill="hold">
                            <p:stCondLst>
                              <p:cond delay="14000"/>
                            </p:stCondLst>
                            <p:childTnLst>
                              <p:par>
                                <p:cTn id="47" presetID="1" presetClass="exit" presetSubtype="0" fill="hold" grpId="0" nodeType="afterEffect">
                                  <p:stCondLst>
                                    <p:cond delay="1000"/>
                                  </p:stCondLst>
                                  <p:childTnLst>
                                    <p:set>
                                      <p:cBhvr>
                                        <p:cTn id="48" dur="1" fill="hold">
                                          <p:stCondLst>
                                            <p:cond delay="0"/>
                                          </p:stCondLst>
                                        </p:cTn>
                                        <p:tgtEl>
                                          <p:spTgt spid="24"/>
                                        </p:tgtEl>
                                        <p:attrNameLst>
                                          <p:attrName>style.visibility</p:attrName>
                                        </p:attrNameLst>
                                      </p:cBhvr>
                                      <p:to>
                                        <p:strVal val="hidden"/>
                                      </p:to>
                                    </p:set>
                                  </p:childTnLst>
                                </p:cTn>
                              </p:par>
                            </p:childTnLst>
                          </p:cTn>
                        </p:par>
                        <p:par>
                          <p:cTn id="49" fill="hold">
                            <p:stCondLst>
                              <p:cond delay="15000"/>
                            </p:stCondLst>
                            <p:childTnLst>
                              <p:par>
                                <p:cTn id="50" presetID="1" presetClass="exit" presetSubtype="0" fill="hold" grpId="0" nodeType="afterEffect">
                                  <p:stCondLst>
                                    <p:cond delay="100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16000"/>
                            </p:stCondLst>
                            <p:childTnLst>
                              <p:par>
                                <p:cTn id="53" presetID="1" presetClass="exit" presetSubtype="0" fill="hold" grpId="0" nodeType="afterEffect">
                                  <p:stCondLst>
                                    <p:cond delay="1000"/>
                                  </p:stCondLst>
                                  <p:childTnLst>
                                    <p:set>
                                      <p:cBhvr>
                                        <p:cTn id="54" dur="1" fill="hold">
                                          <p:stCondLst>
                                            <p:cond delay="0"/>
                                          </p:stCondLst>
                                        </p:cTn>
                                        <p:tgtEl>
                                          <p:spTgt spid="22"/>
                                        </p:tgtEl>
                                        <p:attrNameLst>
                                          <p:attrName>style.visibility</p:attrName>
                                        </p:attrNameLst>
                                      </p:cBhvr>
                                      <p:to>
                                        <p:strVal val="hidden"/>
                                      </p:to>
                                    </p:set>
                                  </p:childTnLst>
                                </p:cTn>
                              </p:par>
                            </p:childTnLst>
                          </p:cTn>
                        </p:par>
                        <p:par>
                          <p:cTn id="55" fill="hold">
                            <p:stCondLst>
                              <p:cond delay="17000"/>
                            </p:stCondLst>
                            <p:childTnLst>
                              <p:par>
                                <p:cTn id="56" presetID="1" presetClass="exit" presetSubtype="0" fill="hold" grpId="0" nodeType="afterEffect">
                                  <p:stCondLst>
                                    <p:cond delay="1000"/>
                                  </p:stCondLst>
                                  <p:childTnLst>
                                    <p:set>
                                      <p:cBhvr>
                                        <p:cTn id="57" dur="1" fill="hold">
                                          <p:stCondLst>
                                            <p:cond delay="0"/>
                                          </p:stCondLst>
                                        </p:cTn>
                                        <p:tgtEl>
                                          <p:spTgt spid="21"/>
                                        </p:tgtEl>
                                        <p:attrNameLst>
                                          <p:attrName>style.visibility</p:attrName>
                                        </p:attrNameLst>
                                      </p:cBhvr>
                                      <p:to>
                                        <p:strVal val="hidden"/>
                                      </p:to>
                                    </p:set>
                                  </p:childTnLst>
                                </p:cTn>
                              </p:par>
                            </p:childTnLst>
                          </p:cTn>
                        </p:par>
                        <p:par>
                          <p:cTn id="58" fill="hold">
                            <p:stCondLst>
                              <p:cond delay="18000"/>
                            </p:stCondLst>
                            <p:childTnLst>
                              <p:par>
                                <p:cTn id="59" presetID="1" presetClass="exit" presetSubtype="0" fill="hold" grpId="0" nodeType="afterEffect">
                                  <p:stCondLst>
                                    <p:cond delay="1000"/>
                                  </p:stCondLst>
                                  <p:childTnLst>
                                    <p:set>
                                      <p:cBhvr>
                                        <p:cTn id="60" dur="1" fill="hold">
                                          <p:stCondLst>
                                            <p:cond delay="0"/>
                                          </p:stCondLst>
                                        </p:cTn>
                                        <p:tgtEl>
                                          <p:spTgt spid="20"/>
                                        </p:tgtEl>
                                        <p:attrNameLst>
                                          <p:attrName>style.visibility</p:attrName>
                                        </p:attrNameLst>
                                      </p:cBhvr>
                                      <p:to>
                                        <p:strVal val="hidden"/>
                                      </p:to>
                                    </p:set>
                                  </p:childTnLst>
                                </p:cTn>
                              </p:par>
                            </p:childTnLst>
                          </p:cTn>
                        </p:par>
                        <p:par>
                          <p:cTn id="61" fill="hold">
                            <p:stCondLst>
                              <p:cond delay="19000"/>
                            </p:stCondLst>
                            <p:childTnLst>
                              <p:par>
                                <p:cTn id="62" presetID="1" presetClass="exit" presetSubtype="0" fill="hold" grpId="0" nodeType="afterEffect">
                                  <p:stCondLst>
                                    <p:cond delay="1000"/>
                                  </p:stCondLst>
                                  <p:childTnLst>
                                    <p:set>
                                      <p:cBhvr>
                                        <p:cTn id="63" dur="1" fill="hold">
                                          <p:stCondLst>
                                            <p:cond delay="0"/>
                                          </p:stCondLst>
                                        </p:cTn>
                                        <p:tgtEl>
                                          <p:spTgt spid="19"/>
                                        </p:tgtEl>
                                        <p:attrNameLst>
                                          <p:attrName>style.visibility</p:attrName>
                                        </p:attrNameLst>
                                      </p:cBhvr>
                                      <p:to>
                                        <p:strVal val="hidden"/>
                                      </p:to>
                                    </p:set>
                                  </p:childTnLst>
                                </p:cTn>
                              </p:par>
                            </p:childTnLst>
                          </p:cTn>
                        </p:par>
                        <p:par>
                          <p:cTn id="64" fill="hold">
                            <p:stCondLst>
                              <p:cond delay="20000"/>
                            </p:stCondLst>
                            <p:childTnLst>
                              <p:par>
                                <p:cTn id="65" presetID="1" presetClass="exit" presetSubtype="0" fill="hold" grpId="0" nodeType="afterEffect">
                                  <p:stCondLst>
                                    <p:cond delay="1000"/>
                                  </p:stCondLst>
                                  <p:childTnLst>
                                    <p:set>
                                      <p:cBhvr>
                                        <p:cTn id="66" dur="1" fill="hold">
                                          <p:stCondLst>
                                            <p:cond delay="0"/>
                                          </p:stCondLst>
                                        </p:cTn>
                                        <p:tgtEl>
                                          <p:spTgt spid="18"/>
                                        </p:tgtEl>
                                        <p:attrNameLst>
                                          <p:attrName>style.visibility</p:attrName>
                                        </p:attrNameLst>
                                      </p:cBhvr>
                                      <p:to>
                                        <p:strVal val="hidden"/>
                                      </p:to>
                                    </p:set>
                                  </p:childTnLst>
                                </p:cTn>
                              </p:par>
                            </p:childTnLst>
                          </p:cTn>
                        </p:par>
                        <p:par>
                          <p:cTn id="67" fill="hold">
                            <p:stCondLst>
                              <p:cond delay="21000"/>
                            </p:stCondLst>
                            <p:childTnLst>
                              <p:par>
                                <p:cTn id="68" presetID="1" presetClass="exit" presetSubtype="0" fill="hold" grpId="0" nodeType="afterEffect">
                                  <p:stCondLst>
                                    <p:cond delay="1000"/>
                                  </p:stCondLst>
                                  <p:childTnLst>
                                    <p:set>
                                      <p:cBhvr>
                                        <p:cTn id="69" dur="1" fill="hold">
                                          <p:stCondLst>
                                            <p:cond delay="0"/>
                                          </p:stCondLst>
                                        </p:cTn>
                                        <p:tgtEl>
                                          <p:spTgt spid="17"/>
                                        </p:tgtEl>
                                        <p:attrNameLst>
                                          <p:attrName>style.visibility</p:attrName>
                                        </p:attrNameLst>
                                      </p:cBhvr>
                                      <p:to>
                                        <p:strVal val="hidden"/>
                                      </p:to>
                                    </p:set>
                                  </p:childTnLst>
                                </p:cTn>
                              </p:par>
                            </p:childTnLst>
                          </p:cTn>
                        </p:par>
                        <p:par>
                          <p:cTn id="70" fill="hold">
                            <p:stCondLst>
                              <p:cond delay="22000"/>
                            </p:stCondLst>
                            <p:childTnLst>
                              <p:par>
                                <p:cTn id="71" presetID="1" presetClass="exit" presetSubtype="0" fill="hold" grpId="0" nodeType="afterEffect">
                                  <p:stCondLst>
                                    <p:cond delay="1000"/>
                                  </p:stCondLst>
                                  <p:childTnLst>
                                    <p:set>
                                      <p:cBhvr>
                                        <p:cTn id="72" dur="1" fill="hold">
                                          <p:stCondLst>
                                            <p:cond delay="0"/>
                                          </p:stCondLst>
                                        </p:cTn>
                                        <p:tgtEl>
                                          <p:spTgt spid="16"/>
                                        </p:tgtEl>
                                        <p:attrNameLst>
                                          <p:attrName>style.visibility</p:attrName>
                                        </p:attrNameLst>
                                      </p:cBhvr>
                                      <p:to>
                                        <p:strVal val="hidden"/>
                                      </p:to>
                                    </p:set>
                                  </p:childTnLst>
                                </p:cTn>
                              </p:par>
                            </p:childTnLst>
                          </p:cTn>
                        </p:par>
                        <p:par>
                          <p:cTn id="73" fill="hold">
                            <p:stCondLst>
                              <p:cond delay="23000"/>
                            </p:stCondLst>
                            <p:childTnLst>
                              <p:par>
                                <p:cTn id="74" presetID="1" presetClass="exit" presetSubtype="0" fill="hold" grpId="0" nodeType="afterEffect">
                                  <p:stCondLst>
                                    <p:cond delay="1000"/>
                                  </p:stCondLst>
                                  <p:childTnLst>
                                    <p:set>
                                      <p:cBhvr>
                                        <p:cTn id="75" dur="1" fill="hold">
                                          <p:stCondLst>
                                            <p:cond delay="0"/>
                                          </p:stCondLst>
                                        </p:cTn>
                                        <p:tgtEl>
                                          <p:spTgt spid="15"/>
                                        </p:tgtEl>
                                        <p:attrNameLst>
                                          <p:attrName>style.visibility</p:attrName>
                                        </p:attrNameLst>
                                      </p:cBhvr>
                                      <p:to>
                                        <p:strVal val="hidden"/>
                                      </p:to>
                                    </p:set>
                                  </p:childTnLst>
                                </p:cTn>
                              </p:par>
                            </p:childTnLst>
                          </p:cTn>
                        </p:par>
                        <p:par>
                          <p:cTn id="76" fill="hold">
                            <p:stCondLst>
                              <p:cond delay="24000"/>
                            </p:stCondLst>
                            <p:childTnLst>
                              <p:par>
                                <p:cTn id="77" presetID="1" presetClass="exit" presetSubtype="0" fill="hold" grpId="0" nodeType="afterEffect">
                                  <p:stCondLst>
                                    <p:cond delay="1000"/>
                                  </p:stCondLst>
                                  <p:childTnLst>
                                    <p:set>
                                      <p:cBhvr>
                                        <p:cTn id="78" dur="1" fill="hold">
                                          <p:stCondLst>
                                            <p:cond delay="0"/>
                                          </p:stCondLst>
                                        </p:cTn>
                                        <p:tgtEl>
                                          <p:spTgt spid="14"/>
                                        </p:tgtEl>
                                        <p:attrNameLst>
                                          <p:attrName>style.visibility</p:attrName>
                                        </p:attrNameLst>
                                      </p:cBhvr>
                                      <p:to>
                                        <p:strVal val="hidden"/>
                                      </p:to>
                                    </p:set>
                                  </p:childTnLst>
                                </p:cTn>
                              </p:par>
                            </p:childTnLst>
                          </p:cTn>
                        </p:par>
                        <p:par>
                          <p:cTn id="79" fill="hold">
                            <p:stCondLst>
                              <p:cond delay="25000"/>
                            </p:stCondLst>
                            <p:childTnLst>
                              <p:par>
                                <p:cTn id="80" presetID="1" presetClass="exit" presetSubtype="0" fill="hold" grpId="0" nodeType="afterEffect">
                                  <p:stCondLst>
                                    <p:cond delay="1000"/>
                                  </p:stCondLst>
                                  <p:childTnLst>
                                    <p:set>
                                      <p:cBhvr>
                                        <p:cTn id="81" dur="1" fill="hold">
                                          <p:stCondLst>
                                            <p:cond delay="0"/>
                                          </p:stCondLst>
                                        </p:cTn>
                                        <p:tgtEl>
                                          <p:spTgt spid="13"/>
                                        </p:tgtEl>
                                        <p:attrNameLst>
                                          <p:attrName>style.visibility</p:attrName>
                                        </p:attrNameLst>
                                      </p:cBhvr>
                                      <p:to>
                                        <p:strVal val="hidden"/>
                                      </p:to>
                                    </p:set>
                                  </p:childTnLst>
                                </p:cTn>
                              </p:par>
                            </p:childTnLst>
                          </p:cTn>
                        </p:par>
                        <p:par>
                          <p:cTn id="82" fill="hold">
                            <p:stCondLst>
                              <p:cond delay="26000"/>
                            </p:stCondLst>
                            <p:childTnLst>
                              <p:par>
                                <p:cTn id="83" presetID="1" presetClass="exit" presetSubtype="0" fill="hold" grpId="0" nodeType="afterEffect">
                                  <p:stCondLst>
                                    <p:cond delay="1000"/>
                                  </p:stCondLst>
                                  <p:childTnLst>
                                    <p:set>
                                      <p:cBhvr>
                                        <p:cTn id="84" dur="1" fill="hold">
                                          <p:stCondLst>
                                            <p:cond delay="0"/>
                                          </p:stCondLst>
                                        </p:cTn>
                                        <p:tgtEl>
                                          <p:spTgt spid="12"/>
                                        </p:tgtEl>
                                        <p:attrNameLst>
                                          <p:attrName>style.visibility</p:attrName>
                                        </p:attrNameLst>
                                      </p:cBhvr>
                                      <p:to>
                                        <p:strVal val="hidden"/>
                                      </p:to>
                                    </p:set>
                                  </p:childTnLst>
                                </p:cTn>
                              </p:par>
                            </p:childTnLst>
                          </p:cTn>
                        </p:par>
                        <p:par>
                          <p:cTn id="85" fill="hold">
                            <p:stCondLst>
                              <p:cond delay="27000"/>
                            </p:stCondLst>
                            <p:childTnLst>
                              <p:par>
                                <p:cTn id="86" presetID="1" presetClass="exit" presetSubtype="0" fill="hold" grpId="0" nodeType="afterEffect">
                                  <p:stCondLst>
                                    <p:cond delay="1000"/>
                                  </p:stCondLst>
                                  <p:childTnLst>
                                    <p:set>
                                      <p:cBhvr>
                                        <p:cTn id="87" dur="1" fill="hold">
                                          <p:stCondLst>
                                            <p:cond delay="0"/>
                                          </p:stCondLst>
                                        </p:cTn>
                                        <p:tgtEl>
                                          <p:spTgt spid="11"/>
                                        </p:tgtEl>
                                        <p:attrNameLst>
                                          <p:attrName>style.visibility</p:attrName>
                                        </p:attrNameLst>
                                      </p:cBhvr>
                                      <p:to>
                                        <p:strVal val="hidden"/>
                                      </p:to>
                                    </p:set>
                                  </p:childTnLst>
                                </p:cTn>
                              </p:par>
                            </p:childTnLst>
                          </p:cTn>
                        </p:par>
                        <p:par>
                          <p:cTn id="88" fill="hold">
                            <p:stCondLst>
                              <p:cond delay="28000"/>
                            </p:stCondLst>
                            <p:childTnLst>
                              <p:par>
                                <p:cTn id="89" presetID="1" presetClass="exit" presetSubtype="0" fill="hold" grpId="0" nodeType="afterEffect">
                                  <p:stCondLst>
                                    <p:cond delay="1000"/>
                                  </p:stCondLst>
                                  <p:childTnLst>
                                    <p:set>
                                      <p:cBhvr>
                                        <p:cTn id="90" dur="1" fill="hold">
                                          <p:stCondLst>
                                            <p:cond delay="0"/>
                                          </p:stCondLst>
                                        </p:cTn>
                                        <p:tgtEl>
                                          <p:spTgt spid="10"/>
                                        </p:tgtEl>
                                        <p:attrNameLst>
                                          <p:attrName>style.visibility</p:attrName>
                                        </p:attrNameLst>
                                      </p:cBhvr>
                                      <p:to>
                                        <p:strVal val="hidden"/>
                                      </p:to>
                                    </p:set>
                                  </p:childTnLst>
                                </p:cTn>
                              </p:par>
                            </p:childTnLst>
                          </p:cTn>
                        </p:par>
                        <p:par>
                          <p:cTn id="91" fill="hold">
                            <p:stCondLst>
                              <p:cond delay="29000"/>
                            </p:stCondLst>
                            <p:childTnLst>
                              <p:par>
                                <p:cTn id="92" presetID="1" presetClass="exit" presetSubtype="0" fill="hold" grpId="0" nodeType="afterEffect">
                                  <p:stCondLst>
                                    <p:cond delay="1000"/>
                                  </p:stCondLst>
                                  <p:childTnLst>
                                    <p:set>
                                      <p:cBhvr>
                                        <p:cTn id="93"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50" y="852700"/>
            <a:ext cx="6132750" cy="4065600"/>
          </a:xfrm>
        </p:spPr>
        <p:txBody>
          <a:bodyPr/>
          <a:lstStyle/>
          <a:p>
            <a:pPr marL="114300" indent="0">
              <a:buNone/>
            </a:pPr>
            <a:r>
              <a:rPr lang="en-GB" sz="2400" b="0" i="0" dirty="0">
                <a:solidFill>
                  <a:srgbClr val="000000"/>
                </a:solidFill>
                <a:effectLst/>
                <a:latin typeface="Twinkl" pitchFamily="2" charset="0"/>
              </a:rPr>
              <a:t>An important skill for scientists is to make detailed observations and record them carefully.</a:t>
            </a:r>
          </a:p>
          <a:p>
            <a:pPr marL="114300" indent="0">
              <a:buNone/>
            </a:pPr>
            <a:endParaRPr lang="en-GB" sz="2400" dirty="0">
              <a:latin typeface="Twinkl" pitchFamily="2" charset="0"/>
            </a:endParaRPr>
          </a:p>
          <a:p>
            <a:pPr marL="114300" indent="0">
              <a:buNone/>
            </a:pPr>
            <a:r>
              <a:rPr lang="en-GB" sz="2400" dirty="0">
                <a:latin typeface="Twinkl" pitchFamily="2" charset="0"/>
              </a:rPr>
              <a:t>There are two types of observation:</a:t>
            </a:r>
          </a:p>
          <a:p>
            <a:pPr marL="114300" indent="0">
              <a:buNone/>
            </a:pPr>
            <a:endParaRPr lang="en-GB" sz="2400" dirty="0">
              <a:latin typeface="Twinkl" pitchFamily="2" charset="0"/>
            </a:endParaRPr>
          </a:p>
          <a:p>
            <a:pPr>
              <a:buFontTx/>
              <a:buChar char="-"/>
            </a:pPr>
            <a:r>
              <a:rPr lang="en-GB" sz="2400" b="1" dirty="0">
                <a:latin typeface="Twinkl" pitchFamily="2" charset="0"/>
              </a:rPr>
              <a:t>Qualitative </a:t>
            </a:r>
            <a:r>
              <a:rPr lang="en-GB" sz="2400" dirty="0">
                <a:latin typeface="Twinkl" pitchFamily="2" charset="0"/>
              </a:rPr>
              <a:t>observations </a:t>
            </a:r>
          </a:p>
          <a:p>
            <a:pPr>
              <a:buFontTx/>
              <a:buChar char="-"/>
            </a:pPr>
            <a:endParaRPr lang="en-GB" sz="2400" dirty="0">
              <a:latin typeface="Twinkl" pitchFamily="2" charset="0"/>
            </a:endParaRPr>
          </a:p>
          <a:p>
            <a:pPr>
              <a:buFontTx/>
              <a:buChar char="-"/>
            </a:pPr>
            <a:r>
              <a:rPr lang="en-GB" sz="2400" b="1" dirty="0">
                <a:latin typeface="Twinkl" pitchFamily="2" charset="0"/>
              </a:rPr>
              <a:t>Quantitative</a:t>
            </a:r>
            <a:r>
              <a:rPr lang="en-GB" sz="2400" dirty="0">
                <a:latin typeface="Twinkl" pitchFamily="2" charset="0"/>
              </a:rPr>
              <a:t> observations</a:t>
            </a:r>
            <a:endParaRPr lang="en-AU" sz="2400" dirty="0">
              <a:latin typeface="Twinkl" pitchFamily="2" charset="0"/>
            </a:endParaRPr>
          </a:p>
        </p:txBody>
      </p:sp>
      <p:graphicFrame>
        <p:nvGraphicFramePr>
          <p:cNvPr id="8" name="Google Shape;141;p23">
            <a:extLst>
              <a:ext uri="{FF2B5EF4-FFF2-40B4-BE49-F238E27FC236}">
                <a16:creationId xmlns:a16="http://schemas.microsoft.com/office/drawing/2014/main" id="{362B70EA-2893-4AB9-B71D-856DBAA3F457}"/>
              </a:ext>
            </a:extLst>
          </p:cNvPr>
          <p:cNvGraphicFramePr/>
          <p:nvPr>
            <p:extLst>
              <p:ext uri="{D42A27DB-BD31-4B8C-83A1-F6EECF244321}">
                <p14:modId xmlns:p14="http://schemas.microsoft.com/office/powerpoint/2010/main" val="4042135579"/>
              </p:ext>
            </p:extLst>
          </p:nvPr>
        </p:nvGraphicFramePr>
        <p:xfrm>
          <a:off x="6685300" y="3838660"/>
          <a:ext cx="2142625" cy="904280"/>
        </p:xfrm>
        <a:graphic>
          <a:graphicData uri="http://schemas.openxmlformats.org/drawingml/2006/table">
            <a:tbl>
              <a:tblPr>
                <a:noFill/>
                <a:tableStyleId>{07BEB0AE-C758-4910-A591-CAE5134280F8}</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dirty="0">
                          <a:solidFill>
                            <a:srgbClr val="FFFFFF"/>
                          </a:solidFill>
                          <a:latin typeface="Century Gothic"/>
                          <a:ea typeface="Century Gothic"/>
                          <a:cs typeface="Century Gothic"/>
                          <a:sym typeface="Century Gothic"/>
                        </a:rPr>
                        <a:t>CHECK FOR UNDERSTANDING</a:t>
                      </a:r>
                      <a:endParaRPr sz="1100" b="1"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r>
                        <a:rPr lang="en-GB" sz="1100" dirty="0">
                          <a:latin typeface="Century Gothic"/>
                          <a:ea typeface="Century Gothic"/>
                          <a:cs typeface="Century Gothic"/>
                          <a:sym typeface="Century Gothic"/>
                        </a:rPr>
                        <a:t>What are the base words? </a:t>
                      </a:r>
                      <a:endParaRPr sz="1100" dirty="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958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b="1" dirty="0">
                <a:latin typeface="Twinkl" pitchFamily="2" charset="0"/>
              </a:rPr>
              <a:t>Qualitative</a:t>
            </a:r>
            <a:r>
              <a:rPr lang="en-GB" dirty="0">
                <a:latin typeface="Twinkl" pitchFamily="2" charset="0"/>
              </a:rPr>
              <a:t> observations involve how things appear to your senses: what you see, hear, feel, smell or taste.</a:t>
            </a:r>
          </a:p>
          <a:p>
            <a:pPr marL="114300" indent="0">
              <a:buNone/>
            </a:pPr>
            <a:endParaRPr lang="en-GB" dirty="0">
              <a:latin typeface="Twinkl" pitchFamily="2" charset="0"/>
            </a:endParaRPr>
          </a:p>
          <a:p>
            <a:pPr marL="114300" indent="0">
              <a:buNone/>
            </a:pPr>
            <a:r>
              <a:rPr lang="en-GB" dirty="0">
                <a:latin typeface="Twinkl" pitchFamily="2" charset="0"/>
              </a:rPr>
              <a:t>These are called </a:t>
            </a:r>
            <a:r>
              <a:rPr lang="en-GB" b="1" dirty="0">
                <a:latin typeface="Twinkl" pitchFamily="2" charset="0"/>
              </a:rPr>
              <a:t>qualities </a:t>
            </a:r>
            <a:r>
              <a:rPr lang="en-GB" dirty="0">
                <a:latin typeface="Twinkl" pitchFamily="2" charset="0"/>
              </a:rPr>
              <a:t>and include things like shape, colour, hardness, roughness and sweetness. </a:t>
            </a:r>
          </a:p>
          <a:p>
            <a:pPr marL="114300" indent="0">
              <a:buNone/>
            </a:pPr>
            <a:endParaRPr lang="en-GB" dirty="0">
              <a:latin typeface="Twinkl" pitchFamily="2" charset="0"/>
            </a:endParaRPr>
          </a:p>
          <a:p>
            <a:pPr marL="114300" indent="0">
              <a:buNone/>
            </a:pPr>
            <a:r>
              <a:rPr lang="en-GB" dirty="0">
                <a:latin typeface="Twinkl" pitchFamily="2" charset="0"/>
              </a:rPr>
              <a:t>What are your qualitative </a:t>
            </a:r>
            <a:br>
              <a:rPr lang="en-GB" dirty="0">
                <a:latin typeface="Twinkl" pitchFamily="2" charset="0"/>
              </a:rPr>
            </a:br>
            <a:r>
              <a:rPr lang="en-GB" dirty="0">
                <a:latin typeface="Twinkl" pitchFamily="2" charset="0"/>
              </a:rPr>
              <a:t>observations of the elephants?</a:t>
            </a:r>
          </a:p>
          <a:p>
            <a:pPr marL="114300" indent="0">
              <a:buNone/>
            </a:pPr>
            <a:endParaRPr lang="en-GB" dirty="0">
              <a:latin typeface="Twinkl" pitchFamily="2" charset="0"/>
            </a:endParaRPr>
          </a:p>
          <a:p>
            <a:pPr marL="114300" indent="0">
              <a:buNone/>
            </a:pPr>
            <a:r>
              <a:rPr lang="en-GB" dirty="0">
                <a:latin typeface="Twinkl" pitchFamily="2" charset="0"/>
              </a:rPr>
              <a:t>Example: </a:t>
            </a:r>
            <a:br>
              <a:rPr lang="en-GB" dirty="0">
                <a:latin typeface="Twinkl" pitchFamily="2" charset="0"/>
              </a:rPr>
            </a:br>
            <a:r>
              <a:rPr lang="en-GB" dirty="0">
                <a:latin typeface="Twinkl" pitchFamily="2" charset="0"/>
              </a:rPr>
              <a:t>The elephants are large and </a:t>
            </a:r>
            <a:br>
              <a:rPr lang="en-GB" dirty="0">
                <a:latin typeface="Twinkl" pitchFamily="2" charset="0"/>
              </a:rPr>
            </a:br>
            <a:r>
              <a:rPr lang="en-GB" dirty="0">
                <a:latin typeface="Twinkl" pitchFamily="2" charset="0"/>
              </a:rPr>
              <a:t>grey, and have rough, </a:t>
            </a:r>
            <a:br>
              <a:rPr lang="en-GB" dirty="0">
                <a:latin typeface="Twinkl" pitchFamily="2" charset="0"/>
              </a:rPr>
            </a:br>
            <a:r>
              <a:rPr lang="en-GB" dirty="0">
                <a:latin typeface="Twinkl" pitchFamily="2" charset="0"/>
              </a:rPr>
              <a:t>wrinkly skin.</a:t>
            </a: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p:txBody>
      </p:sp>
      <p:pic>
        <p:nvPicPr>
          <p:cNvPr id="5" name="Picture 2" descr="Two adult elephants and a calf walk through a field.">
            <a:extLst>
              <a:ext uri="{FF2B5EF4-FFF2-40B4-BE49-F238E27FC236}">
                <a16:creationId xmlns:a16="http://schemas.microsoft.com/office/drawing/2014/main" id="{B0263FFE-A6A4-495B-A6C8-B32DA1B32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851" y="2449702"/>
            <a:ext cx="4934309" cy="242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b="1" dirty="0">
                <a:latin typeface="Twinkl" pitchFamily="2" charset="0"/>
              </a:rPr>
              <a:t>Quantitative</a:t>
            </a:r>
            <a:r>
              <a:rPr lang="en-GB" dirty="0">
                <a:latin typeface="Twinkl" pitchFamily="2" charset="0"/>
              </a:rPr>
              <a:t> observations involve counting or measuring the </a:t>
            </a:r>
            <a:r>
              <a:rPr lang="en-GB" b="1" dirty="0">
                <a:latin typeface="Twinkl" pitchFamily="2" charset="0"/>
              </a:rPr>
              <a:t>quantity</a:t>
            </a:r>
            <a:r>
              <a:rPr lang="en-GB" dirty="0">
                <a:latin typeface="Twinkl" pitchFamily="2" charset="0"/>
              </a:rPr>
              <a:t> of something. </a:t>
            </a:r>
            <a:endParaRPr lang="en-AU" dirty="0">
              <a:latin typeface="Twinkl" pitchFamily="2" charset="0"/>
            </a:endParaRPr>
          </a:p>
          <a:p>
            <a:pPr marL="114300" indent="0">
              <a:buNone/>
            </a:pPr>
            <a:endParaRPr lang="en-GB" dirty="0">
              <a:latin typeface="Twinkl" pitchFamily="2" charset="0"/>
            </a:endParaRPr>
          </a:p>
          <a:p>
            <a:pPr marL="114300" indent="0">
              <a:buNone/>
            </a:pPr>
            <a:r>
              <a:rPr lang="en-GB" dirty="0">
                <a:latin typeface="Twinkl" pitchFamily="2" charset="0"/>
              </a:rPr>
              <a:t>They answer the questions "How many?" or "How much?", and always involve numbers as well as words. </a:t>
            </a:r>
          </a:p>
          <a:p>
            <a:pPr marL="114300" indent="0">
              <a:buNone/>
            </a:pPr>
            <a:endParaRPr lang="en-GB" dirty="0">
              <a:latin typeface="Twinkl" pitchFamily="2" charset="0"/>
            </a:endParaRPr>
          </a:p>
          <a:p>
            <a:pPr marL="114300" indent="0">
              <a:buNone/>
            </a:pPr>
            <a:r>
              <a:rPr lang="en-GB" dirty="0">
                <a:latin typeface="Twinkl" pitchFamily="2" charset="0"/>
              </a:rPr>
              <a:t>What are your quantitative </a:t>
            </a:r>
            <a:br>
              <a:rPr lang="en-GB" dirty="0">
                <a:latin typeface="Twinkl" pitchFamily="2" charset="0"/>
              </a:rPr>
            </a:br>
            <a:r>
              <a:rPr lang="en-GB" dirty="0">
                <a:latin typeface="Twinkl" pitchFamily="2" charset="0"/>
              </a:rPr>
              <a:t>observations of the elephants?</a:t>
            </a:r>
          </a:p>
          <a:p>
            <a:pPr marL="114300" indent="0">
              <a:buNone/>
            </a:pPr>
            <a:endParaRPr lang="en-GB" dirty="0">
              <a:latin typeface="Twinkl" pitchFamily="2" charset="0"/>
            </a:endParaRPr>
          </a:p>
          <a:p>
            <a:pPr marL="114300" indent="0">
              <a:buNone/>
            </a:pPr>
            <a:r>
              <a:rPr lang="en-GB" dirty="0">
                <a:latin typeface="Twinkl" pitchFamily="2" charset="0"/>
              </a:rPr>
              <a:t>Example: </a:t>
            </a:r>
            <a:br>
              <a:rPr lang="en-GB" dirty="0">
                <a:latin typeface="Twinkl" pitchFamily="2" charset="0"/>
              </a:rPr>
            </a:br>
            <a:r>
              <a:rPr lang="en-GB" dirty="0">
                <a:latin typeface="Twinkl" pitchFamily="2" charset="0"/>
              </a:rPr>
              <a:t>There are three elephants </a:t>
            </a:r>
            <a:br>
              <a:rPr lang="en-GB" dirty="0">
                <a:latin typeface="Twinkl" pitchFamily="2" charset="0"/>
              </a:rPr>
            </a:br>
            <a:r>
              <a:rPr lang="en-GB" dirty="0">
                <a:latin typeface="Twinkl" pitchFamily="2" charset="0"/>
              </a:rPr>
              <a:t>in this group. They each have </a:t>
            </a:r>
            <a:br>
              <a:rPr lang="en-GB" dirty="0">
                <a:latin typeface="Twinkl" pitchFamily="2" charset="0"/>
              </a:rPr>
            </a:br>
            <a:r>
              <a:rPr lang="en-GB" dirty="0">
                <a:latin typeface="Twinkl" pitchFamily="2" charset="0"/>
              </a:rPr>
              <a:t>four legs. </a:t>
            </a:r>
          </a:p>
          <a:p>
            <a:pPr marL="114300" indent="0">
              <a:buNone/>
            </a:pPr>
            <a:endParaRPr lang="en-GB" dirty="0">
              <a:latin typeface="Twinkl" pitchFamily="2" charset="0"/>
            </a:endParaRPr>
          </a:p>
          <a:p>
            <a:pPr marL="114300" indent="0">
              <a:buNone/>
            </a:pPr>
            <a:endParaRPr lang="en-GB" dirty="0">
              <a:latin typeface="Twinkl" pitchFamily="2" charset="0"/>
            </a:endParaRPr>
          </a:p>
        </p:txBody>
      </p:sp>
      <p:pic>
        <p:nvPicPr>
          <p:cNvPr id="5" name="Picture 2" descr="Two adult elephants and a calf walk through a field.">
            <a:extLst>
              <a:ext uri="{FF2B5EF4-FFF2-40B4-BE49-F238E27FC236}">
                <a16:creationId xmlns:a16="http://schemas.microsoft.com/office/drawing/2014/main" id="{B0263FFE-A6A4-495B-A6C8-B32DA1B32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851" y="2449702"/>
            <a:ext cx="4934309" cy="2427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6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car was travelling at 100 km per hour.</a:t>
            </a:r>
          </a:p>
        </p:txBody>
      </p:sp>
    </p:spTree>
    <p:extLst>
      <p:ext uri="{BB962C8B-B14F-4D97-AF65-F5344CB8AC3E}">
        <p14:creationId xmlns:p14="http://schemas.microsoft.com/office/powerpoint/2010/main" val="3503720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chimpanzee learned how to use the tools very quickly.</a:t>
            </a:r>
          </a:p>
        </p:txBody>
      </p:sp>
    </p:spTree>
    <p:extLst>
      <p:ext uri="{BB962C8B-B14F-4D97-AF65-F5344CB8AC3E}">
        <p14:creationId xmlns:p14="http://schemas.microsoft.com/office/powerpoint/2010/main" val="311373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This pizza tastes delicious!</a:t>
            </a:r>
          </a:p>
        </p:txBody>
      </p:sp>
    </p:spTree>
    <p:extLst>
      <p:ext uri="{BB962C8B-B14F-4D97-AF65-F5344CB8AC3E}">
        <p14:creationId xmlns:p14="http://schemas.microsoft.com/office/powerpoint/2010/main" val="80469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Ms Alex’s voice is really loud </a:t>
            </a:r>
          </a:p>
        </p:txBody>
      </p:sp>
    </p:spTree>
    <p:extLst>
      <p:ext uri="{BB962C8B-B14F-4D97-AF65-F5344CB8AC3E}">
        <p14:creationId xmlns:p14="http://schemas.microsoft.com/office/powerpoint/2010/main" val="176373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Collingwood won the football match by 48 points</a:t>
            </a:r>
          </a:p>
        </p:txBody>
      </p:sp>
    </p:spTree>
    <p:extLst>
      <p:ext uri="{BB962C8B-B14F-4D97-AF65-F5344CB8AC3E}">
        <p14:creationId xmlns:p14="http://schemas.microsoft.com/office/powerpoint/2010/main" val="134341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plant grew large purple flowers</a:t>
            </a:r>
          </a:p>
        </p:txBody>
      </p:sp>
    </p:spTree>
    <p:extLst>
      <p:ext uri="{BB962C8B-B14F-4D97-AF65-F5344CB8AC3E}">
        <p14:creationId xmlns:p14="http://schemas.microsoft.com/office/powerpoint/2010/main" val="1469071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23"/>
          <p:cNvSpPr txBox="1">
            <a:spLocks noGrp="1"/>
          </p:cNvSpPr>
          <p:nvPr>
            <p:ph type="body" idx="1"/>
          </p:nvPr>
        </p:nvSpPr>
        <p:spPr>
          <a:xfrm>
            <a:off x="586550" y="243050"/>
            <a:ext cx="7986000" cy="183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Do not delete this slide.</a:t>
            </a:r>
            <a:endParaRPr b="1"/>
          </a:p>
          <a:p>
            <a:pPr marL="0" lvl="0" indent="0" algn="l" rtl="0">
              <a:spcBef>
                <a:spcPts val="1600"/>
              </a:spcBef>
              <a:spcAft>
                <a:spcPts val="0"/>
              </a:spcAft>
              <a:buNone/>
            </a:pPr>
            <a:r>
              <a:rPr lang="en-GB"/>
              <a:t>This slide is designed so that you can copy the </a:t>
            </a:r>
            <a:r>
              <a:rPr lang="en-GB" b="1"/>
              <a:t>prompt box</a:t>
            </a:r>
            <a:r>
              <a:rPr lang="en-GB"/>
              <a:t> you need and insert it into your slides.</a:t>
            </a:r>
            <a:endParaRPr/>
          </a:p>
          <a:p>
            <a:pPr marL="0" lvl="0" indent="0" algn="l" rtl="0">
              <a:spcBef>
                <a:spcPts val="1600"/>
              </a:spcBef>
              <a:spcAft>
                <a:spcPts val="1600"/>
              </a:spcAft>
              <a:buNone/>
            </a:pPr>
            <a:r>
              <a:rPr lang="en-GB"/>
              <a:t>This slide is hidden and will not be included when presenting your lesson.</a:t>
            </a:r>
            <a:endParaRPr/>
          </a:p>
        </p:txBody>
      </p:sp>
      <p:graphicFrame>
        <p:nvGraphicFramePr>
          <p:cNvPr id="136" name="Google Shape;136;p23"/>
          <p:cNvGraphicFramePr/>
          <p:nvPr/>
        </p:nvGraphicFramePr>
        <p:xfrm>
          <a:off x="2040790" y="3654050"/>
          <a:ext cx="2134475" cy="738515"/>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3205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TEACHER CUE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solidFill>
                      <a:srgbClr val="674EA7"/>
                    </a:solidFill>
                  </a:tcPr>
                </a:tc>
                <a:extLst>
                  <a:ext uri="{0D108BD9-81ED-4DB2-BD59-A6C34878D82A}">
                    <a16:rowId xmlns:a16="http://schemas.microsoft.com/office/drawing/2014/main" val="10000"/>
                  </a:ext>
                </a:extLst>
              </a:tr>
              <a:tr h="388025">
                <a:tc>
                  <a:txBody>
                    <a:bodyPr/>
                    <a:lstStyle/>
                    <a:p>
                      <a:pPr marL="0" lvl="0" indent="0" algn="l" rtl="0">
                        <a:spcBef>
                          <a:spcPts val="0"/>
                        </a:spcBef>
                        <a:spcAft>
                          <a:spcPts val="0"/>
                        </a:spcAft>
                        <a:buNone/>
                      </a:pPr>
                      <a:endParaRPr sz="1100" dirty="0">
                        <a:latin typeface="Century Gothic"/>
                        <a:ea typeface="Century Gothic"/>
                        <a:cs typeface="Century Gothic"/>
                        <a:sym typeface="Century Gothic"/>
                      </a:endParaRPr>
                    </a:p>
                  </a:txBody>
                  <a:tcPr marL="91425" marR="91425" marT="91425" marB="91425">
                    <a:lnL w="9525" cap="flat" cmpd="sng">
                      <a:solidFill>
                        <a:srgbClr val="674EA7"/>
                      </a:solidFill>
                      <a:prstDash val="solid"/>
                      <a:round/>
                      <a:headEnd type="none" w="sm" len="sm"/>
                      <a:tailEnd type="none" w="sm" len="sm"/>
                    </a:lnL>
                    <a:lnR w="9525" cap="flat" cmpd="sng">
                      <a:solidFill>
                        <a:srgbClr val="674EA7"/>
                      </a:solidFill>
                      <a:prstDash val="solid"/>
                      <a:round/>
                      <a:headEnd type="none" w="sm" len="sm"/>
                      <a:tailEnd type="none" w="sm" len="sm"/>
                    </a:lnR>
                    <a:lnT w="9525" cap="flat" cmpd="sng">
                      <a:solidFill>
                        <a:srgbClr val="674EA7"/>
                      </a:solidFill>
                      <a:prstDash val="solid"/>
                      <a:round/>
                      <a:headEnd type="none" w="sm" len="sm"/>
                      <a:tailEnd type="none" w="sm" len="sm"/>
                    </a:lnT>
                    <a:lnB w="9525" cap="flat" cmpd="sng">
                      <a:solidFill>
                        <a:srgbClr val="674EA7"/>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37" name="Google Shape;137;p23"/>
          <p:cNvGraphicFramePr/>
          <p:nvPr/>
        </p:nvGraphicFramePr>
        <p:xfrm>
          <a:off x="2040800" y="2531575"/>
          <a:ext cx="2134475" cy="7009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38" name="Google Shape;138;p23"/>
          <p:cNvGraphicFramePr/>
          <p:nvPr/>
        </p:nvGraphicFramePr>
        <p:xfrm>
          <a:off x="586550" y="253157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39" name="Google Shape;139;p23"/>
          <p:cNvGraphicFramePr/>
          <p:nvPr/>
        </p:nvGraphicFramePr>
        <p:xfrm>
          <a:off x="586550" y="317722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40" name="Google Shape;140;p23"/>
          <p:cNvGraphicFramePr/>
          <p:nvPr/>
        </p:nvGraphicFramePr>
        <p:xfrm>
          <a:off x="4439730" y="3654038"/>
          <a:ext cx="2134475" cy="86862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MAKE THE CONNECTION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Students, you already know….</a:t>
                      </a:r>
                      <a:endParaRPr sz="110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1" name="Google Shape;141;p23"/>
          <p:cNvGraphicFramePr/>
          <p:nvPr/>
        </p:nvGraphicFramePr>
        <p:xfrm>
          <a:off x="6838660" y="2531563"/>
          <a:ext cx="2142625" cy="904280"/>
        </p:xfrm>
        <a:graphic>
          <a:graphicData uri="http://schemas.openxmlformats.org/drawingml/2006/table">
            <a:tbl>
              <a:tblPr>
                <a:noFill/>
                <a:tableStyleId>{07BEB0AE-C758-4910-A591-CAE5134280F8}</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100" b="1" dirty="0">
                          <a:solidFill>
                            <a:srgbClr val="FFFFFF"/>
                          </a:solidFill>
                          <a:latin typeface="Century Gothic"/>
                          <a:ea typeface="Century Gothic"/>
                          <a:cs typeface="Century Gothic"/>
                          <a:sym typeface="Century Gothic"/>
                        </a:rPr>
                        <a:t>CHECK FOR UNDERSTANDING</a:t>
                      </a:r>
                      <a:endParaRPr sz="1100" b="1"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endParaRPr sz="1100" dirty="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2" name="Google Shape;142;p23"/>
          <p:cNvGraphicFramePr/>
          <p:nvPr/>
        </p:nvGraphicFramePr>
        <p:xfrm>
          <a:off x="4439720" y="2531575"/>
          <a:ext cx="2134475" cy="7009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dirty="0">
                          <a:solidFill>
                            <a:srgbClr val="FFFFFF"/>
                          </a:solidFill>
                          <a:latin typeface="Century Gothic"/>
                          <a:ea typeface="Century Gothic"/>
                          <a:cs typeface="Century Gothic"/>
                          <a:sym typeface="Century Gothic"/>
                        </a:rPr>
                        <a:t>HINT</a:t>
                      </a:r>
                      <a:endParaRPr sz="1100" b="1"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dirty="0">
                          <a:latin typeface="Century Gothic"/>
                          <a:ea typeface="Century Gothic"/>
                          <a:cs typeface="Century Gothic"/>
                          <a:sym typeface="Century Gothic"/>
                        </a:rPr>
                        <a:t>Students, remember….</a:t>
                      </a:r>
                      <a:endParaRPr sz="1100" dirty="0">
                        <a:latin typeface="Century Gothic"/>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3" name="Google Shape;143;p23"/>
          <p:cNvGraphicFramePr/>
          <p:nvPr/>
        </p:nvGraphicFramePr>
        <p:xfrm>
          <a:off x="6838650" y="3654050"/>
          <a:ext cx="2142625" cy="783840"/>
        </p:xfrm>
        <a:graphic>
          <a:graphicData uri="http://schemas.openxmlformats.org/drawingml/2006/table">
            <a:tbl>
              <a:tblPr>
                <a:noFill/>
                <a:tableStyleId>{07BEB0AE-C758-4910-A591-CAE5134280F8}</a:tableStyleId>
              </a:tblPr>
              <a:tblGrid>
                <a:gridCol w="2142625">
                  <a:extLst>
                    <a:ext uri="{9D8B030D-6E8A-4147-A177-3AD203B41FA5}">
                      <a16:colId xmlns:a16="http://schemas.microsoft.com/office/drawing/2014/main" val="20000"/>
                    </a:ext>
                  </a:extLst>
                </a:gridCol>
              </a:tblGrid>
              <a:tr h="308975">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EXTENSION</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solidFill>
                      <a:srgbClr val="6FA8DC"/>
                    </a:solidFill>
                  </a:tcPr>
                </a:tc>
                <a:extLst>
                  <a:ext uri="{0D108BD9-81ED-4DB2-BD59-A6C34878D82A}">
                    <a16:rowId xmlns:a16="http://schemas.microsoft.com/office/drawing/2014/main" val="10000"/>
                  </a:ext>
                </a:extLst>
              </a:tr>
              <a:tr h="433350">
                <a:tc>
                  <a:txBody>
                    <a:bodyPr/>
                    <a:lstStyle/>
                    <a:p>
                      <a:pPr marL="0" lvl="0" indent="0" algn="l" rtl="0">
                        <a:spcBef>
                          <a:spcPts val="0"/>
                        </a:spcBef>
                        <a:spcAft>
                          <a:spcPts val="0"/>
                        </a:spcAft>
                        <a:buNone/>
                      </a:pPr>
                      <a:endParaRPr sz="1100">
                        <a:latin typeface="Century Gothic"/>
                        <a:ea typeface="Century Gothic"/>
                        <a:cs typeface="Century Gothic"/>
                        <a:sym typeface="Century Gothic"/>
                      </a:endParaRPr>
                    </a:p>
                  </a:txBody>
                  <a:tcPr marL="91425" marR="91425" marT="91425" marB="91425">
                    <a:lnL w="9525" cap="flat" cmpd="sng">
                      <a:solidFill>
                        <a:srgbClr val="6FA8DC"/>
                      </a:solidFill>
                      <a:prstDash val="solid"/>
                      <a:round/>
                      <a:headEnd type="none" w="sm" len="sm"/>
                      <a:tailEnd type="none" w="sm" len="sm"/>
                    </a:lnL>
                    <a:lnR w="9525" cap="flat" cmpd="sng">
                      <a:solidFill>
                        <a:srgbClr val="6FA8DC"/>
                      </a:solidFill>
                      <a:prstDash val="solid"/>
                      <a:round/>
                      <a:headEnd type="none" w="sm" len="sm"/>
                      <a:tailEnd type="none" w="sm" len="sm"/>
                    </a:lnR>
                    <a:lnT w="9525" cap="flat" cmpd="sng">
                      <a:solidFill>
                        <a:srgbClr val="6FA8DC"/>
                      </a:solidFill>
                      <a:prstDash val="solid"/>
                      <a:round/>
                      <a:headEnd type="none" w="sm" len="sm"/>
                      <a:tailEnd type="none" w="sm" len="sm"/>
                    </a:lnT>
                    <a:lnB w="9525" cap="flat" cmpd="sng">
                      <a:solidFill>
                        <a:srgbClr val="6FA8DC"/>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beaker contained 40 mL of hydrochloric acid.</a:t>
            </a:r>
          </a:p>
        </p:txBody>
      </p:sp>
    </p:spTree>
    <p:extLst>
      <p:ext uri="{BB962C8B-B14F-4D97-AF65-F5344CB8AC3E}">
        <p14:creationId xmlns:p14="http://schemas.microsoft.com/office/powerpoint/2010/main" val="351351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temperature of the room increased by 11°C</a:t>
            </a:r>
          </a:p>
        </p:txBody>
      </p:sp>
    </p:spTree>
    <p:extLst>
      <p:ext uri="{BB962C8B-B14F-4D97-AF65-F5344CB8AC3E}">
        <p14:creationId xmlns:p14="http://schemas.microsoft.com/office/powerpoint/2010/main" val="145188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Ms Alex is 187cm tall </a:t>
            </a:r>
          </a:p>
        </p:txBody>
      </p:sp>
    </p:spTree>
    <p:extLst>
      <p:ext uri="{BB962C8B-B14F-4D97-AF65-F5344CB8AC3E}">
        <p14:creationId xmlns:p14="http://schemas.microsoft.com/office/powerpoint/2010/main" val="156767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students in year 7 are all 11 years old </a:t>
            </a:r>
          </a:p>
        </p:txBody>
      </p:sp>
    </p:spTree>
    <p:extLst>
      <p:ext uri="{BB962C8B-B14F-4D97-AF65-F5344CB8AC3E}">
        <p14:creationId xmlns:p14="http://schemas.microsoft.com/office/powerpoint/2010/main" val="268939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SRC uniform is navy blue</a:t>
            </a:r>
          </a:p>
        </p:txBody>
      </p:sp>
    </p:spTree>
    <p:extLst>
      <p:ext uri="{BB962C8B-B14F-4D97-AF65-F5344CB8AC3E}">
        <p14:creationId xmlns:p14="http://schemas.microsoft.com/office/powerpoint/2010/main" val="4293683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There are 32 students in this class</a:t>
            </a:r>
          </a:p>
        </p:txBody>
      </p:sp>
    </p:spTree>
    <p:extLst>
      <p:ext uri="{BB962C8B-B14F-4D97-AF65-F5344CB8AC3E}">
        <p14:creationId xmlns:p14="http://schemas.microsoft.com/office/powerpoint/2010/main" val="1593477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The sky is filled with fluffy white clouds </a:t>
            </a:r>
          </a:p>
        </p:txBody>
      </p:sp>
    </p:spTree>
    <p:extLst>
      <p:ext uri="{BB962C8B-B14F-4D97-AF65-F5344CB8AC3E}">
        <p14:creationId xmlns:p14="http://schemas.microsoft.com/office/powerpoint/2010/main" val="3048318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3" name="Text Placeholder 2">
            <a:extLst>
              <a:ext uri="{FF2B5EF4-FFF2-40B4-BE49-F238E27FC236}">
                <a16:creationId xmlns:a16="http://schemas.microsoft.com/office/drawing/2014/main" id="{BA859CB9-230D-4AFD-AEE0-BB6F30E99E96}"/>
              </a:ext>
            </a:extLst>
          </p:cNvPr>
          <p:cNvSpPr>
            <a:spLocks noGrp="1"/>
          </p:cNvSpPr>
          <p:nvPr>
            <p:ph type="body" idx="2"/>
          </p:nvPr>
        </p:nvSpPr>
        <p:spPr>
          <a:xfrm>
            <a:off x="552549" y="852700"/>
            <a:ext cx="8436175" cy="4065600"/>
          </a:xfrm>
        </p:spPr>
        <p:txBody>
          <a:bodyPr/>
          <a:lstStyle/>
          <a:p>
            <a:pPr marL="114300" indent="0">
              <a:buNone/>
            </a:pPr>
            <a:r>
              <a:rPr lang="en-GB" sz="3600" b="1" dirty="0">
                <a:latin typeface="Twinkl" pitchFamily="2" charset="0"/>
              </a:rPr>
              <a:t>Qualitative </a:t>
            </a:r>
            <a:r>
              <a:rPr lang="en-GB" sz="3600" dirty="0">
                <a:latin typeface="Twinkl" pitchFamily="2" charset="0"/>
              </a:rPr>
              <a:t>or </a:t>
            </a:r>
            <a:r>
              <a:rPr lang="en-GB" sz="3600" b="1" dirty="0">
                <a:latin typeface="Twinkl" pitchFamily="2" charset="0"/>
              </a:rPr>
              <a:t>quantitative</a:t>
            </a:r>
            <a:r>
              <a:rPr lang="en-GB" sz="3600" dirty="0">
                <a:latin typeface="Twinkl" pitchFamily="2" charset="0"/>
              </a:rPr>
              <a:t>? </a:t>
            </a:r>
          </a:p>
          <a:p>
            <a:pPr marL="114300" indent="0">
              <a:buNone/>
            </a:pPr>
            <a:endParaRPr lang="en-GB" dirty="0">
              <a:latin typeface="Twinkl" pitchFamily="2" charset="0"/>
            </a:endParaRPr>
          </a:p>
          <a:p>
            <a:pPr marL="114300" indent="0">
              <a:buNone/>
            </a:pPr>
            <a:r>
              <a:rPr lang="en-GB" sz="6000" i="1" dirty="0">
                <a:latin typeface="Twinkl" pitchFamily="2" charset="0"/>
              </a:rPr>
              <a:t>Ms Alex’s bottle is pink and holds 950mL of water </a:t>
            </a:r>
          </a:p>
        </p:txBody>
      </p:sp>
    </p:spTree>
    <p:extLst>
      <p:ext uri="{BB962C8B-B14F-4D97-AF65-F5344CB8AC3E}">
        <p14:creationId xmlns:p14="http://schemas.microsoft.com/office/powerpoint/2010/main" val="185929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647794"/>
            <a:ext cx="5349415" cy="4065600"/>
          </a:xfrm>
        </p:spPr>
        <p:txBody>
          <a:bodyPr/>
          <a:lstStyle/>
          <a:p>
            <a:pPr marL="114300" indent="0">
              <a:buNone/>
            </a:pPr>
            <a:r>
              <a:rPr lang="en-GB" sz="2000" dirty="0">
                <a:latin typeface="Twinkl" pitchFamily="2" charset="0"/>
              </a:rPr>
              <a:t>Making observations is an important part of any scientific investigation. Every observation gives us pieces of information, called </a:t>
            </a:r>
            <a:r>
              <a:rPr lang="en-GB" sz="2000" b="1" dirty="0">
                <a:latin typeface="Twinkl" pitchFamily="2" charset="0"/>
              </a:rPr>
              <a:t>data</a:t>
            </a:r>
            <a:r>
              <a:rPr lang="en-GB" sz="2000" dirty="0">
                <a:latin typeface="Twinkl" pitchFamily="2" charset="0"/>
              </a:rPr>
              <a:t>.</a:t>
            </a:r>
          </a:p>
          <a:p>
            <a:pPr marL="114300" indent="0">
              <a:buNone/>
            </a:pPr>
            <a:endParaRPr lang="en-GB" b="1" dirty="0">
              <a:latin typeface="Twinkl" pitchFamily="2" charset="0"/>
            </a:endParaRPr>
          </a:p>
          <a:p>
            <a:pPr marL="114300" marR="0" lvl="0" indent="0" algn="l" defTabSz="914400" rtl="0" eaLnBrk="1" fontAlgn="auto" latinLnBrk="0" hangingPunct="1">
              <a:lnSpc>
                <a:spcPct val="115000"/>
              </a:lnSpc>
              <a:spcBef>
                <a:spcPts val="0"/>
              </a:spcBef>
              <a:spcAft>
                <a:spcPts val="0"/>
              </a:spcAft>
              <a:buClr>
                <a:srgbClr val="000000"/>
              </a:buClr>
              <a:buSzPts val="1800"/>
              <a:buFont typeface="Century Gothic"/>
              <a:buNone/>
              <a:tabLst/>
              <a:defRPr/>
            </a:pPr>
            <a:r>
              <a:rPr kumimoji="0" lang="en-GB" sz="2000" b="0" i="0" u="none" strike="noStrike" kern="0" cap="none" spc="0" normalizeH="0" baseline="0" noProof="0" dirty="0">
                <a:ln>
                  <a:noFill/>
                </a:ln>
                <a:solidFill>
                  <a:srgbClr val="000000"/>
                </a:solidFill>
                <a:effectLst/>
                <a:uLnTx/>
                <a:uFillTx/>
                <a:latin typeface="Twinkl" pitchFamily="2" charset="0"/>
                <a:sym typeface="Century Gothic"/>
              </a:rPr>
              <a:t>There are two types of observation, so two different ways of collecting data.</a:t>
            </a:r>
            <a:endParaRPr kumimoji="0" lang="en-AU" sz="2000" b="0" i="0" u="none" strike="noStrike" kern="0" cap="none" spc="0" normalizeH="0" baseline="0" noProof="0" dirty="0">
              <a:ln>
                <a:noFill/>
              </a:ln>
              <a:solidFill>
                <a:srgbClr val="000000"/>
              </a:solidFill>
              <a:effectLst/>
              <a:uLnTx/>
              <a:uFillTx/>
              <a:latin typeface="Twinkl" pitchFamily="2" charset="0"/>
              <a:sym typeface="Century Gothic"/>
            </a:endParaRPr>
          </a:p>
          <a:p>
            <a:pPr marL="114300" indent="0">
              <a:buNone/>
            </a:pPr>
            <a:endParaRPr lang="en-GB" sz="2000" dirty="0">
              <a:latin typeface="Twinkl" pitchFamily="2" charset="0"/>
            </a:endParaRPr>
          </a:p>
          <a:p>
            <a:pPr marL="114300" indent="0">
              <a:buNone/>
            </a:pPr>
            <a:endParaRPr lang="en-GB" sz="2000" dirty="0">
              <a:latin typeface="Twinkl" pitchFamily="2" charset="0"/>
            </a:endParaRPr>
          </a:p>
        </p:txBody>
      </p:sp>
      <p:graphicFrame>
        <p:nvGraphicFramePr>
          <p:cNvPr id="6" name="Google Shape;141;p23">
            <a:extLst>
              <a:ext uri="{FF2B5EF4-FFF2-40B4-BE49-F238E27FC236}">
                <a16:creationId xmlns:a16="http://schemas.microsoft.com/office/drawing/2014/main" id="{ACAB5100-06ED-422E-9FB1-8B437166B4A4}"/>
              </a:ext>
            </a:extLst>
          </p:cNvPr>
          <p:cNvGraphicFramePr/>
          <p:nvPr>
            <p:extLst>
              <p:ext uri="{D42A27DB-BD31-4B8C-83A1-F6EECF244321}">
                <p14:modId xmlns:p14="http://schemas.microsoft.com/office/powerpoint/2010/main" val="219789238"/>
              </p:ext>
            </p:extLst>
          </p:nvPr>
        </p:nvGraphicFramePr>
        <p:xfrm>
          <a:off x="6811134" y="3162205"/>
          <a:ext cx="2142625" cy="1859220"/>
        </p:xfrm>
        <a:graphic>
          <a:graphicData uri="http://schemas.openxmlformats.org/drawingml/2006/table">
            <a:tbl>
              <a:tblPr>
                <a:noFill/>
                <a:tableStyleId>{07BEB0AE-C758-4910-A591-CAE5134280F8}</a:tableStyleId>
              </a:tblPr>
              <a:tblGrid>
                <a:gridCol w="2142625">
                  <a:extLst>
                    <a:ext uri="{9D8B030D-6E8A-4147-A177-3AD203B41FA5}">
                      <a16:colId xmlns:a16="http://schemas.microsoft.com/office/drawing/2014/main" val="20000"/>
                    </a:ext>
                  </a:extLst>
                </a:gridCol>
              </a:tblGrid>
              <a:tr h="229850">
                <a:tc>
                  <a:txBody>
                    <a:bodyPr/>
                    <a:lstStyle/>
                    <a:p>
                      <a:pPr marL="0" lvl="0" indent="0" algn="l" rtl="0">
                        <a:spcBef>
                          <a:spcPts val="0"/>
                        </a:spcBef>
                        <a:spcAft>
                          <a:spcPts val="0"/>
                        </a:spcAft>
                        <a:buNone/>
                      </a:pPr>
                      <a:r>
                        <a:rPr lang="en-GB" sz="1400" b="1" dirty="0">
                          <a:solidFill>
                            <a:srgbClr val="FFFFFF"/>
                          </a:solidFill>
                          <a:latin typeface="Twinkl" pitchFamily="2" charset="0"/>
                          <a:ea typeface="Century Gothic"/>
                          <a:cs typeface="Century Gothic"/>
                          <a:sym typeface="Century Gothic"/>
                        </a:rPr>
                        <a:t>CHECK FOR UNDERSTANDING</a:t>
                      </a:r>
                      <a:endParaRPr sz="1400" b="1" dirty="0">
                        <a:solidFill>
                          <a:srgbClr val="FFFFFF"/>
                        </a:solidFill>
                        <a:latin typeface="Twinkl" pitchFamily="2"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386150">
                <a:tc>
                  <a:txBody>
                    <a:bodyPr/>
                    <a:lstStyle/>
                    <a:p>
                      <a:pPr marL="0" lvl="0" indent="0" algn="l" rtl="0">
                        <a:spcBef>
                          <a:spcPts val="0"/>
                        </a:spcBef>
                        <a:spcAft>
                          <a:spcPts val="0"/>
                        </a:spcAft>
                        <a:buNone/>
                      </a:pPr>
                      <a:r>
                        <a:rPr lang="en-GB" sz="1400" dirty="0">
                          <a:latin typeface="Twinkl" pitchFamily="2" charset="0"/>
                          <a:ea typeface="Century Gothic"/>
                          <a:cs typeface="Century Gothic"/>
                          <a:sym typeface="Century Gothic"/>
                        </a:rPr>
                        <a:t>What is quantitative data? </a:t>
                      </a:r>
                    </a:p>
                    <a:p>
                      <a:pPr marL="0" lvl="0" indent="0" algn="l" rtl="0">
                        <a:spcBef>
                          <a:spcPts val="0"/>
                        </a:spcBef>
                        <a:spcAft>
                          <a:spcPts val="0"/>
                        </a:spcAft>
                        <a:buNone/>
                      </a:pPr>
                      <a:endParaRPr lang="en-GB" sz="1400" dirty="0">
                        <a:latin typeface="Twinkl" pitchFamily="2" charset="0"/>
                        <a:ea typeface="Century Gothic"/>
                        <a:cs typeface="Century Gothic"/>
                        <a:sym typeface="Century Gothic"/>
                      </a:endParaRPr>
                    </a:p>
                    <a:p>
                      <a:pPr marL="0" lvl="0" indent="0" algn="l" rtl="0">
                        <a:spcBef>
                          <a:spcPts val="0"/>
                        </a:spcBef>
                        <a:spcAft>
                          <a:spcPts val="0"/>
                        </a:spcAft>
                        <a:buNone/>
                      </a:pPr>
                      <a:r>
                        <a:rPr lang="en-GB" sz="1400" dirty="0">
                          <a:latin typeface="Twinkl" pitchFamily="2" charset="0"/>
                          <a:ea typeface="Century Gothic"/>
                          <a:cs typeface="Century Gothic"/>
                          <a:sym typeface="Century Gothic"/>
                        </a:rPr>
                        <a:t>How would you display qualitative data? </a:t>
                      </a:r>
                      <a:endParaRPr sz="1400" dirty="0">
                        <a:latin typeface="Twinkl" pitchFamily="2"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17410" name="Picture 2" descr="A pupil looking at data on an iPad.">
            <a:extLst>
              <a:ext uri="{FF2B5EF4-FFF2-40B4-BE49-F238E27FC236}">
                <a16:creationId xmlns:a16="http://schemas.microsoft.com/office/drawing/2014/main" id="{4BCA577C-25D1-4961-AE54-3C76CADDA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1965" y="810121"/>
            <a:ext cx="3051794" cy="203452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F14B59F-13E8-4A93-85C0-EAFEFDBE57ED}"/>
              </a:ext>
            </a:extLst>
          </p:cNvPr>
          <p:cNvSpPr txBox="1"/>
          <p:nvPr/>
        </p:nvSpPr>
        <p:spPr>
          <a:xfrm>
            <a:off x="552550" y="3306972"/>
            <a:ext cx="5986273" cy="1836528"/>
          </a:xfrm>
          <a:prstGeom prst="rect">
            <a:avLst/>
          </a:prstGeom>
          <a:noFill/>
        </p:spPr>
        <p:txBody>
          <a:bodyPr wrap="square">
            <a:spAutoFit/>
          </a:bodyPr>
          <a:lstStyle/>
          <a:p>
            <a:pPr marL="114300" marR="0" lvl="0" indent="0" algn="l" defTabSz="914400" rtl="0" eaLnBrk="1" fontAlgn="auto" latinLnBrk="0" hangingPunct="1">
              <a:lnSpc>
                <a:spcPct val="115000"/>
              </a:lnSpc>
              <a:spcBef>
                <a:spcPts val="0"/>
              </a:spcBef>
              <a:spcAft>
                <a:spcPts val="0"/>
              </a:spcAft>
              <a:buClr>
                <a:srgbClr val="000000"/>
              </a:buClr>
              <a:buSzPts val="1800"/>
              <a:buFont typeface="Century Gothic"/>
              <a:buNone/>
              <a:tabLst/>
              <a:defRPr/>
            </a:pPr>
            <a:r>
              <a:rPr kumimoji="0" lang="en-GB" sz="2000" b="0" i="0" u="none" strike="noStrike" kern="0" cap="none" spc="0" normalizeH="0" baseline="0" noProof="0" dirty="0">
                <a:ln>
                  <a:noFill/>
                </a:ln>
                <a:solidFill>
                  <a:srgbClr val="000000"/>
                </a:solidFill>
                <a:effectLst/>
                <a:uLnTx/>
                <a:uFillTx/>
                <a:latin typeface="Twinkl" pitchFamily="2" charset="0"/>
                <a:sym typeface="Century Gothic"/>
              </a:rPr>
              <a:t>If the data is quantitative, you can also make a graph. This makes it easy to:</a:t>
            </a:r>
          </a:p>
          <a:p>
            <a:pPr marL="457200" marR="0" lvl="0" indent="-342900" algn="l" defTabSz="914400" rtl="0" eaLnBrk="1" fontAlgn="auto" latinLnBrk="0" hangingPunct="1">
              <a:lnSpc>
                <a:spcPct val="115000"/>
              </a:lnSpc>
              <a:spcBef>
                <a:spcPts val="0"/>
              </a:spcBef>
              <a:spcAft>
                <a:spcPts val="0"/>
              </a:spcAft>
              <a:buClr>
                <a:srgbClr val="000000"/>
              </a:buClr>
              <a:buSzPts val="1800"/>
              <a:buFontTx/>
              <a:buChar char="-"/>
              <a:tabLst/>
              <a:defRPr/>
            </a:pPr>
            <a:r>
              <a:rPr kumimoji="0" lang="en-GB" sz="2000" b="0" i="0" u="none" strike="noStrike" kern="0" cap="none" spc="0" normalizeH="0" baseline="0" noProof="0" dirty="0">
                <a:ln>
                  <a:noFill/>
                </a:ln>
                <a:solidFill>
                  <a:srgbClr val="000000"/>
                </a:solidFill>
                <a:effectLst/>
                <a:uLnTx/>
                <a:uFillTx/>
                <a:latin typeface="Twinkl" pitchFamily="2" charset="0"/>
                <a:sym typeface="Century Gothic"/>
              </a:rPr>
              <a:t>make comparisons</a:t>
            </a:r>
          </a:p>
          <a:p>
            <a:pPr marL="457200" marR="0" lvl="0" indent="-342900" algn="l" defTabSz="914400" rtl="0" eaLnBrk="1" fontAlgn="auto" latinLnBrk="0" hangingPunct="1">
              <a:lnSpc>
                <a:spcPct val="115000"/>
              </a:lnSpc>
              <a:spcBef>
                <a:spcPts val="0"/>
              </a:spcBef>
              <a:spcAft>
                <a:spcPts val="0"/>
              </a:spcAft>
              <a:buClr>
                <a:srgbClr val="000000"/>
              </a:buClr>
              <a:buSzPts val="1800"/>
              <a:buFontTx/>
              <a:buChar char="-"/>
              <a:tabLst/>
              <a:defRPr/>
            </a:pPr>
            <a:r>
              <a:rPr kumimoji="0" lang="en-GB" sz="2000" b="0" i="0" u="none" strike="noStrike" kern="0" cap="none" spc="0" normalizeH="0" baseline="0" noProof="0" dirty="0">
                <a:ln>
                  <a:noFill/>
                </a:ln>
                <a:solidFill>
                  <a:srgbClr val="000000"/>
                </a:solidFill>
                <a:effectLst/>
                <a:uLnTx/>
                <a:uFillTx/>
                <a:latin typeface="Twinkl" pitchFamily="2" charset="0"/>
                <a:sym typeface="Century Gothic"/>
              </a:rPr>
              <a:t>see patterns and trends</a:t>
            </a:r>
          </a:p>
          <a:p>
            <a:pPr marL="457200" marR="0" lvl="0" indent="-342900" algn="l" defTabSz="914400" rtl="0" eaLnBrk="1" fontAlgn="auto" latinLnBrk="0" hangingPunct="1">
              <a:lnSpc>
                <a:spcPct val="115000"/>
              </a:lnSpc>
              <a:spcBef>
                <a:spcPts val="0"/>
              </a:spcBef>
              <a:spcAft>
                <a:spcPts val="0"/>
              </a:spcAft>
              <a:buClr>
                <a:srgbClr val="000000"/>
              </a:buClr>
              <a:buSzPts val="1800"/>
              <a:buFontTx/>
              <a:buChar char="-"/>
              <a:tabLst/>
              <a:defRPr/>
            </a:pPr>
            <a:r>
              <a:rPr kumimoji="0" lang="en-GB" sz="2000" b="0" i="0" u="none" strike="noStrike" kern="0" cap="none" spc="0" normalizeH="0" baseline="0" noProof="0" dirty="0">
                <a:ln>
                  <a:noFill/>
                </a:ln>
                <a:solidFill>
                  <a:srgbClr val="000000"/>
                </a:solidFill>
                <a:effectLst/>
                <a:uLnTx/>
                <a:uFillTx/>
                <a:latin typeface="Twinkl" pitchFamily="2" charset="0"/>
                <a:sym typeface="Century Gothic"/>
              </a:rPr>
              <a:t>communicate the results to other people</a:t>
            </a:r>
            <a:endParaRPr lang="en-AU" dirty="0"/>
          </a:p>
        </p:txBody>
      </p:sp>
    </p:spTree>
    <p:extLst>
      <p:ext uri="{BB962C8B-B14F-4D97-AF65-F5344CB8AC3E}">
        <p14:creationId xmlns:p14="http://schemas.microsoft.com/office/powerpoint/2010/main" val="316300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2604947" cy="4065600"/>
          </a:xfrm>
        </p:spPr>
        <p:txBody>
          <a:bodyPr/>
          <a:lstStyle/>
          <a:p>
            <a:pPr marL="114300" indent="0">
              <a:buNone/>
            </a:pPr>
            <a:r>
              <a:rPr lang="en-GB" sz="2400" b="1" dirty="0">
                <a:latin typeface="Twinkl" pitchFamily="2" charset="0"/>
              </a:rPr>
              <a:t>Investigating worms</a:t>
            </a:r>
          </a:p>
          <a:p>
            <a:pPr marL="114300" indent="0">
              <a:buNone/>
            </a:pPr>
            <a:endParaRPr lang="en-GB" dirty="0">
              <a:latin typeface="Twinkl" pitchFamily="2" charset="0"/>
            </a:endParaRPr>
          </a:p>
          <a:p>
            <a:pPr marL="114300" indent="0">
              <a:buNone/>
            </a:pPr>
            <a:r>
              <a:rPr lang="en-GB" dirty="0">
                <a:latin typeface="Twinkl" pitchFamily="2" charset="0"/>
              </a:rPr>
              <a:t>You have been given samples of the three worm species to investigate. You'll need to collect both qualitative and quantitative data so that you can compare the species.</a:t>
            </a:r>
            <a:endParaRPr lang="en-GB" sz="2000" dirty="0">
              <a:latin typeface="Twinkl" pitchFamily="2" charset="0"/>
            </a:endParaRPr>
          </a:p>
        </p:txBody>
      </p:sp>
      <p:pic>
        <p:nvPicPr>
          <p:cNvPr id="7" name="Picture 2" descr="An image of a newspaper with the following; title 'The Fake Morning Herald'; headline 'Newsflash: Mutant worms discovered!'; article 'A team of scientists have announced the discovery of three new worm species. They discovered the worms near the site of an abandoned nuclear research facility. The facility was shut down last year over safety concerns. The scientists suggest that leaked radiation caused the genetic mutations. But they say they need more data to test this idea.'; Sub-heading ' Weekly competition'; What should scientists name the new worm species? Send in your suggestions and go into the draw to win a worm farm!'. The picture in the article is a group of gummy worms.  ">
            <a:extLst>
              <a:ext uri="{FF2B5EF4-FFF2-40B4-BE49-F238E27FC236}">
                <a16:creationId xmlns:a16="http://schemas.microsoft.com/office/drawing/2014/main" id="{4D0EB82E-404A-4466-B9BB-9E1BEB712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497" y="1108016"/>
            <a:ext cx="5865962" cy="3473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51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body" idx="1"/>
          </p:nvPr>
        </p:nvSpPr>
        <p:spPr>
          <a:xfrm>
            <a:off x="724650" y="322650"/>
            <a:ext cx="6754800" cy="44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latin typeface="Twinkl" pitchFamily="2" charset="0"/>
              </a:rPr>
              <a:t>In this experiment, a scientist wanted to test what type of pumpkin plant grew the most pumpkins. They used 2 types of pumpkin plants (Kent and Field). </a:t>
            </a:r>
            <a:endParaRPr sz="2000" dirty="0">
              <a:latin typeface="Twinkl" pitchFamily="2" charset="0"/>
            </a:endParaRPr>
          </a:p>
          <a:p>
            <a:pPr marL="0" lvl="0" indent="0" algn="l" rtl="0">
              <a:spcBef>
                <a:spcPts val="1600"/>
              </a:spcBef>
              <a:spcAft>
                <a:spcPts val="0"/>
              </a:spcAft>
              <a:buNone/>
            </a:pPr>
            <a:r>
              <a:rPr lang="en-GB" sz="2000" dirty="0">
                <a:latin typeface="Twinkl" pitchFamily="2" charset="0"/>
              </a:rPr>
              <a:t>At the end of 4 months all the pumpkins on each plant were counted. </a:t>
            </a:r>
            <a:endParaRPr sz="2000" dirty="0">
              <a:latin typeface="Twinkl" pitchFamily="2" charset="0"/>
            </a:endParaRPr>
          </a:p>
          <a:p>
            <a:pPr marL="457200" lvl="0" indent="-342900" algn="l" rtl="0">
              <a:spcBef>
                <a:spcPts val="1600"/>
              </a:spcBef>
              <a:spcAft>
                <a:spcPts val="0"/>
              </a:spcAft>
              <a:buSzPts val="1800"/>
              <a:buAutoNum type="arabicPeriod"/>
            </a:pPr>
            <a:r>
              <a:rPr lang="en-GB" sz="2000" dirty="0">
                <a:latin typeface="Twinkl" pitchFamily="2" charset="0"/>
              </a:rPr>
              <a:t>What the independent variable is?</a:t>
            </a:r>
            <a:endParaRPr sz="2000" dirty="0">
              <a:latin typeface="Twinkl" pitchFamily="2" charset="0"/>
            </a:endParaRPr>
          </a:p>
          <a:p>
            <a:pPr marL="457200" lvl="0" indent="-342900" algn="l" rtl="0">
              <a:spcBef>
                <a:spcPts val="1600"/>
              </a:spcBef>
              <a:spcAft>
                <a:spcPts val="0"/>
              </a:spcAft>
              <a:buSzPts val="1800"/>
              <a:buAutoNum type="arabicPeriod"/>
            </a:pPr>
            <a:r>
              <a:rPr lang="en-GB" sz="2000" dirty="0">
                <a:latin typeface="Twinkl" pitchFamily="2" charset="0"/>
              </a:rPr>
              <a:t>What the dependent variable is?</a:t>
            </a:r>
            <a:endParaRPr sz="2000" dirty="0">
              <a:latin typeface="Twinkl" pitchFamily="2" charset="0"/>
            </a:endParaRPr>
          </a:p>
          <a:p>
            <a:pPr marL="457200" lvl="0" indent="-342900" algn="l" rtl="0">
              <a:spcBef>
                <a:spcPts val="1600"/>
              </a:spcBef>
              <a:spcAft>
                <a:spcPts val="0"/>
              </a:spcAft>
              <a:buSzPts val="1800"/>
              <a:buAutoNum type="arabicPeriod"/>
            </a:pPr>
            <a:r>
              <a:rPr lang="en-GB" sz="2000" dirty="0">
                <a:latin typeface="Twinkl" pitchFamily="2" charset="0"/>
              </a:rPr>
              <a:t>What would be two controlled variables?</a:t>
            </a:r>
            <a:endParaRPr sz="2000" dirty="0">
              <a:latin typeface="Twinkl" pitchFamily="2" charset="0"/>
            </a:endParaRPr>
          </a:p>
          <a:p>
            <a:pPr marL="0" lvl="0" indent="0" algn="l" rtl="0">
              <a:spcBef>
                <a:spcPts val="1600"/>
              </a:spcBef>
              <a:spcAft>
                <a:spcPts val="1600"/>
              </a:spcAft>
              <a:buNone/>
            </a:pPr>
            <a:endParaRPr sz="2000" dirty="0">
              <a:latin typeface="Twinkl" pitchFamily="2" charset="0"/>
            </a:endParaRPr>
          </a:p>
        </p:txBody>
      </p:sp>
      <p:pic>
        <p:nvPicPr>
          <p:cNvPr id="183" name="Google Shape;183;p31"/>
          <p:cNvPicPr preferRelativeResize="0"/>
          <p:nvPr/>
        </p:nvPicPr>
        <p:blipFill>
          <a:blip r:embed="rId3">
            <a:alphaModFix/>
          </a:blip>
          <a:stretch>
            <a:fillRect/>
          </a:stretch>
        </p:blipFill>
        <p:spPr>
          <a:xfrm>
            <a:off x="6092764" y="2183700"/>
            <a:ext cx="2642412" cy="1527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pic>
        <p:nvPicPr>
          <p:cNvPr id="6" name="Picture 5">
            <a:extLst>
              <a:ext uri="{FF2B5EF4-FFF2-40B4-BE49-F238E27FC236}">
                <a16:creationId xmlns:a16="http://schemas.microsoft.com/office/drawing/2014/main" id="{EDFE4ED1-BBE9-4A3C-B083-C38E69C370B7}"/>
              </a:ext>
            </a:extLst>
          </p:cNvPr>
          <p:cNvPicPr>
            <a:picLocks noChangeAspect="1"/>
          </p:cNvPicPr>
          <p:nvPr/>
        </p:nvPicPr>
        <p:blipFill>
          <a:blip r:embed="rId3"/>
          <a:stretch>
            <a:fillRect/>
          </a:stretch>
        </p:blipFill>
        <p:spPr>
          <a:xfrm>
            <a:off x="535297" y="908952"/>
            <a:ext cx="8367623" cy="1662797"/>
          </a:xfrm>
          <a:prstGeom prst="rect">
            <a:avLst/>
          </a:prstGeom>
        </p:spPr>
      </p:pic>
      <p:pic>
        <p:nvPicPr>
          <p:cNvPr id="9" name="Picture 8">
            <a:extLst>
              <a:ext uri="{FF2B5EF4-FFF2-40B4-BE49-F238E27FC236}">
                <a16:creationId xmlns:a16="http://schemas.microsoft.com/office/drawing/2014/main" id="{20852BB1-BE95-4929-93B2-D3255A9E5DFF}"/>
              </a:ext>
            </a:extLst>
          </p:cNvPr>
          <p:cNvPicPr>
            <a:picLocks noChangeAspect="1"/>
          </p:cNvPicPr>
          <p:nvPr/>
        </p:nvPicPr>
        <p:blipFill>
          <a:blip r:embed="rId4"/>
          <a:stretch>
            <a:fillRect/>
          </a:stretch>
        </p:blipFill>
        <p:spPr>
          <a:xfrm>
            <a:off x="3399895" y="2571749"/>
            <a:ext cx="2638425" cy="2486025"/>
          </a:xfrm>
          <a:prstGeom prst="rect">
            <a:avLst/>
          </a:prstGeom>
        </p:spPr>
      </p:pic>
    </p:spTree>
    <p:extLst>
      <p:ext uri="{BB962C8B-B14F-4D97-AF65-F5344CB8AC3E}">
        <p14:creationId xmlns:p14="http://schemas.microsoft.com/office/powerpoint/2010/main" val="93172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8591450" cy="4065600"/>
          </a:xfrm>
        </p:spPr>
        <p:txBody>
          <a:bodyPr/>
          <a:lstStyle/>
          <a:p>
            <a:pPr marL="114300" indent="0">
              <a:buNone/>
            </a:pPr>
            <a:r>
              <a:rPr lang="en-GB" sz="2400" b="1" dirty="0">
                <a:latin typeface="Twinkl" pitchFamily="2" charset="0"/>
              </a:rPr>
              <a:t>Investigating worms- Qualitative </a:t>
            </a:r>
          </a:p>
          <a:p>
            <a:pPr marL="114300" indent="0">
              <a:buNone/>
            </a:pPr>
            <a:endParaRPr lang="en-GB" dirty="0">
              <a:latin typeface="Twinkl" pitchFamily="2" charset="0"/>
            </a:endParaRPr>
          </a:p>
          <a:p>
            <a:pPr marL="114300" indent="0">
              <a:buNone/>
            </a:pPr>
            <a:r>
              <a:rPr lang="en-GB" dirty="0">
                <a:latin typeface="Twinkl" pitchFamily="2" charset="0"/>
              </a:rPr>
              <a:t>Describe your qualitative observations of each worm species in the table</a:t>
            </a: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r>
              <a:rPr lang="en-GB" dirty="0">
                <a:latin typeface="Twinkl" pitchFamily="2" charset="0"/>
              </a:rPr>
              <a:t>What similarities between the three worm species can you </a:t>
            </a:r>
            <a:br>
              <a:rPr lang="en-GB" dirty="0">
                <a:latin typeface="Twinkl" pitchFamily="2" charset="0"/>
              </a:rPr>
            </a:br>
            <a:r>
              <a:rPr lang="en-GB" dirty="0">
                <a:latin typeface="Twinkl" pitchFamily="2" charset="0"/>
              </a:rPr>
              <a:t>observe? </a:t>
            </a:r>
            <a:br>
              <a:rPr lang="en-GB" dirty="0">
                <a:latin typeface="Twinkl" pitchFamily="2" charset="0"/>
              </a:rPr>
            </a:br>
            <a:endParaRPr lang="en-GB" dirty="0">
              <a:latin typeface="Twinkl" pitchFamily="2" charset="0"/>
            </a:endParaRPr>
          </a:p>
          <a:p>
            <a:pPr marL="114300" indent="0">
              <a:buNone/>
            </a:pPr>
            <a:r>
              <a:rPr lang="en-GB" dirty="0">
                <a:latin typeface="Twinkl" pitchFamily="2" charset="0"/>
              </a:rPr>
              <a:t>What differences between the three worm species can you </a:t>
            </a:r>
            <a:br>
              <a:rPr lang="en-GB" dirty="0">
                <a:latin typeface="Twinkl" pitchFamily="2" charset="0"/>
              </a:rPr>
            </a:br>
            <a:r>
              <a:rPr lang="en-GB" dirty="0">
                <a:latin typeface="Twinkl" pitchFamily="2" charset="0"/>
              </a:rPr>
              <a:t>observe?</a:t>
            </a:r>
          </a:p>
        </p:txBody>
      </p:sp>
      <p:pic>
        <p:nvPicPr>
          <p:cNvPr id="3" name="Picture 2">
            <a:extLst>
              <a:ext uri="{FF2B5EF4-FFF2-40B4-BE49-F238E27FC236}">
                <a16:creationId xmlns:a16="http://schemas.microsoft.com/office/drawing/2014/main" id="{17853F1C-E6ED-4B42-8B92-56A5EEC09CF2}"/>
              </a:ext>
            </a:extLst>
          </p:cNvPr>
          <p:cNvPicPr>
            <a:picLocks noChangeAspect="1"/>
          </p:cNvPicPr>
          <p:nvPr/>
        </p:nvPicPr>
        <p:blipFill>
          <a:blip r:embed="rId5"/>
          <a:stretch>
            <a:fillRect/>
          </a:stretch>
        </p:blipFill>
        <p:spPr>
          <a:xfrm>
            <a:off x="552550" y="2292938"/>
            <a:ext cx="8367623" cy="1103423"/>
          </a:xfrm>
          <a:prstGeom prst="rect">
            <a:avLst/>
          </a:prstGeom>
        </p:spPr>
      </p:pic>
      <p:graphicFrame>
        <p:nvGraphicFramePr>
          <p:cNvPr id="8" name="Google Shape;142;p23">
            <a:extLst>
              <a:ext uri="{FF2B5EF4-FFF2-40B4-BE49-F238E27FC236}">
                <a16:creationId xmlns:a16="http://schemas.microsoft.com/office/drawing/2014/main" id="{0798B871-8010-4DD0-8B7F-D4217B67B77B}"/>
              </a:ext>
            </a:extLst>
          </p:cNvPr>
          <p:cNvGraphicFramePr/>
          <p:nvPr/>
        </p:nvGraphicFramePr>
        <p:xfrm>
          <a:off x="6785698" y="3537824"/>
          <a:ext cx="2134475" cy="13867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i="0" dirty="0">
                          <a:solidFill>
                            <a:srgbClr val="FFFFFF"/>
                          </a:solidFill>
                          <a:latin typeface="Twinkl" pitchFamily="2" charset="0"/>
                          <a:ea typeface="Century Gothic"/>
                          <a:cs typeface="Century Gothic"/>
                          <a:sym typeface="Century Gothic"/>
                        </a:rPr>
                        <a:t>HINT</a:t>
                      </a:r>
                      <a:endParaRPr sz="1100" b="1" i="0" dirty="0">
                        <a:solidFill>
                          <a:srgbClr val="FFFFFF"/>
                        </a:solidFill>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400" b="0" i="0" u="none" strike="noStrike" cap="none" dirty="0">
                          <a:solidFill>
                            <a:srgbClr val="000000"/>
                          </a:solidFill>
                          <a:effectLst/>
                          <a:latin typeface="Twinkl" pitchFamily="2" charset="0"/>
                          <a:ea typeface="Arial"/>
                          <a:cs typeface="Arial"/>
                          <a:sym typeface="Arial"/>
                        </a:rPr>
                        <a:t>You can start by carefully observing their colour, shape, texture, hardness, smell...</a:t>
                      </a:r>
                      <a:endParaRPr sz="1100" i="0" dirty="0">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 name="MS900074799[1].wav">
            <a:hlinkClick r:id="" action="ppaction://media"/>
            <a:extLst>
              <a:ext uri="{FF2B5EF4-FFF2-40B4-BE49-F238E27FC236}">
                <a16:creationId xmlns:a16="http://schemas.microsoft.com/office/drawing/2014/main" id="{9961CC1E-6CBA-4DFD-BAAB-ACEF56FF6A34}"/>
              </a:ext>
            </a:extLst>
          </p:cNvPr>
          <p:cNvPicPr>
            <a:picLocks noRot="1"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8053881" y="719543"/>
            <a:ext cx="142714" cy="163195"/>
          </a:xfrm>
          <a:prstGeom prst="rect">
            <a:avLst/>
          </a:prstGeom>
        </p:spPr>
      </p:pic>
      <p:sp>
        <p:nvSpPr>
          <p:cNvPr id="7" name="Oval 6">
            <a:extLst>
              <a:ext uri="{FF2B5EF4-FFF2-40B4-BE49-F238E27FC236}">
                <a16:creationId xmlns:a16="http://schemas.microsoft.com/office/drawing/2014/main" id="{A88DBB3A-DB40-4E9A-9B9F-2FE81B4E62B1}"/>
              </a:ext>
            </a:extLst>
          </p:cNvPr>
          <p:cNvSpPr/>
          <p:nvPr/>
        </p:nvSpPr>
        <p:spPr>
          <a:xfrm>
            <a:off x="7815531" y="415103"/>
            <a:ext cx="1198003" cy="1103423"/>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id="{0E8005E3-0964-4B8F-B8F6-5D8FC1715D8B}"/>
              </a:ext>
            </a:extLst>
          </p:cNvPr>
          <p:cNvSpPr/>
          <p:nvPr/>
        </p:nvSpPr>
        <p:spPr>
          <a:xfrm>
            <a:off x="7815531" y="415103"/>
            <a:ext cx="1198003" cy="1103423"/>
          </a:xfrm>
          <a:prstGeom prst="ellipse">
            <a:avLst/>
          </a:prstGeom>
          <a:solidFill>
            <a:srgbClr val="3333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10" name="TextBox 9">
            <a:extLst>
              <a:ext uri="{FF2B5EF4-FFF2-40B4-BE49-F238E27FC236}">
                <a16:creationId xmlns:a16="http://schemas.microsoft.com/office/drawing/2014/main" id="{66A4FB0D-EA0C-4FE6-B232-FAA2C36D0982}"/>
              </a:ext>
            </a:extLst>
          </p:cNvPr>
          <p:cNvSpPr txBox="1"/>
          <p:nvPr/>
        </p:nvSpPr>
        <p:spPr>
          <a:xfrm>
            <a:off x="7852935" y="83755"/>
            <a:ext cx="1198003" cy="307777"/>
          </a:xfrm>
          <a:prstGeom prst="rect">
            <a:avLst/>
          </a:prstGeom>
          <a:noFill/>
        </p:spPr>
        <p:txBody>
          <a:bodyPr wrap="square" rtlCol="0">
            <a:spAutoFit/>
          </a:bodyPr>
          <a:lstStyle/>
          <a:p>
            <a:pPr algn="ctr"/>
            <a:r>
              <a:rPr lang="en-GB" dirty="0"/>
              <a:t>3 minutes</a:t>
            </a:r>
          </a:p>
        </p:txBody>
      </p:sp>
    </p:spTree>
    <p:extLst>
      <p:ext uri="{BB962C8B-B14F-4D97-AF65-F5344CB8AC3E}">
        <p14:creationId xmlns:p14="http://schemas.microsoft.com/office/powerpoint/2010/main" val="10344820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80000"/>
                                        <p:tgtEl>
                                          <p:spTgt spid="9"/>
                                        </p:tgtEl>
                                      </p:cBhvr>
                                    </p:animEffect>
                                  </p:childTnLst>
                                </p:cTn>
                              </p:par>
                            </p:childTnLst>
                          </p:cTn>
                        </p:par>
                        <p:par>
                          <p:cTn id="8" fill="hold">
                            <p:stCondLst>
                              <p:cond delay="180000"/>
                            </p:stCondLst>
                            <p:childTnLst>
                              <p:par>
                                <p:cTn id="9" presetID="1" presetClass="mediacall" presetSubtype="0" fill="hold" nodeType="afterEffect">
                                  <p:stCondLst>
                                    <p:cond delay="0"/>
                                  </p:stCondLst>
                                  <p:childTnLst>
                                    <p:cmd type="call" cmd="playFrom(0.0)">
                                      <p:cBhvr>
                                        <p:cTn id="10" dur="2178" fill="hold"/>
                                        <p:tgtEl>
                                          <p:spTgt spid="6"/>
                                        </p:tgtEl>
                                      </p:cBhvr>
                                    </p:cmd>
                                  </p:childTnLst>
                                </p:cTn>
                              </p:par>
                            </p:childTnLst>
                          </p:cTn>
                        </p:par>
                      </p:childTnLst>
                    </p:cTn>
                  </p:par>
                </p:childTnLst>
              </p:cTn>
              <p:nextCondLst>
                <p:cond evt="onClick" delay="0">
                  <p:tgtEl>
                    <p:spTgt spid="7"/>
                  </p:tgtEl>
                </p:cond>
              </p:nextCondLst>
            </p:seq>
            <p:audio>
              <p:cMediaNode>
                <p:cTn id="11"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8591450" cy="4065600"/>
          </a:xfrm>
        </p:spPr>
        <p:txBody>
          <a:bodyPr/>
          <a:lstStyle/>
          <a:p>
            <a:pPr marL="114300" indent="0">
              <a:buNone/>
            </a:pPr>
            <a:r>
              <a:rPr lang="en-GB" sz="2400" b="1" dirty="0">
                <a:latin typeface="Twinkl" pitchFamily="2" charset="0"/>
              </a:rPr>
              <a:t>Investigating worms- Quantitative </a:t>
            </a:r>
          </a:p>
          <a:p>
            <a:pPr marL="114300" indent="0">
              <a:buNone/>
            </a:pPr>
            <a:endParaRPr lang="en-GB" dirty="0">
              <a:latin typeface="Twinkl" pitchFamily="2" charset="0"/>
            </a:endParaRPr>
          </a:p>
          <a:p>
            <a:pPr marL="114300" indent="0">
              <a:buNone/>
            </a:pPr>
            <a:r>
              <a:rPr lang="en-GB" dirty="0">
                <a:latin typeface="Twinkl" pitchFamily="2" charset="0"/>
              </a:rPr>
              <a:t>Each group will need: </a:t>
            </a:r>
          </a:p>
          <a:p>
            <a:pPr>
              <a:buFontTx/>
              <a:buChar char="-"/>
            </a:pPr>
            <a:r>
              <a:rPr lang="en-GB" dirty="0">
                <a:latin typeface="Twinkl" pitchFamily="2" charset="0"/>
              </a:rPr>
              <a:t>electronic mass balance</a:t>
            </a:r>
          </a:p>
          <a:p>
            <a:pPr>
              <a:buFontTx/>
              <a:buChar char="-"/>
            </a:pPr>
            <a:r>
              <a:rPr lang="en-GB" dirty="0">
                <a:latin typeface="Twinkl" pitchFamily="2" charset="0"/>
              </a:rPr>
              <a:t>30 cm ruler</a:t>
            </a:r>
          </a:p>
          <a:p>
            <a:pPr>
              <a:buFontTx/>
              <a:buChar char="-"/>
            </a:pPr>
            <a:r>
              <a:rPr lang="en-GB" dirty="0">
                <a:latin typeface="Twinkl" pitchFamily="2" charset="0"/>
              </a:rPr>
              <a:t>Calculator</a:t>
            </a:r>
          </a:p>
          <a:p>
            <a:pPr>
              <a:buFontTx/>
              <a:buChar char="-"/>
            </a:pPr>
            <a:endParaRPr lang="en-GB" dirty="0">
              <a:latin typeface="Twinkl" pitchFamily="2" charset="0"/>
            </a:endParaRPr>
          </a:p>
          <a:p>
            <a:pPr>
              <a:buFontTx/>
              <a:buChar char="-"/>
            </a:pPr>
            <a:endParaRPr lang="en-GB" dirty="0">
              <a:latin typeface="Twinkl" pitchFamily="2" charset="0"/>
            </a:endParaRPr>
          </a:p>
          <a:p>
            <a:pPr marL="114300" indent="0">
              <a:buNone/>
            </a:pPr>
            <a:r>
              <a:rPr lang="en-GB" dirty="0">
                <a:latin typeface="Twinkl" pitchFamily="2" charset="0"/>
              </a:rPr>
              <a:t>We will measure the </a:t>
            </a:r>
            <a:r>
              <a:rPr lang="en-GB" b="1" dirty="0">
                <a:latin typeface="Twinkl" pitchFamily="2" charset="0"/>
              </a:rPr>
              <a:t>mass </a:t>
            </a:r>
            <a:r>
              <a:rPr lang="en-GB" dirty="0">
                <a:latin typeface="Twinkl" pitchFamily="2" charset="0"/>
              </a:rPr>
              <a:t>and </a:t>
            </a:r>
            <a:r>
              <a:rPr lang="en-GB" b="1" dirty="0">
                <a:latin typeface="Twinkl" pitchFamily="2" charset="0"/>
              </a:rPr>
              <a:t>length </a:t>
            </a:r>
            <a:r>
              <a:rPr lang="en-GB" dirty="0">
                <a:latin typeface="Twinkl" pitchFamily="2" charset="0"/>
              </a:rPr>
              <a:t>of each worm. </a:t>
            </a:r>
          </a:p>
          <a:p>
            <a:pPr marL="114300" indent="0">
              <a:buNone/>
            </a:pPr>
            <a:endParaRPr lang="en-GB" dirty="0">
              <a:latin typeface="Twinkl" pitchFamily="2" charset="0"/>
            </a:endParaRPr>
          </a:p>
          <a:p>
            <a:pPr marL="114300" indent="0">
              <a:buNone/>
            </a:pPr>
            <a:r>
              <a:rPr lang="en-GB" dirty="0">
                <a:latin typeface="Twinkl" pitchFamily="2" charset="0"/>
              </a:rPr>
              <a:t>We will then need to calculate and </a:t>
            </a:r>
            <a:r>
              <a:rPr lang="en-GB" b="1" dirty="0">
                <a:latin typeface="Twinkl" pitchFamily="2" charset="0"/>
              </a:rPr>
              <a:t>average </a:t>
            </a:r>
            <a:r>
              <a:rPr lang="en-GB" dirty="0">
                <a:latin typeface="Twinkl" pitchFamily="2" charset="0"/>
              </a:rPr>
              <a:t>for each species. </a:t>
            </a: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p:txBody>
      </p:sp>
      <p:graphicFrame>
        <p:nvGraphicFramePr>
          <p:cNvPr id="8" name="Google Shape;142;p23">
            <a:extLst>
              <a:ext uri="{FF2B5EF4-FFF2-40B4-BE49-F238E27FC236}">
                <a16:creationId xmlns:a16="http://schemas.microsoft.com/office/drawing/2014/main" id="{0798B871-8010-4DD0-8B7F-D4217B67B77B}"/>
              </a:ext>
            </a:extLst>
          </p:cNvPr>
          <p:cNvGraphicFramePr/>
          <p:nvPr>
            <p:extLst>
              <p:ext uri="{D42A27DB-BD31-4B8C-83A1-F6EECF244321}">
                <p14:modId xmlns:p14="http://schemas.microsoft.com/office/powerpoint/2010/main" val="2852644205"/>
              </p:ext>
            </p:extLst>
          </p:nvPr>
        </p:nvGraphicFramePr>
        <p:xfrm>
          <a:off x="6685300" y="811850"/>
          <a:ext cx="2134475" cy="13867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i="0" dirty="0">
                          <a:solidFill>
                            <a:srgbClr val="FFFFFF"/>
                          </a:solidFill>
                          <a:latin typeface="Twinkl" pitchFamily="2" charset="0"/>
                          <a:ea typeface="Century Gothic"/>
                          <a:cs typeface="Century Gothic"/>
                          <a:sym typeface="Century Gothic"/>
                        </a:rPr>
                        <a:t>HINT</a:t>
                      </a:r>
                      <a:endParaRPr sz="1100" b="1" i="0" dirty="0">
                        <a:solidFill>
                          <a:srgbClr val="FFFFFF"/>
                        </a:solidFill>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400" b="1" i="0" u="none" strike="noStrike" cap="none" dirty="0">
                          <a:solidFill>
                            <a:srgbClr val="000000"/>
                          </a:solidFill>
                          <a:effectLst/>
                          <a:latin typeface="Twinkl" pitchFamily="2" charset="0"/>
                          <a:ea typeface="Arial"/>
                          <a:cs typeface="Arial"/>
                          <a:sym typeface="Arial"/>
                        </a:rPr>
                        <a:t>Mass </a:t>
                      </a:r>
                      <a:r>
                        <a:rPr lang="en-GB" sz="1400" b="0" i="0" u="none" strike="noStrike" cap="none" dirty="0">
                          <a:solidFill>
                            <a:srgbClr val="000000"/>
                          </a:solidFill>
                          <a:effectLst/>
                          <a:latin typeface="Twinkl" pitchFamily="2" charset="0"/>
                          <a:ea typeface="Arial"/>
                          <a:cs typeface="Arial"/>
                          <a:sym typeface="Arial"/>
                        </a:rPr>
                        <a:t>is the amount of matter in an object. In everyday life we call it “weight”. </a:t>
                      </a:r>
                      <a:endParaRPr sz="1100" b="1" i="0" dirty="0">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8414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8591450" cy="4065600"/>
          </a:xfrm>
        </p:spPr>
        <p:txBody>
          <a:bodyPr/>
          <a:lstStyle/>
          <a:p>
            <a:pPr marL="114300" indent="0">
              <a:buNone/>
            </a:pPr>
            <a:r>
              <a:rPr lang="en-GB" sz="2400" b="1" dirty="0">
                <a:latin typeface="Twinkl" pitchFamily="2" charset="0"/>
              </a:rPr>
              <a:t>Investigating worms- Quantitative </a:t>
            </a:r>
          </a:p>
          <a:p>
            <a:pPr marL="114300" indent="0">
              <a:buNone/>
            </a:pPr>
            <a:endParaRPr lang="en-GB" dirty="0">
              <a:latin typeface="Twinkl" pitchFamily="2" charset="0"/>
            </a:endParaRPr>
          </a:p>
          <a:p>
            <a:pPr marL="114300" indent="0">
              <a:buNone/>
            </a:pPr>
            <a:r>
              <a:rPr lang="en-GB" dirty="0">
                <a:latin typeface="Twinkl" pitchFamily="2" charset="0"/>
              </a:rPr>
              <a:t>Measure and record the mass of each worm. Calculate </a:t>
            </a:r>
            <a:br>
              <a:rPr lang="en-GB" dirty="0">
                <a:latin typeface="Twinkl" pitchFamily="2" charset="0"/>
              </a:rPr>
            </a:br>
            <a:r>
              <a:rPr lang="en-GB" dirty="0">
                <a:latin typeface="Twinkl" pitchFamily="2" charset="0"/>
              </a:rPr>
              <a:t>the average mass for each species. </a:t>
            </a: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p:txBody>
      </p:sp>
      <p:graphicFrame>
        <p:nvGraphicFramePr>
          <p:cNvPr id="8" name="Google Shape;142;p23">
            <a:extLst>
              <a:ext uri="{FF2B5EF4-FFF2-40B4-BE49-F238E27FC236}">
                <a16:creationId xmlns:a16="http://schemas.microsoft.com/office/drawing/2014/main" id="{0798B871-8010-4DD0-8B7F-D4217B67B77B}"/>
              </a:ext>
            </a:extLst>
          </p:cNvPr>
          <p:cNvGraphicFramePr/>
          <p:nvPr/>
        </p:nvGraphicFramePr>
        <p:xfrm>
          <a:off x="6685300" y="811850"/>
          <a:ext cx="2134475" cy="13867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i="0" dirty="0">
                          <a:solidFill>
                            <a:srgbClr val="FFFFFF"/>
                          </a:solidFill>
                          <a:latin typeface="Twinkl" pitchFamily="2" charset="0"/>
                          <a:ea typeface="Century Gothic"/>
                          <a:cs typeface="Century Gothic"/>
                          <a:sym typeface="Century Gothic"/>
                        </a:rPr>
                        <a:t>HINT</a:t>
                      </a:r>
                      <a:endParaRPr sz="1100" b="1" i="0" dirty="0">
                        <a:solidFill>
                          <a:srgbClr val="FFFFFF"/>
                        </a:solidFill>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400" b="1" i="0" u="none" strike="noStrike" cap="none" dirty="0">
                          <a:solidFill>
                            <a:srgbClr val="000000"/>
                          </a:solidFill>
                          <a:effectLst/>
                          <a:latin typeface="Twinkl" pitchFamily="2" charset="0"/>
                          <a:ea typeface="Arial"/>
                          <a:cs typeface="Arial"/>
                          <a:sym typeface="Arial"/>
                        </a:rPr>
                        <a:t>Mass </a:t>
                      </a:r>
                      <a:r>
                        <a:rPr lang="en-GB" sz="1400" b="0" i="0" u="none" strike="noStrike" cap="none" dirty="0">
                          <a:solidFill>
                            <a:srgbClr val="000000"/>
                          </a:solidFill>
                          <a:effectLst/>
                          <a:latin typeface="Twinkl" pitchFamily="2" charset="0"/>
                          <a:ea typeface="Arial"/>
                          <a:cs typeface="Arial"/>
                          <a:sym typeface="Arial"/>
                        </a:rPr>
                        <a:t>is the amount of matter in an object. In everyday life we call it “weight”. </a:t>
                      </a:r>
                      <a:endParaRPr sz="1100" b="1" i="0" dirty="0">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04A5B01-743B-464F-85F3-7BBFDE339521}"/>
              </a:ext>
            </a:extLst>
          </p:cNvPr>
          <p:cNvPicPr>
            <a:picLocks noChangeAspect="1"/>
          </p:cNvPicPr>
          <p:nvPr/>
        </p:nvPicPr>
        <p:blipFill>
          <a:blip r:embed="rId3"/>
          <a:stretch>
            <a:fillRect/>
          </a:stretch>
        </p:blipFill>
        <p:spPr>
          <a:xfrm>
            <a:off x="552550" y="2571750"/>
            <a:ext cx="8384875" cy="1631031"/>
          </a:xfrm>
          <a:prstGeom prst="rect">
            <a:avLst/>
          </a:prstGeom>
        </p:spPr>
      </p:pic>
    </p:spTree>
    <p:extLst>
      <p:ext uri="{BB962C8B-B14F-4D97-AF65-F5344CB8AC3E}">
        <p14:creationId xmlns:p14="http://schemas.microsoft.com/office/powerpoint/2010/main" val="358135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8591450" cy="4065600"/>
          </a:xfrm>
        </p:spPr>
        <p:txBody>
          <a:bodyPr/>
          <a:lstStyle/>
          <a:p>
            <a:pPr marL="114300" indent="0">
              <a:buNone/>
            </a:pPr>
            <a:r>
              <a:rPr lang="en-GB" sz="2400" b="1" dirty="0">
                <a:latin typeface="Twinkl" pitchFamily="2" charset="0"/>
              </a:rPr>
              <a:t>Investigating worms- Quantitative </a:t>
            </a:r>
          </a:p>
          <a:p>
            <a:pPr marL="114300" indent="0">
              <a:buNone/>
            </a:pPr>
            <a:endParaRPr lang="en-GB" dirty="0">
              <a:latin typeface="Twinkl" pitchFamily="2" charset="0"/>
            </a:endParaRPr>
          </a:p>
          <a:p>
            <a:pPr marL="114300" indent="0">
              <a:buNone/>
            </a:pPr>
            <a:r>
              <a:rPr lang="en-GB" dirty="0">
                <a:latin typeface="Twinkl" pitchFamily="2" charset="0"/>
              </a:rPr>
              <a:t>Measure and record the length of each worm. Calculate </a:t>
            </a:r>
            <a:br>
              <a:rPr lang="en-GB" dirty="0">
                <a:latin typeface="Twinkl" pitchFamily="2" charset="0"/>
              </a:rPr>
            </a:br>
            <a:r>
              <a:rPr lang="en-GB" dirty="0">
                <a:latin typeface="Twinkl" pitchFamily="2" charset="0"/>
              </a:rPr>
              <a:t>the average length for each species. </a:t>
            </a:r>
          </a:p>
          <a:p>
            <a:pPr marL="114300" indent="0">
              <a:buNone/>
            </a:pPr>
            <a:endParaRPr lang="en-GB" dirty="0">
              <a:latin typeface="Twinkl" pitchFamily="2" charset="0"/>
            </a:endParaRPr>
          </a:p>
          <a:p>
            <a:pPr marL="114300" indent="0">
              <a:buNone/>
            </a:pPr>
            <a:endParaRPr lang="en-GB" dirty="0">
              <a:latin typeface="Twinkl" pitchFamily="2" charset="0"/>
            </a:endParaRPr>
          </a:p>
          <a:p>
            <a:pPr marL="114300" indent="0">
              <a:buNone/>
            </a:pPr>
            <a:endParaRPr lang="en-GB" dirty="0">
              <a:latin typeface="Twinkl" pitchFamily="2" charset="0"/>
            </a:endParaRPr>
          </a:p>
        </p:txBody>
      </p:sp>
      <p:graphicFrame>
        <p:nvGraphicFramePr>
          <p:cNvPr id="8" name="Google Shape;142;p23">
            <a:extLst>
              <a:ext uri="{FF2B5EF4-FFF2-40B4-BE49-F238E27FC236}">
                <a16:creationId xmlns:a16="http://schemas.microsoft.com/office/drawing/2014/main" id="{0798B871-8010-4DD0-8B7F-D4217B67B77B}"/>
              </a:ext>
            </a:extLst>
          </p:cNvPr>
          <p:cNvGraphicFramePr/>
          <p:nvPr>
            <p:extLst>
              <p:ext uri="{D42A27DB-BD31-4B8C-83A1-F6EECF244321}">
                <p14:modId xmlns:p14="http://schemas.microsoft.com/office/powerpoint/2010/main" val="655000636"/>
              </p:ext>
            </p:extLst>
          </p:nvPr>
        </p:nvGraphicFramePr>
        <p:xfrm>
          <a:off x="6685300" y="811850"/>
          <a:ext cx="2134475" cy="117342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i="0" dirty="0">
                          <a:solidFill>
                            <a:srgbClr val="FFFFFF"/>
                          </a:solidFill>
                          <a:latin typeface="Twinkl" pitchFamily="2" charset="0"/>
                          <a:ea typeface="Century Gothic"/>
                          <a:cs typeface="Century Gothic"/>
                          <a:sym typeface="Century Gothic"/>
                        </a:rPr>
                        <a:t>HINT</a:t>
                      </a:r>
                      <a:endParaRPr sz="1100" b="1" i="0" dirty="0">
                        <a:solidFill>
                          <a:srgbClr val="FFFFFF"/>
                        </a:solidFill>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solidFill>
                      <a:srgbClr val="6AA84F"/>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400" b="0" i="0" u="none" strike="noStrike" cap="none" dirty="0">
                          <a:solidFill>
                            <a:srgbClr val="000000"/>
                          </a:solidFill>
                          <a:effectLst/>
                          <a:latin typeface="Twinkl" pitchFamily="2" charset="0"/>
                          <a:ea typeface="Century Gothic"/>
                          <a:cs typeface="Arial"/>
                          <a:sym typeface="Arial"/>
                        </a:rPr>
                        <a:t>Make sure you are measuring from the first notch on the ruler</a:t>
                      </a:r>
                      <a:endParaRPr sz="1100" b="0" i="0" dirty="0">
                        <a:latin typeface="Twinkl" pitchFamily="2" charset="0"/>
                        <a:ea typeface="Century Gothic"/>
                        <a:cs typeface="Century Gothic"/>
                        <a:sym typeface="Century Gothic"/>
                      </a:endParaRPr>
                    </a:p>
                  </a:txBody>
                  <a:tcPr marL="91425" marR="91425" marT="91425" marB="91425">
                    <a:lnL w="9525" cap="flat" cmpd="sng">
                      <a:solidFill>
                        <a:srgbClr val="6AA84F"/>
                      </a:solidFill>
                      <a:prstDash val="solid"/>
                      <a:round/>
                      <a:headEnd type="none" w="sm" len="sm"/>
                      <a:tailEnd type="none" w="sm" len="sm"/>
                    </a:lnL>
                    <a:lnR w="9525" cap="flat" cmpd="sng">
                      <a:solidFill>
                        <a:srgbClr val="6AA84F"/>
                      </a:solidFill>
                      <a:prstDash val="solid"/>
                      <a:round/>
                      <a:headEnd type="none" w="sm" len="sm"/>
                      <a:tailEnd type="none" w="sm" len="sm"/>
                    </a:lnR>
                    <a:lnT w="9525" cap="flat" cmpd="sng">
                      <a:solidFill>
                        <a:srgbClr val="6AA84F"/>
                      </a:solidFill>
                      <a:prstDash val="solid"/>
                      <a:round/>
                      <a:headEnd type="none" w="sm" len="sm"/>
                      <a:tailEnd type="none" w="sm" len="sm"/>
                    </a:lnT>
                    <a:lnB w="9525" cap="flat" cmpd="sng">
                      <a:solidFill>
                        <a:srgbClr val="6AA84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8FC7422A-1337-4245-A554-991B09CD30DB}"/>
              </a:ext>
            </a:extLst>
          </p:cNvPr>
          <p:cNvPicPr>
            <a:picLocks noChangeAspect="1"/>
          </p:cNvPicPr>
          <p:nvPr/>
        </p:nvPicPr>
        <p:blipFill>
          <a:blip r:embed="rId3"/>
          <a:stretch>
            <a:fillRect/>
          </a:stretch>
        </p:blipFill>
        <p:spPr>
          <a:xfrm>
            <a:off x="762703" y="2581397"/>
            <a:ext cx="8057072" cy="1750253"/>
          </a:xfrm>
          <a:prstGeom prst="rect">
            <a:avLst/>
          </a:prstGeom>
        </p:spPr>
      </p:pic>
    </p:spTree>
    <p:extLst>
      <p:ext uri="{BB962C8B-B14F-4D97-AF65-F5344CB8AC3E}">
        <p14:creationId xmlns:p14="http://schemas.microsoft.com/office/powerpoint/2010/main" val="1315688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31"/>
          <p:cNvSpPr txBox="1">
            <a:spLocks noGrp="1"/>
          </p:cNvSpPr>
          <p:nvPr>
            <p:ph type="subTitle" idx="1"/>
          </p:nvPr>
        </p:nvSpPr>
        <p:spPr>
          <a:xfrm>
            <a:off x="95500" y="266050"/>
            <a:ext cx="6589800" cy="34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latin typeface="Twinkl" pitchFamily="2" charset="0"/>
              </a:rPr>
              <a:t>We will analyse and communicate data</a:t>
            </a:r>
            <a:endParaRPr sz="1700" dirty="0"/>
          </a:p>
        </p:txBody>
      </p:sp>
      <p:sp>
        <p:nvSpPr>
          <p:cNvPr id="4" name="Text Placeholder 3">
            <a:extLst>
              <a:ext uri="{FF2B5EF4-FFF2-40B4-BE49-F238E27FC236}">
                <a16:creationId xmlns:a16="http://schemas.microsoft.com/office/drawing/2014/main" id="{7BE49728-2531-4457-BD94-31F2418E3162}"/>
              </a:ext>
            </a:extLst>
          </p:cNvPr>
          <p:cNvSpPr>
            <a:spLocks noGrp="1"/>
          </p:cNvSpPr>
          <p:nvPr>
            <p:ph type="body" idx="2"/>
          </p:nvPr>
        </p:nvSpPr>
        <p:spPr>
          <a:xfrm>
            <a:off x="552550" y="811850"/>
            <a:ext cx="8267225" cy="4065600"/>
          </a:xfrm>
        </p:spPr>
        <p:txBody>
          <a:bodyPr/>
          <a:lstStyle/>
          <a:p>
            <a:pPr marL="114300" indent="0">
              <a:buNone/>
            </a:pPr>
            <a:r>
              <a:rPr lang="en-GB" sz="2400" b="1" dirty="0">
                <a:latin typeface="Twinkl" pitchFamily="2" charset="0"/>
              </a:rPr>
              <a:t>Discussion </a:t>
            </a:r>
            <a:r>
              <a:rPr lang="en-GB" dirty="0">
                <a:latin typeface="Twinkl" pitchFamily="2" charset="0"/>
              </a:rPr>
              <a:t> </a:t>
            </a:r>
          </a:p>
          <a:p>
            <a:pPr marL="114300" indent="0">
              <a:buNone/>
            </a:pPr>
            <a:endParaRPr lang="en-GB" dirty="0">
              <a:latin typeface="Twinkl" pitchFamily="2" charset="0"/>
            </a:endParaRPr>
          </a:p>
          <a:p>
            <a:pPr>
              <a:buFontTx/>
              <a:buChar char="-"/>
            </a:pPr>
            <a:r>
              <a:rPr lang="en-GB" sz="2000" dirty="0">
                <a:latin typeface="Twinkl" pitchFamily="2" charset="0"/>
              </a:rPr>
              <a:t>Can you draw a general conclusion about a whole worm species by observing only three worms?</a:t>
            </a:r>
          </a:p>
          <a:p>
            <a:pPr>
              <a:buFontTx/>
              <a:buChar char="-"/>
            </a:pPr>
            <a:r>
              <a:rPr lang="en-GB" sz="2000" dirty="0">
                <a:latin typeface="Twinkl" pitchFamily="2" charset="0"/>
              </a:rPr>
              <a:t>Did different groups in the class calculate different average values (of either mass or length) for the same species?</a:t>
            </a:r>
          </a:p>
          <a:p>
            <a:pPr>
              <a:buFontTx/>
              <a:buChar char="-"/>
            </a:pPr>
            <a:r>
              <a:rPr lang="en-GB" sz="2000" dirty="0">
                <a:latin typeface="Twinkl" pitchFamily="2" charset="0"/>
              </a:rPr>
              <a:t>What are the average values for the class as a whole? Are these likely to be more accurate than the values of just one group? Why?</a:t>
            </a:r>
          </a:p>
          <a:p>
            <a:pPr>
              <a:buFontTx/>
              <a:buChar char="-"/>
            </a:pPr>
            <a:r>
              <a:rPr lang="en-GB" sz="2000" dirty="0">
                <a:latin typeface="Twinkl" pitchFamily="2" charset="0"/>
              </a:rPr>
              <a:t>How would the situation be different if you were a scientist studying real worms rather than gummy worms?</a:t>
            </a:r>
          </a:p>
          <a:p>
            <a:pPr marL="114300" indent="0">
              <a:buNone/>
            </a:pPr>
            <a:endParaRPr lang="en-GB" dirty="0">
              <a:latin typeface="Twinkl" pitchFamily="2" charset="0"/>
            </a:endParaRPr>
          </a:p>
        </p:txBody>
      </p:sp>
    </p:spTree>
    <p:extLst>
      <p:ext uri="{BB962C8B-B14F-4D97-AF65-F5344CB8AC3E}">
        <p14:creationId xmlns:p14="http://schemas.microsoft.com/office/powerpoint/2010/main" val="3713766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body" idx="1"/>
          </p:nvPr>
        </p:nvSpPr>
        <p:spPr>
          <a:xfrm>
            <a:off x="497975" y="2892375"/>
            <a:ext cx="5198100" cy="2012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dirty="0">
                <a:latin typeface="Twinkl" pitchFamily="2" charset="0"/>
              </a:rPr>
              <a:t>We will compare</a:t>
            </a:r>
            <a:r>
              <a:rPr lang="en-GB" baseline="-25000" dirty="0">
                <a:latin typeface="Twinkl" pitchFamily="2" charset="0"/>
              </a:rPr>
              <a:t>1 </a:t>
            </a:r>
            <a:r>
              <a:rPr lang="en-GB" dirty="0">
                <a:latin typeface="Twinkl" pitchFamily="2" charset="0"/>
              </a:rPr>
              <a:t>qualitative and quantitative data </a:t>
            </a:r>
            <a:endParaRPr dirty="0">
              <a:latin typeface="Twinkl" pitchFamily="2" charset="0"/>
            </a:endParaRPr>
          </a:p>
          <a:p>
            <a:pPr marL="457200" lvl="0" indent="-342900" algn="l" rtl="0">
              <a:spcBef>
                <a:spcPts val="0"/>
              </a:spcBef>
              <a:spcAft>
                <a:spcPts val="0"/>
              </a:spcAft>
              <a:buSzPts val="1800"/>
              <a:buChar char="●"/>
            </a:pPr>
            <a:r>
              <a:rPr lang="en-GB" dirty="0">
                <a:latin typeface="Twinkl" pitchFamily="2" charset="0"/>
              </a:rPr>
              <a:t>We will construct tables using data</a:t>
            </a:r>
            <a:endParaRPr dirty="0">
              <a:latin typeface="Twinkl" pitchFamily="2" charset="0"/>
            </a:endParaRPr>
          </a:p>
          <a:p>
            <a:pPr marL="457200" lvl="0" indent="-342900" algn="l" rtl="0">
              <a:spcBef>
                <a:spcPts val="0"/>
              </a:spcBef>
              <a:spcAft>
                <a:spcPts val="0"/>
              </a:spcAft>
              <a:buSzPts val="1800"/>
              <a:buChar char="●"/>
            </a:pPr>
            <a:r>
              <a:rPr lang="en-GB" dirty="0">
                <a:latin typeface="Twinkl" pitchFamily="2" charset="0"/>
              </a:rPr>
              <a:t>We will calculate averages </a:t>
            </a:r>
          </a:p>
        </p:txBody>
      </p:sp>
      <p:sp>
        <p:nvSpPr>
          <p:cNvPr id="181" name="Google Shape;181;p30"/>
          <p:cNvSpPr txBox="1">
            <a:spLocks noGrp="1"/>
          </p:cNvSpPr>
          <p:nvPr>
            <p:ph type="title"/>
          </p:nvPr>
        </p:nvSpPr>
        <p:spPr>
          <a:xfrm>
            <a:off x="532075" y="477525"/>
            <a:ext cx="5061600" cy="183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dirty="0">
                <a:latin typeface="Twinkl" pitchFamily="2" charset="0"/>
              </a:rPr>
              <a:t>We will analyse and communicate data</a:t>
            </a:r>
          </a:p>
        </p:txBody>
      </p:sp>
      <p:graphicFrame>
        <p:nvGraphicFramePr>
          <p:cNvPr id="182" name="Google Shape;182;p30"/>
          <p:cNvGraphicFramePr/>
          <p:nvPr/>
        </p:nvGraphicFramePr>
        <p:xfrm>
          <a:off x="6693450" y="3173325"/>
          <a:ext cx="2134475" cy="877315"/>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DECLARE THE OBJECTIVE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526825">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83" name="Google Shape;183;p30"/>
          <p:cNvGraphicFramePr/>
          <p:nvPr/>
        </p:nvGraphicFramePr>
        <p:xfrm>
          <a:off x="7603350" y="22942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84" name="Google Shape;184;p30"/>
          <p:cNvGraphicFramePr/>
          <p:nvPr/>
        </p:nvGraphicFramePr>
        <p:xfrm>
          <a:off x="7603350" y="73892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85" name="Google Shape;185;p30"/>
          <p:cNvGraphicFramePr/>
          <p:nvPr/>
        </p:nvGraphicFramePr>
        <p:xfrm>
          <a:off x="6693450" y="4196175"/>
          <a:ext cx="2134475" cy="7009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Look at the differences</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159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LABORATORY</a:t>
            </a:r>
            <a:endParaRPr sz="4800"/>
          </a:p>
          <a:p>
            <a:pPr marL="0" lvl="0" indent="0" algn="r" rtl="0">
              <a:spcBef>
                <a:spcPts val="0"/>
              </a:spcBef>
              <a:spcAft>
                <a:spcPts val="1600"/>
              </a:spcAft>
              <a:buNone/>
            </a:pPr>
            <a:r>
              <a:rPr lang="en-GB" sz="4800">
                <a:solidFill>
                  <a:srgbClr val="0B5394"/>
                </a:solidFill>
              </a:rPr>
              <a:t>ROOM FOR SCIENCE</a:t>
            </a:r>
            <a:endParaRPr sz="48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SUMMARISE</a:t>
            </a:r>
            <a:endParaRPr sz="4800"/>
          </a:p>
          <a:p>
            <a:pPr marL="0" lvl="0" indent="0" algn="r" rtl="0">
              <a:spcBef>
                <a:spcPts val="0"/>
              </a:spcBef>
              <a:spcAft>
                <a:spcPts val="1600"/>
              </a:spcAft>
              <a:buNone/>
            </a:pPr>
            <a:r>
              <a:rPr lang="en-GB" sz="4800">
                <a:solidFill>
                  <a:srgbClr val="0B5394"/>
                </a:solidFill>
              </a:rPr>
              <a:t>WRITE THE MAIN IDEAS</a:t>
            </a:r>
            <a:endParaRPr sz="48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DEMONSTRATE</a:t>
            </a:r>
            <a:endParaRPr sz="4800"/>
          </a:p>
          <a:p>
            <a:pPr marL="0" lvl="0" indent="0" algn="r" rtl="0">
              <a:spcBef>
                <a:spcPts val="0"/>
              </a:spcBef>
              <a:spcAft>
                <a:spcPts val="1600"/>
              </a:spcAft>
              <a:buNone/>
            </a:pPr>
            <a:r>
              <a:rPr lang="en-GB" sz="4800">
                <a:solidFill>
                  <a:srgbClr val="0B5394"/>
                </a:solidFill>
              </a:rPr>
              <a:t>SHOW WITH ACTION</a:t>
            </a:r>
            <a:endParaRPr sz="4800">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NORM</a:t>
            </a:r>
            <a:endParaRPr sz="4800"/>
          </a:p>
          <a:p>
            <a:pPr marL="0" lvl="0" indent="0" algn="r" rtl="0">
              <a:spcBef>
                <a:spcPts val="0"/>
              </a:spcBef>
              <a:spcAft>
                <a:spcPts val="1600"/>
              </a:spcAft>
              <a:buNone/>
            </a:pPr>
            <a:r>
              <a:rPr lang="en-GB" sz="4800">
                <a:solidFill>
                  <a:srgbClr val="0B5394"/>
                </a:solidFill>
              </a:rPr>
              <a:t>WAY OF DOING THINGS</a:t>
            </a:r>
            <a:endParaRPr sz="48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body" idx="1"/>
          </p:nvPr>
        </p:nvSpPr>
        <p:spPr>
          <a:xfrm>
            <a:off x="499650" y="566200"/>
            <a:ext cx="8457300" cy="409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a:t>Repeat the opposite word/phrase.</a:t>
            </a:r>
            <a:endParaRPr sz="2400"/>
          </a:p>
          <a:p>
            <a:pPr marL="0" lvl="0" indent="0" algn="l" rtl="0">
              <a:spcBef>
                <a:spcPts val="1600"/>
              </a:spcBef>
              <a:spcAft>
                <a:spcPts val="0"/>
              </a:spcAft>
              <a:buNone/>
            </a:pPr>
            <a:r>
              <a:rPr lang="en-GB" sz="4800"/>
              <a:t>SCIENTIFIC</a:t>
            </a:r>
            <a:endParaRPr sz="4800"/>
          </a:p>
          <a:p>
            <a:pPr marL="0" lvl="0" indent="0" algn="r" rtl="0">
              <a:spcBef>
                <a:spcPts val="0"/>
              </a:spcBef>
              <a:spcAft>
                <a:spcPts val="1600"/>
              </a:spcAft>
              <a:buNone/>
            </a:pPr>
            <a:r>
              <a:rPr lang="en-GB" sz="4800">
                <a:solidFill>
                  <a:srgbClr val="0B5394"/>
                </a:solidFill>
              </a:rPr>
              <a:t>TO DO WITH SCIENCE</a:t>
            </a:r>
            <a:endParaRPr sz="4800">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body" idx="1"/>
          </p:nvPr>
        </p:nvSpPr>
        <p:spPr>
          <a:xfrm>
            <a:off x="497975" y="2892375"/>
            <a:ext cx="5198100" cy="20124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dirty="0">
                <a:latin typeface="Twinkl" pitchFamily="2" charset="0"/>
              </a:rPr>
              <a:t>We will compare</a:t>
            </a:r>
            <a:r>
              <a:rPr lang="en-GB" baseline="-25000" dirty="0">
                <a:latin typeface="Twinkl" pitchFamily="2" charset="0"/>
              </a:rPr>
              <a:t>1 </a:t>
            </a:r>
            <a:r>
              <a:rPr lang="en-GB" dirty="0">
                <a:latin typeface="Twinkl" pitchFamily="2" charset="0"/>
              </a:rPr>
              <a:t>qualitative and quantitative data </a:t>
            </a:r>
            <a:endParaRPr dirty="0">
              <a:latin typeface="Twinkl" pitchFamily="2" charset="0"/>
            </a:endParaRPr>
          </a:p>
          <a:p>
            <a:pPr marL="457200" lvl="0" indent="-342900" algn="l" rtl="0">
              <a:spcBef>
                <a:spcPts val="0"/>
              </a:spcBef>
              <a:spcAft>
                <a:spcPts val="0"/>
              </a:spcAft>
              <a:buSzPts val="1800"/>
              <a:buChar char="●"/>
            </a:pPr>
            <a:r>
              <a:rPr lang="en-GB" dirty="0">
                <a:latin typeface="Twinkl" pitchFamily="2" charset="0"/>
              </a:rPr>
              <a:t>We will construct tables using data</a:t>
            </a:r>
            <a:endParaRPr dirty="0">
              <a:latin typeface="Twinkl" pitchFamily="2" charset="0"/>
            </a:endParaRPr>
          </a:p>
          <a:p>
            <a:pPr marL="457200" lvl="0" indent="-342900" algn="l" rtl="0">
              <a:spcBef>
                <a:spcPts val="0"/>
              </a:spcBef>
              <a:spcAft>
                <a:spcPts val="0"/>
              </a:spcAft>
              <a:buSzPts val="1800"/>
              <a:buChar char="●"/>
            </a:pPr>
            <a:r>
              <a:rPr lang="en-GB" dirty="0">
                <a:latin typeface="Twinkl" pitchFamily="2" charset="0"/>
              </a:rPr>
              <a:t>We will calculate averages </a:t>
            </a:r>
          </a:p>
        </p:txBody>
      </p:sp>
      <p:sp>
        <p:nvSpPr>
          <p:cNvPr id="181" name="Google Shape;181;p30"/>
          <p:cNvSpPr txBox="1">
            <a:spLocks noGrp="1"/>
          </p:cNvSpPr>
          <p:nvPr>
            <p:ph type="title"/>
          </p:nvPr>
        </p:nvSpPr>
        <p:spPr>
          <a:xfrm>
            <a:off x="532075" y="477525"/>
            <a:ext cx="5061600" cy="1835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3600" dirty="0">
                <a:latin typeface="Twinkl" pitchFamily="2" charset="0"/>
              </a:rPr>
              <a:t>We will analyse and communicate data</a:t>
            </a:r>
          </a:p>
        </p:txBody>
      </p:sp>
      <p:graphicFrame>
        <p:nvGraphicFramePr>
          <p:cNvPr id="182" name="Google Shape;182;p30"/>
          <p:cNvGraphicFramePr/>
          <p:nvPr/>
        </p:nvGraphicFramePr>
        <p:xfrm>
          <a:off x="6693450" y="3173325"/>
          <a:ext cx="2134475" cy="877315"/>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DECLARE THE OBJECTIVE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526825">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83" name="Google Shape;183;p30"/>
          <p:cNvGraphicFramePr/>
          <p:nvPr/>
        </p:nvGraphicFramePr>
        <p:xfrm>
          <a:off x="7603350" y="22942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TRACK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84" name="Google Shape;184;p30"/>
          <p:cNvGraphicFramePr/>
          <p:nvPr/>
        </p:nvGraphicFramePr>
        <p:xfrm>
          <a:off x="7603350" y="738925"/>
          <a:ext cx="1224575" cy="350490"/>
        </p:xfrm>
        <a:graphic>
          <a:graphicData uri="http://schemas.openxmlformats.org/drawingml/2006/table">
            <a:tbl>
              <a:tblPr>
                <a:noFill/>
                <a:tableStyleId>{07BEB0AE-C758-4910-A591-CAE5134280F8}</a:tableStyleId>
              </a:tblPr>
              <a:tblGrid>
                <a:gridCol w="12245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READ WITH ME</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185" name="Google Shape;185;p30"/>
          <p:cNvGraphicFramePr/>
          <p:nvPr/>
        </p:nvGraphicFramePr>
        <p:xfrm>
          <a:off x="6693450" y="4196175"/>
          <a:ext cx="2134475" cy="700980"/>
        </p:xfrm>
        <a:graphic>
          <a:graphicData uri="http://schemas.openxmlformats.org/drawingml/2006/table">
            <a:tbl>
              <a:tblPr>
                <a:noFill/>
                <a:tableStyleId>{07BEB0AE-C758-4910-A591-CAE5134280F8}</a:tableStyleId>
              </a:tblPr>
              <a:tblGrid>
                <a:gridCol w="2134475">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r>
                        <a:rPr lang="en-GB" sz="1100" b="1">
                          <a:solidFill>
                            <a:srgbClr val="FFFFFF"/>
                          </a:solidFill>
                          <a:latin typeface="Century Gothic"/>
                          <a:ea typeface="Century Gothic"/>
                          <a:cs typeface="Century Gothic"/>
                          <a:sym typeface="Century Gothic"/>
                        </a:rPr>
                        <a:t>VOCABULARY</a:t>
                      </a:r>
                      <a:endParaRPr sz="1100" b="1">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GB" sz="1100">
                          <a:latin typeface="Century Gothic"/>
                          <a:ea typeface="Century Gothic"/>
                          <a:cs typeface="Century Gothic"/>
                          <a:sym typeface="Century Gothic"/>
                        </a:rPr>
                        <a:t>1 - Look at the differences</a:t>
                      </a:r>
                      <a:endParaRPr sz="1100">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SharedWithUsers xmlns="d5c732d2-f217-444a-91d8-37c5714ca695">
      <UserInfo>
        <DisplayName/>
        <AccountId xsi:nil="true"/>
        <AccountType/>
      </UserInfo>
    </SharedWithUsers>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ECD6F-3462-4E66-AC43-E992314264FB}"/>
</file>

<file path=customXml/itemProps2.xml><?xml version="1.0" encoding="utf-8"?>
<ds:datastoreItem xmlns:ds="http://schemas.openxmlformats.org/officeDocument/2006/customXml" ds:itemID="{B88008D0-7B9A-4236-85B1-6FF294153F8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1D34DD-6F7A-46C7-86E1-2CE88E225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TotalTime>
  <Words>1462</Words>
  <Application>Microsoft Office PowerPoint</Application>
  <PresentationFormat>On-screen Show (16:9)</PresentationFormat>
  <Paragraphs>257</Paragraphs>
  <Slides>36</Slides>
  <Notes>36</Notes>
  <HiddenSlides>2</HiddenSlides>
  <MMClips>1</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ASC EDI Template</vt:lpstr>
      <vt:lpstr>Simple Light</vt:lpstr>
      <vt:lpstr>USING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analyse and communicate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analyse and communicate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OBSERVATION &amp; INFERENCE</dc:title>
  <dc:creator>MissAlex</dc:creator>
  <cp:lastModifiedBy>Shanae Alexander</cp:lastModifiedBy>
  <cp:revision>12</cp:revision>
  <dcterms:modified xsi:type="dcterms:W3CDTF">2021-03-03T00:09:53Z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