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23"/>
  </p:notesMasterIdLst>
  <p:handoutMasterIdLst>
    <p:handoutMasterId r:id="rId24"/>
  </p:handoutMasterIdLst>
  <p:sldIdLst>
    <p:sldId id="438" r:id="rId6"/>
    <p:sldId id="426" r:id="rId7"/>
    <p:sldId id="425" r:id="rId8"/>
    <p:sldId id="271" r:id="rId9"/>
    <p:sldId id="439" r:id="rId10"/>
    <p:sldId id="427" r:id="rId11"/>
    <p:sldId id="441" r:id="rId12"/>
    <p:sldId id="442" r:id="rId13"/>
    <p:sldId id="443" r:id="rId14"/>
    <p:sldId id="444" r:id="rId15"/>
    <p:sldId id="445" r:id="rId16"/>
    <p:sldId id="446" r:id="rId17"/>
    <p:sldId id="447" r:id="rId18"/>
    <p:sldId id="448" r:id="rId19"/>
    <p:sldId id="449" r:id="rId20"/>
    <p:sldId id="433" r:id="rId21"/>
    <p:sldId id="44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A58"/>
    <a:srgbClr val="2E546D"/>
    <a:srgbClr val="692B7D"/>
    <a:srgbClr val="472A50"/>
    <a:srgbClr val="6E407C"/>
    <a:srgbClr val="2F556E"/>
    <a:srgbClr val="A672B6"/>
    <a:srgbClr val="FFFFFF"/>
    <a:srgbClr val="7E498E"/>
    <a:srgbClr val="94CB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0" autoAdjust="0"/>
    <p:restoredTop sz="85588" autoAdjust="0"/>
  </p:normalViewPr>
  <p:slideViewPr>
    <p:cSldViewPr snapToGrid="0" snapToObjects="1">
      <p:cViewPr varScale="1">
        <p:scale>
          <a:sx n="136" d="100"/>
          <a:sy n="136" d="100"/>
        </p:scale>
        <p:origin x="1056" y="12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2/13/2023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13/02/2023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https://www.youtube.com/watch?v=BRDApYgvDqQ&amp;ab_channel=AsapSCIENCE if video doesn’t work</a:t>
            </a:r>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315638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62610-C718-42CB-B5E8-2CE539908398}" type="datetimeFigureOut">
              <a:rPr lang="en-AU" smtClean="0"/>
              <a:t>13/02/2023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6BC94-948B-4178-92BC-68DC3FABCE50}" type="slidenum">
              <a:rPr lang="en-AU" smtClean="0"/>
              <a:t>‹#›</a:t>
            </a:fld>
            <a:endParaRPr lang="en-AU"/>
          </a:p>
        </p:txBody>
      </p:sp>
    </p:spTree>
    <p:extLst>
      <p:ext uri="{BB962C8B-B14F-4D97-AF65-F5344CB8AC3E}">
        <p14:creationId xmlns:p14="http://schemas.microsoft.com/office/powerpoint/2010/main" val="286121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9"/>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9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video" Target="https://www.youtube.com/embed/BRDApYgvDqQ?feature=oembed"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azon.com: &quot;Dog Rules&quot; Funny Wall Sign -11 x 14&quot; Typographic Art Print ...">
            <a:extLst>
              <a:ext uri="{FF2B5EF4-FFF2-40B4-BE49-F238E27FC236}">
                <a16:creationId xmlns:a16="http://schemas.microsoft.com/office/drawing/2014/main" id="{BB30FB11-DDD0-35FA-7B62-8518871F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1218222"/>
            <a:ext cx="4514850" cy="4514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Do Now</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3600" b="0" dirty="0"/>
              <a:t>Without getting out of your chair, quietly write in your notebook:</a:t>
            </a:r>
          </a:p>
          <a:p>
            <a:endParaRPr lang="en-AU" sz="4000" b="0" dirty="0"/>
          </a:p>
          <a:p>
            <a:pPr marL="571500" indent="-571500">
              <a:buFont typeface="Arial" panose="020B0604020202020204" pitchFamily="34" charset="0"/>
              <a:buChar char="•"/>
            </a:pPr>
            <a:r>
              <a:rPr lang="en-AU" sz="3600" b="0" dirty="0"/>
              <a:t>3 rules you have to follow at </a:t>
            </a:r>
            <a:br>
              <a:rPr lang="en-AU" sz="3600" b="0" dirty="0"/>
            </a:br>
            <a:r>
              <a:rPr lang="en-AU" sz="3600" b="0" dirty="0"/>
              <a:t>home</a:t>
            </a:r>
          </a:p>
          <a:p>
            <a:pPr marL="571500" indent="-571500">
              <a:buFont typeface="Arial" panose="020B0604020202020204" pitchFamily="34" charset="0"/>
              <a:buChar char="•"/>
            </a:pPr>
            <a:r>
              <a:rPr lang="en-AU" sz="3600" b="0" dirty="0"/>
              <a:t>2 rules that are different at </a:t>
            </a:r>
            <a:br>
              <a:rPr lang="en-AU" sz="3600" b="0" dirty="0"/>
            </a:br>
            <a:r>
              <a:rPr lang="en-AU" sz="3600" b="0" dirty="0"/>
              <a:t>school</a:t>
            </a:r>
            <a:endParaRPr lang="en-AU" sz="3600" dirty="0"/>
          </a:p>
          <a:p>
            <a:pPr marL="571500" indent="-571500">
              <a:buFont typeface="Arial" panose="020B0604020202020204" pitchFamily="34" charset="0"/>
              <a:buChar char="•"/>
            </a:pPr>
            <a:r>
              <a:rPr lang="en-AU" sz="4000" b="0" dirty="0"/>
              <a:t>1 rule that is different in the </a:t>
            </a:r>
            <a:br>
              <a:rPr lang="en-AU" sz="4000" b="0" dirty="0"/>
            </a:br>
            <a:r>
              <a:rPr lang="en-AU" sz="4000" b="0" dirty="0"/>
              <a:t>community</a:t>
            </a:r>
          </a:p>
        </p:txBody>
      </p:sp>
    </p:spTree>
    <p:extLst>
      <p:ext uri="{BB962C8B-B14F-4D97-AF65-F5344CB8AC3E}">
        <p14:creationId xmlns:p14="http://schemas.microsoft.com/office/powerpoint/2010/main" val="411810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#5</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wear proper clothing during experiments. No open shoes and no dangling </a:t>
            </a:r>
            <a:r>
              <a:rPr lang="en-US" sz="4800" b="0" i="0" dirty="0" err="1">
                <a:effectLst/>
                <a:latin typeface="Arial" panose="020B0604020202020204" pitchFamily="34" charset="0"/>
              </a:rPr>
              <a:t>jewellery</a:t>
            </a:r>
            <a:r>
              <a:rPr lang="en-US" sz="4800" b="0" i="0" dirty="0">
                <a:effectLst/>
                <a:latin typeface="Arial" panose="020B0604020202020204" pitchFamily="34" charset="0"/>
              </a:rPr>
              <a:t> are allowed. Long hair should be tied back.</a:t>
            </a:r>
            <a:endParaRPr lang="en-AU" sz="24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Closed shoes protect your feet from spills. Dangling jewellery can get caught in beakers and other equipment, as can hair. They can lead to things being knocked over, you getting stuck in a space when you need to evacuate.</a:t>
            </a:r>
          </a:p>
        </p:txBody>
      </p:sp>
    </p:spTree>
    <p:extLst>
      <p:ext uri="{BB962C8B-B14F-4D97-AF65-F5344CB8AC3E}">
        <p14:creationId xmlns:p14="http://schemas.microsoft.com/office/powerpoint/2010/main" val="357247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#6</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not eat, drink, or chew gum in the lab.</a:t>
            </a:r>
            <a:endParaRPr lang="en-AU" sz="20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These surfaces can’t always be cleaned thoroughly, and so residues from the chemicals can be left behind. In fact, your toilet is cleaner than the lab is! If you wouldn’t eat in your toilet, you shouldn’t eat in the lab.</a:t>
            </a:r>
          </a:p>
        </p:txBody>
      </p:sp>
    </p:spTree>
    <p:extLst>
      <p:ext uri="{BB962C8B-B14F-4D97-AF65-F5344CB8AC3E}">
        <p14:creationId xmlns:p14="http://schemas.microsoft.com/office/powerpoint/2010/main" val="93828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#7</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not take materials from the lab without teacher permission.</a:t>
            </a:r>
            <a:endParaRPr lang="en-AU" sz="18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If things need supervision in the lab, they definitely need supervision out of the lab. If I can’t be there, you can’t have the thing. And just because something looks safe, you don’t know what else it’s used for, where else it’s been, and what could be on its surfaces.</a:t>
            </a:r>
          </a:p>
        </p:txBody>
      </p:sp>
    </p:spTree>
    <p:extLst>
      <p:ext uri="{BB962C8B-B14F-4D97-AF65-F5344CB8AC3E}">
        <p14:creationId xmlns:p14="http://schemas.microsoft.com/office/powerpoint/2010/main" val="413129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#8</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not horseplay or play practical jokes.</a:t>
            </a:r>
            <a:endParaRPr lang="en-AU" sz="16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It’s all fun and games until someone gets hurt.</a:t>
            </a:r>
          </a:p>
        </p:txBody>
      </p:sp>
    </p:spTree>
    <p:extLst>
      <p:ext uri="{BB962C8B-B14F-4D97-AF65-F5344CB8AC3E}">
        <p14:creationId xmlns:p14="http://schemas.microsoft.com/office/powerpoint/2010/main" val="29373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#9</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keep their lab area free from non-laboratory materials.</a:t>
            </a:r>
            <a:endParaRPr lang="en-AU" sz="14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Imagine if those chemicals got on your things, into your bags, and on your food? Keep non-lab stuff away from lab stuff</a:t>
            </a:r>
          </a:p>
        </p:txBody>
      </p:sp>
    </p:spTree>
    <p:extLst>
      <p:ext uri="{BB962C8B-B14F-4D97-AF65-F5344CB8AC3E}">
        <p14:creationId xmlns:p14="http://schemas.microsoft.com/office/powerpoint/2010/main" val="289759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#10</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immediately let the teacher know about accidents, spills, and injuries</a:t>
            </a:r>
            <a:endParaRPr lang="en-AU" sz="12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You can probably clean this stuff up yourself, but if you get hurt, I get in trouble. If I get hurt, nobody cares. Let me get hurt, because then less people will worry. Particularly, chemical spills have specific clean-up procedures that I need to follow.</a:t>
            </a:r>
          </a:p>
        </p:txBody>
      </p:sp>
    </p:spTree>
    <p:extLst>
      <p:ext uri="{BB962C8B-B14F-4D97-AF65-F5344CB8AC3E}">
        <p14:creationId xmlns:p14="http://schemas.microsoft.com/office/powerpoint/2010/main" val="161541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Science Safety Posters!</a:t>
            </a:r>
          </a:p>
        </p:txBody>
      </p:sp>
      <p:grpSp>
        <p:nvGrpSpPr>
          <p:cNvPr id="6" name="Group 5">
            <a:extLst>
              <a:ext uri="{FF2B5EF4-FFF2-40B4-BE49-F238E27FC236}">
                <a16:creationId xmlns:a16="http://schemas.microsoft.com/office/drawing/2014/main" id="{5556388D-53EA-4D70-AA9F-95097D03596D}"/>
              </a:ext>
            </a:extLst>
          </p:cNvPr>
          <p:cNvGrpSpPr/>
          <p:nvPr/>
        </p:nvGrpSpPr>
        <p:grpSpPr>
          <a:xfrm>
            <a:off x="295275" y="802074"/>
            <a:ext cx="11231265" cy="3471883"/>
            <a:chOff x="397668" y="4118847"/>
            <a:chExt cx="11231265" cy="4326625"/>
          </a:xfrm>
        </p:grpSpPr>
        <p:sp>
          <p:nvSpPr>
            <p:cNvPr id="7" name="Rectangle 6">
              <a:extLst>
                <a:ext uri="{FF2B5EF4-FFF2-40B4-BE49-F238E27FC236}">
                  <a16:creationId xmlns:a16="http://schemas.microsoft.com/office/drawing/2014/main" id="{6FA5C081-8EE9-4D93-808A-380F351B1187}"/>
                </a:ext>
              </a:extLst>
            </p:cNvPr>
            <p:cNvSpPr/>
            <p:nvPr/>
          </p:nvSpPr>
          <p:spPr>
            <a:xfrm>
              <a:off x="397668" y="4118847"/>
              <a:ext cx="11209833" cy="432662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0C7D08CE-7ACA-4439-A407-31E35565733C}"/>
                </a:ext>
              </a:extLst>
            </p:cNvPr>
            <p:cNvSpPr/>
            <p:nvPr/>
          </p:nvSpPr>
          <p:spPr>
            <a:xfrm>
              <a:off x="397668" y="4118847"/>
              <a:ext cx="2765080" cy="511666"/>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BCA58"/>
                  </a:solidFill>
                </a:rPr>
                <a:t>Task</a:t>
              </a:r>
              <a:endParaRPr lang="en-AU" sz="2800" b="1" dirty="0">
                <a:solidFill>
                  <a:srgbClr val="FBCA58"/>
                </a:solidFill>
              </a:endParaRPr>
            </a:p>
          </p:txBody>
        </p:sp>
        <p:sp>
          <p:nvSpPr>
            <p:cNvPr id="9" name="TextBox 8">
              <a:extLst>
                <a:ext uri="{FF2B5EF4-FFF2-40B4-BE49-F238E27FC236}">
                  <a16:creationId xmlns:a16="http://schemas.microsoft.com/office/drawing/2014/main" id="{98C85B2B-7D25-4167-84DE-92217108FF5A}"/>
                </a:ext>
              </a:extLst>
            </p:cNvPr>
            <p:cNvSpPr txBox="1"/>
            <p:nvPr/>
          </p:nvSpPr>
          <p:spPr>
            <a:xfrm>
              <a:off x="419100" y="4630513"/>
              <a:ext cx="11209833" cy="3814959"/>
            </a:xfrm>
            <a:prstGeom prst="rect">
              <a:avLst/>
            </a:prstGeom>
            <a:noFill/>
            <a:ln>
              <a:noFill/>
            </a:ln>
          </p:spPr>
          <p:txBody>
            <a:bodyPr wrap="square" rtlCol="0" anchor="t" anchorCtr="0">
              <a:normAutofit lnSpcReduction="10000"/>
            </a:bodyPr>
            <a:lstStyle/>
            <a:p>
              <a:pPr algn="l"/>
              <a:r>
                <a:rPr lang="en-AU" sz="2800" dirty="0">
                  <a:latin typeface="Century Gothic" panose="020B0502020202020204" pitchFamily="34" charset="0"/>
                  <a:cs typeface="Futura Medium" panose="020B0602020204020303" pitchFamily="34" charset="-79"/>
                </a:rPr>
                <a:t>Let’s try and make this room feel a bit more like “our” room.</a:t>
              </a:r>
            </a:p>
            <a:p>
              <a:pPr algn="l"/>
              <a:endParaRPr lang="en-AU" sz="2800" dirty="0">
                <a:latin typeface="Century Gothic" panose="020B0502020202020204" pitchFamily="34" charset="0"/>
                <a:cs typeface="Futura Medium" panose="020B0602020204020303" pitchFamily="34" charset="-79"/>
              </a:endParaRPr>
            </a:p>
            <a:p>
              <a:pPr algn="l"/>
              <a:r>
                <a:rPr lang="en-AU" sz="2800" dirty="0">
                  <a:latin typeface="Century Gothic" panose="020B0502020202020204" pitchFamily="34" charset="0"/>
                  <a:cs typeface="Futura Medium" panose="020B0602020204020303" pitchFamily="34" charset="-79"/>
                </a:rPr>
                <a:t>You can work by yourself or in groups of 2-3,  pick one of the rules and make a poster about it.</a:t>
              </a:r>
            </a:p>
            <a:p>
              <a:pPr algn="l"/>
              <a:endParaRPr lang="en-AU" sz="2800" dirty="0">
                <a:latin typeface="Century Gothic" panose="020B0502020202020204" pitchFamily="34" charset="0"/>
                <a:cs typeface="Futura Medium" panose="020B0602020204020303" pitchFamily="34" charset="-79"/>
              </a:endParaRPr>
            </a:p>
            <a:p>
              <a:pPr algn="l"/>
              <a:r>
                <a:rPr lang="en-AU" sz="2800" dirty="0">
                  <a:latin typeface="Century Gothic" panose="020B0502020202020204" pitchFamily="34" charset="0"/>
                  <a:cs typeface="Futura Medium" panose="020B0602020204020303" pitchFamily="34" charset="-79"/>
                </a:rPr>
                <a:t>The best posters will be awarded </a:t>
              </a:r>
              <a:r>
                <a:rPr lang="en-AU" sz="2800" b="1" dirty="0">
                  <a:latin typeface="Century Gothic" panose="020B0502020202020204" pitchFamily="34" charset="0"/>
                  <a:cs typeface="Futura Medium" panose="020B0602020204020303" pitchFamily="34" charset="-79"/>
                </a:rPr>
                <a:t>5 house points</a:t>
              </a:r>
              <a:r>
                <a:rPr lang="en-AU" sz="2800" dirty="0">
                  <a:latin typeface="Century Gothic" panose="020B0502020202020204" pitchFamily="34" charset="0"/>
                  <a:cs typeface="Futura Medium" panose="020B0602020204020303" pitchFamily="34" charset="-79"/>
                </a:rPr>
                <a:t> for everybody that worked on that poster!</a:t>
              </a:r>
            </a:p>
          </p:txBody>
        </p:sp>
      </p:grpSp>
    </p:spTree>
    <p:extLst>
      <p:ext uri="{BB962C8B-B14F-4D97-AF65-F5344CB8AC3E}">
        <p14:creationId xmlns:p14="http://schemas.microsoft.com/office/powerpoint/2010/main" val="12328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pPr marL="457200" indent="-457200">
              <a:buFont typeface="+mj-lt"/>
              <a:buAutoNum type="arabicPeriod"/>
            </a:pPr>
            <a:r>
              <a:rPr lang="en-US" sz="2400" b="0" i="0" dirty="0">
                <a:effectLst/>
                <a:latin typeface="Arial" panose="020B0604020202020204" pitchFamily="34" charset="0"/>
              </a:rPr>
              <a:t>Students will not perform unapproved experiments or use any equipment without prior instruction. Students will follow all of the instructions given by the teacher.</a:t>
            </a:r>
          </a:p>
          <a:p>
            <a:pPr marL="457200" indent="-457200">
              <a:buFont typeface="+mj-lt"/>
              <a:buAutoNum type="arabicPeriod"/>
            </a:pPr>
            <a:r>
              <a:rPr lang="en-US" sz="2400" b="0" i="0" dirty="0">
                <a:effectLst/>
                <a:latin typeface="Arial" panose="020B0604020202020204" pitchFamily="34" charset="0"/>
              </a:rPr>
              <a:t>Students are not allowed in the supply room.</a:t>
            </a:r>
            <a:endParaRPr lang="en-US" sz="2400" dirty="0">
              <a:latin typeface="Arial" panose="020B0604020202020204" pitchFamily="34" charset="0"/>
            </a:endParaRPr>
          </a:p>
          <a:p>
            <a:pPr marL="457200" indent="-457200">
              <a:buFont typeface="+mj-lt"/>
              <a:buAutoNum type="arabicPeriod"/>
            </a:pPr>
            <a:r>
              <a:rPr lang="en-US" sz="2400" b="0" i="0" dirty="0">
                <a:effectLst/>
                <a:latin typeface="Arial" panose="020B0604020202020204" pitchFamily="34" charset="0"/>
              </a:rPr>
              <a:t>Students will wear eye protection when needed.</a:t>
            </a:r>
          </a:p>
          <a:p>
            <a:pPr marL="457200" indent="-457200">
              <a:buFont typeface="+mj-lt"/>
              <a:buAutoNum type="arabicPeriod"/>
            </a:pPr>
            <a:r>
              <a:rPr lang="en-US" sz="2400" b="0" i="0" dirty="0">
                <a:effectLst/>
                <a:latin typeface="Arial" panose="020B0604020202020204" pitchFamily="34" charset="0"/>
              </a:rPr>
              <a:t>Students will clean messes appropriately before leaving the lab room.</a:t>
            </a:r>
            <a:endParaRPr lang="en-US" sz="2400" dirty="0">
              <a:latin typeface="Arial" panose="020B0604020202020204" pitchFamily="34" charset="0"/>
            </a:endParaRPr>
          </a:p>
          <a:p>
            <a:pPr marL="457200" indent="-457200">
              <a:buFont typeface="+mj-lt"/>
              <a:buAutoNum type="arabicPeriod"/>
            </a:pPr>
            <a:r>
              <a:rPr lang="en-US" sz="2400" b="0" i="0" dirty="0">
                <a:effectLst/>
                <a:latin typeface="Arial" panose="020B0604020202020204" pitchFamily="34" charset="0"/>
              </a:rPr>
              <a:t>Students will wear proper clothing during experiments. No open shoes and no dangling </a:t>
            </a:r>
            <a:r>
              <a:rPr lang="en-US" sz="2400" b="0" i="0" dirty="0" err="1">
                <a:effectLst/>
                <a:latin typeface="Arial" panose="020B0604020202020204" pitchFamily="34" charset="0"/>
              </a:rPr>
              <a:t>jewellery</a:t>
            </a:r>
            <a:r>
              <a:rPr lang="en-US" sz="2400" b="0" i="0" dirty="0">
                <a:effectLst/>
                <a:latin typeface="Arial" panose="020B0604020202020204" pitchFamily="34" charset="0"/>
              </a:rPr>
              <a:t> are allowed. Long hair should be tied back.</a:t>
            </a:r>
          </a:p>
          <a:p>
            <a:pPr marL="457200" indent="-457200">
              <a:buFont typeface="+mj-lt"/>
              <a:buAutoNum type="arabicPeriod"/>
            </a:pPr>
            <a:r>
              <a:rPr lang="en-US" sz="2400" b="0" i="0" dirty="0">
                <a:effectLst/>
                <a:latin typeface="Arial" panose="020B0604020202020204" pitchFamily="34" charset="0"/>
              </a:rPr>
              <a:t>Students will not eat, drink, or chew gum in the lab.</a:t>
            </a:r>
            <a:endParaRPr lang="en-US" sz="2400" dirty="0">
              <a:latin typeface="Arial" panose="020B0604020202020204" pitchFamily="34" charset="0"/>
            </a:endParaRPr>
          </a:p>
          <a:p>
            <a:pPr marL="457200" indent="-457200">
              <a:buFont typeface="+mj-lt"/>
              <a:buAutoNum type="arabicPeriod"/>
            </a:pPr>
            <a:r>
              <a:rPr lang="en-US" sz="2400" b="0" i="0" dirty="0">
                <a:effectLst/>
                <a:latin typeface="Arial" panose="020B0604020202020204" pitchFamily="34" charset="0"/>
              </a:rPr>
              <a:t>Students will not take materials from the lab without teacher permission.</a:t>
            </a:r>
          </a:p>
          <a:p>
            <a:pPr marL="457200" indent="-457200">
              <a:buFont typeface="+mj-lt"/>
              <a:buAutoNum type="arabicPeriod"/>
            </a:pPr>
            <a:r>
              <a:rPr lang="en-US" sz="2400" b="0" i="0" dirty="0">
                <a:effectLst/>
                <a:latin typeface="Arial" panose="020B0604020202020204" pitchFamily="34" charset="0"/>
              </a:rPr>
              <a:t>Students will not horseplay or play practical jokes.</a:t>
            </a:r>
          </a:p>
          <a:p>
            <a:pPr marL="457200" indent="-457200">
              <a:buFont typeface="+mj-lt"/>
              <a:buAutoNum type="arabicPeriod"/>
            </a:pPr>
            <a:r>
              <a:rPr lang="en-US" sz="2400" b="0" i="0" dirty="0">
                <a:effectLst/>
                <a:latin typeface="Arial" panose="020B0604020202020204" pitchFamily="34" charset="0"/>
              </a:rPr>
              <a:t>Students will keep their lab area free from non-laboratory materials.</a:t>
            </a:r>
          </a:p>
          <a:p>
            <a:pPr marL="457200" indent="-457200">
              <a:buFont typeface="+mj-lt"/>
              <a:buAutoNum type="arabicPeriod"/>
            </a:pPr>
            <a:r>
              <a:rPr lang="en-US" sz="2400" b="0" i="0" dirty="0">
                <a:effectLst/>
                <a:latin typeface="Arial" panose="020B0604020202020204" pitchFamily="34" charset="0"/>
              </a:rPr>
              <a:t>Students will immediately let the teacher know about accidents, spills, and injuries</a:t>
            </a:r>
            <a:endParaRPr lang="en-AU" sz="2400" dirty="0"/>
          </a:p>
        </p:txBody>
      </p:sp>
    </p:spTree>
    <p:extLst>
      <p:ext uri="{BB962C8B-B14F-4D97-AF65-F5344CB8AC3E}">
        <p14:creationId xmlns:p14="http://schemas.microsoft.com/office/powerpoint/2010/main" val="378033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3A86C-B458-461C-8FB9-D292EC43A95E}"/>
              </a:ext>
            </a:extLst>
          </p:cNvPr>
          <p:cNvSpPr>
            <a:spLocks noGrp="1"/>
          </p:cNvSpPr>
          <p:nvPr>
            <p:ph type="body" sz="quarter" idx="10"/>
          </p:nvPr>
        </p:nvSpPr>
        <p:spPr/>
        <p:txBody>
          <a:bodyPr/>
          <a:lstStyle/>
          <a:p>
            <a:r>
              <a:rPr lang="en-AU" dirty="0"/>
              <a:t>Safety in the lab</a:t>
            </a:r>
          </a:p>
        </p:txBody>
      </p:sp>
      <p:sp>
        <p:nvSpPr>
          <p:cNvPr id="3" name="Text Placeholder 3">
            <a:extLst>
              <a:ext uri="{FF2B5EF4-FFF2-40B4-BE49-F238E27FC236}">
                <a16:creationId xmlns:a16="http://schemas.microsoft.com/office/drawing/2014/main" id="{921F577B-428B-3CFF-3A36-4F4CD93BC517}"/>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0E41DD4B-8093-148E-6915-7EFE81F77326}"/>
              </a:ext>
            </a:extLst>
          </p:cNvPr>
          <p:cNvSpPr txBox="1">
            <a:spLocks/>
          </p:cNvSpPr>
          <p:nvPr/>
        </p:nvSpPr>
        <p:spPr>
          <a:xfrm>
            <a:off x="295274" y="4983670"/>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AU" b="0" dirty="0"/>
              <a:t>I can list the rules of the science lab</a:t>
            </a:r>
          </a:p>
          <a:p>
            <a:pPr marL="457200" indent="-457200">
              <a:buFont typeface="Arial" panose="020B0604020202020204" pitchFamily="34" charset="0"/>
              <a:buChar char="•"/>
            </a:pPr>
            <a:r>
              <a:rPr lang="en-AU" b="0" dirty="0"/>
              <a:t>I can create a poster that shows how to follow a science lab rule</a:t>
            </a:r>
          </a:p>
          <a:p>
            <a:pPr marL="457200" indent="-457200">
              <a:buFont typeface="Arial" panose="020B0604020202020204" pitchFamily="34" charset="0"/>
              <a:buChar char="•"/>
            </a:pPr>
            <a:endParaRPr lang="en-AU" b="0" dirty="0"/>
          </a:p>
        </p:txBody>
      </p:sp>
    </p:spTree>
    <p:extLst>
      <p:ext uri="{BB962C8B-B14F-4D97-AF65-F5344CB8AC3E}">
        <p14:creationId xmlns:p14="http://schemas.microsoft.com/office/powerpoint/2010/main" val="342537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44861-F901-4D34-8914-DA4482F11A45}"/>
              </a:ext>
            </a:extLst>
          </p:cNvPr>
          <p:cNvPicPr>
            <a:picLocks noChangeAspect="1"/>
          </p:cNvPicPr>
          <p:nvPr/>
        </p:nvPicPr>
        <p:blipFill rotWithShape="1">
          <a:blip r:embed="rId2"/>
          <a:srcRect t="896" b="1"/>
          <a:stretch/>
        </p:blipFill>
        <p:spPr>
          <a:xfrm>
            <a:off x="5982147" y="1286655"/>
            <a:ext cx="6209853" cy="4284689"/>
          </a:xfrm>
          <a:prstGeom prst="rect">
            <a:avLst/>
          </a:prstGeom>
        </p:spPr>
      </p:pic>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Why lab safety?</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3600" b="0" dirty="0"/>
              <a:t>There are lots of dangerous things in these labs. </a:t>
            </a:r>
          </a:p>
          <a:p>
            <a:endParaRPr lang="en-AU" sz="3600" b="0" dirty="0"/>
          </a:p>
          <a:p>
            <a:r>
              <a:rPr lang="en-AU" sz="3600" b="0" dirty="0"/>
              <a:t>For example, you might</a:t>
            </a:r>
            <a:br>
              <a:rPr lang="en-AU" sz="3600" b="0" dirty="0"/>
            </a:br>
            <a:r>
              <a:rPr lang="en-AU" sz="3600" b="0" dirty="0"/>
              <a:t>burn yourself on a fire.</a:t>
            </a:r>
          </a:p>
          <a:p>
            <a:endParaRPr lang="en-AU" sz="3600" b="0" dirty="0"/>
          </a:p>
          <a:p>
            <a:r>
              <a:rPr lang="en-AU" sz="3600" b="0" dirty="0"/>
              <a:t>There are also some</a:t>
            </a:r>
            <a:br>
              <a:rPr lang="en-AU" sz="3600" b="0" dirty="0"/>
            </a:br>
            <a:r>
              <a:rPr lang="en-AU" sz="3600" b="0" dirty="0"/>
              <a:t>chemicals used that</a:t>
            </a:r>
            <a:br>
              <a:rPr lang="en-AU" sz="3600" b="0" dirty="0"/>
            </a:br>
            <a:r>
              <a:rPr lang="en-AU" sz="3600" b="0" dirty="0"/>
              <a:t>can make you very sick.</a:t>
            </a:r>
          </a:p>
        </p:txBody>
      </p:sp>
    </p:spTree>
    <p:extLst>
      <p:ext uri="{BB962C8B-B14F-4D97-AF65-F5344CB8AC3E}">
        <p14:creationId xmlns:p14="http://schemas.microsoft.com/office/powerpoint/2010/main" val="409515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A3E4-0000-4357-BCB6-F3EA1D0A065A}"/>
              </a:ext>
            </a:extLst>
          </p:cNvPr>
          <p:cNvSpPr>
            <a:spLocks noGrp="1"/>
          </p:cNvSpPr>
          <p:nvPr>
            <p:ph type="title"/>
          </p:nvPr>
        </p:nvSpPr>
        <p:spPr/>
        <p:txBody>
          <a:bodyPr/>
          <a:lstStyle/>
          <a:p>
            <a:endParaRPr lang="en-AU"/>
          </a:p>
        </p:txBody>
      </p:sp>
      <p:sp>
        <p:nvSpPr>
          <p:cNvPr id="5" name="Content Placeholder 4">
            <a:extLst>
              <a:ext uri="{FF2B5EF4-FFF2-40B4-BE49-F238E27FC236}">
                <a16:creationId xmlns:a16="http://schemas.microsoft.com/office/drawing/2014/main" id="{CDB12655-70B0-1478-2745-14852A10D5FA}"/>
              </a:ext>
            </a:extLst>
          </p:cNvPr>
          <p:cNvSpPr>
            <a:spLocks noGrp="1"/>
          </p:cNvSpPr>
          <p:nvPr>
            <p:ph idx="1"/>
          </p:nvPr>
        </p:nvSpPr>
        <p:spPr/>
        <p:txBody>
          <a:bodyPr/>
          <a:lstStyle/>
          <a:p>
            <a:endParaRPr lang="en-AU"/>
          </a:p>
        </p:txBody>
      </p:sp>
      <p:pic>
        <p:nvPicPr>
          <p:cNvPr id="6" name="Online Media 3" title="LAB RULES - Dua Lipa &quot;New Rules&quot; Parody | SCIENCE SONGS">
            <a:hlinkClick r:id="" action="ppaction://media"/>
            <a:extLst>
              <a:ext uri="{FF2B5EF4-FFF2-40B4-BE49-F238E27FC236}">
                <a16:creationId xmlns:a16="http://schemas.microsoft.com/office/drawing/2014/main" id="{BA7F339E-EBB4-483A-6E94-3C0973EC0B62}"/>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19272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pPr marL="457200" indent="-457200">
              <a:buFont typeface="+mj-lt"/>
              <a:buAutoNum type="arabicPeriod"/>
            </a:pPr>
            <a:r>
              <a:rPr lang="en-US" sz="2400" b="0" i="0" dirty="0">
                <a:effectLst/>
                <a:latin typeface="Arial" panose="020B0604020202020204" pitchFamily="34" charset="0"/>
              </a:rPr>
              <a:t>Students will not perform unapproved experiments or use any equipment without prior instruction. Students will follow all of the instructions given by the teacher.</a:t>
            </a:r>
          </a:p>
          <a:p>
            <a:pPr marL="457200" indent="-457200">
              <a:buFont typeface="+mj-lt"/>
              <a:buAutoNum type="arabicPeriod"/>
            </a:pPr>
            <a:r>
              <a:rPr lang="en-US" sz="2400" b="0" i="0" dirty="0">
                <a:effectLst/>
                <a:latin typeface="Arial" panose="020B0604020202020204" pitchFamily="34" charset="0"/>
              </a:rPr>
              <a:t>Students are not allowed in the supply room.</a:t>
            </a:r>
            <a:endParaRPr lang="en-US" sz="2400" dirty="0">
              <a:latin typeface="Arial" panose="020B0604020202020204" pitchFamily="34" charset="0"/>
            </a:endParaRPr>
          </a:p>
          <a:p>
            <a:pPr marL="457200" indent="-457200">
              <a:buFont typeface="+mj-lt"/>
              <a:buAutoNum type="arabicPeriod"/>
            </a:pPr>
            <a:r>
              <a:rPr lang="en-US" sz="2400" b="0" i="0" dirty="0">
                <a:effectLst/>
                <a:latin typeface="Arial" panose="020B0604020202020204" pitchFamily="34" charset="0"/>
              </a:rPr>
              <a:t>Students will wear eye protection when needed.</a:t>
            </a:r>
          </a:p>
          <a:p>
            <a:pPr marL="457200" indent="-457200">
              <a:buFont typeface="+mj-lt"/>
              <a:buAutoNum type="arabicPeriod"/>
            </a:pPr>
            <a:r>
              <a:rPr lang="en-US" sz="2400" b="0" i="0" dirty="0">
                <a:effectLst/>
                <a:latin typeface="Arial" panose="020B0604020202020204" pitchFamily="34" charset="0"/>
              </a:rPr>
              <a:t>Students will clean messes appropriately before leaving the lab room.</a:t>
            </a:r>
            <a:endParaRPr lang="en-US" sz="2400" dirty="0">
              <a:latin typeface="Arial" panose="020B0604020202020204" pitchFamily="34" charset="0"/>
            </a:endParaRPr>
          </a:p>
          <a:p>
            <a:pPr marL="457200" indent="-457200">
              <a:buFont typeface="+mj-lt"/>
              <a:buAutoNum type="arabicPeriod"/>
            </a:pPr>
            <a:r>
              <a:rPr lang="en-US" sz="2400" b="0" i="0" dirty="0">
                <a:effectLst/>
                <a:latin typeface="Arial" panose="020B0604020202020204" pitchFamily="34" charset="0"/>
              </a:rPr>
              <a:t>Students will wear proper clothing during experiments. No open shoes and no dangling </a:t>
            </a:r>
            <a:r>
              <a:rPr lang="en-US" sz="2400" b="0" i="0" dirty="0" err="1">
                <a:effectLst/>
                <a:latin typeface="Arial" panose="020B0604020202020204" pitchFamily="34" charset="0"/>
              </a:rPr>
              <a:t>jewellery</a:t>
            </a:r>
            <a:r>
              <a:rPr lang="en-US" sz="2400" b="0" i="0" dirty="0">
                <a:effectLst/>
                <a:latin typeface="Arial" panose="020B0604020202020204" pitchFamily="34" charset="0"/>
              </a:rPr>
              <a:t> are allowed. Long hair should be tied back.</a:t>
            </a:r>
          </a:p>
          <a:p>
            <a:pPr marL="457200" indent="-457200">
              <a:buFont typeface="+mj-lt"/>
              <a:buAutoNum type="arabicPeriod"/>
            </a:pPr>
            <a:r>
              <a:rPr lang="en-US" sz="2400" b="0" i="0" dirty="0">
                <a:effectLst/>
                <a:latin typeface="Arial" panose="020B0604020202020204" pitchFamily="34" charset="0"/>
              </a:rPr>
              <a:t>Students will not eat, drink, or chew gum in the lab.</a:t>
            </a:r>
            <a:endParaRPr lang="en-US" sz="2400" dirty="0">
              <a:latin typeface="Arial" panose="020B0604020202020204" pitchFamily="34" charset="0"/>
            </a:endParaRPr>
          </a:p>
          <a:p>
            <a:pPr marL="457200" indent="-457200">
              <a:buFont typeface="+mj-lt"/>
              <a:buAutoNum type="arabicPeriod"/>
            </a:pPr>
            <a:r>
              <a:rPr lang="en-US" sz="2400" b="0" i="0" dirty="0">
                <a:effectLst/>
                <a:latin typeface="Arial" panose="020B0604020202020204" pitchFamily="34" charset="0"/>
              </a:rPr>
              <a:t>Students will not take materials from the lab without teacher permission.</a:t>
            </a:r>
          </a:p>
          <a:p>
            <a:pPr marL="457200" indent="-457200">
              <a:buFont typeface="+mj-lt"/>
              <a:buAutoNum type="arabicPeriod"/>
            </a:pPr>
            <a:r>
              <a:rPr lang="en-US" sz="2400" b="0" i="0" dirty="0">
                <a:effectLst/>
                <a:latin typeface="Arial" panose="020B0604020202020204" pitchFamily="34" charset="0"/>
              </a:rPr>
              <a:t>Students will not horseplay or play practical jokes.</a:t>
            </a:r>
          </a:p>
          <a:p>
            <a:pPr marL="457200" indent="-457200">
              <a:buFont typeface="+mj-lt"/>
              <a:buAutoNum type="arabicPeriod"/>
            </a:pPr>
            <a:r>
              <a:rPr lang="en-US" sz="2400" b="0" i="0" dirty="0">
                <a:effectLst/>
                <a:latin typeface="Arial" panose="020B0604020202020204" pitchFamily="34" charset="0"/>
              </a:rPr>
              <a:t>Students will keep their lab area free from non-laboratory materials.</a:t>
            </a:r>
          </a:p>
          <a:p>
            <a:pPr marL="457200" indent="-457200">
              <a:buFont typeface="+mj-lt"/>
              <a:buAutoNum type="arabicPeriod"/>
            </a:pPr>
            <a:r>
              <a:rPr lang="en-US" sz="2400" b="0" i="0" dirty="0">
                <a:effectLst/>
                <a:latin typeface="Arial" panose="020B0604020202020204" pitchFamily="34" charset="0"/>
              </a:rPr>
              <a:t>Students will immediately let the teacher know about accidents, spills, and injuries</a:t>
            </a:r>
            <a:endParaRPr lang="en-AU" sz="2400" dirty="0"/>
          </a:p>
        </p:txBody>
      </p:sp>
    </p:spTree>
    <p:extLst>
      <p:ext uri="{BB962C8B-B14F-4D97-AF65-F5344CB8AC3E}">
        <p14:creationId xmlns:p14="http://schemas.microsoft.com/office/powerpoint/2010/main" val="408004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#1</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not perform unapproved experiments or use any equipment without prior instruction. Students will follow all of the instructions given by the teacher.</a:t>
            </a:r>
            <a:endParaRPr lang="en-AU" sz="40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971626"/>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We deal with dangerous objects and chemicals. I know what the risks are, you might not – something that seems safe could be dangerous if used in the wrong way.</a:t>
            </a:r>
          </a:p>
        </p:txBody>
      </p:sp>
    </p:spTree>
    <p:extLst>
      <p:ext uri="{BB962C8B-B14F-4D97-AF65-F5344CB8AC3E}">
        <p14:creationId xmlns:p14="http://schemas.microsoft.com/office/powerpoint/2010/main" val="42746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#2</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are not allowed in the supply room.</a:t>
            </a:r>
            <a:endParaRPr lang="en-AU" sz="36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971626"/>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Lots of dangerous equipment. Anything could happen. There are active experiments in there, and the lab tech doesn’t have duty of care – she’s a technician, not a teacher.</a:t>
            </a:r>
          </a:p>
        </p:txBody>
      </p:sp>
    </p:spTree>
    <p:extLst>
      <p:ext uri="{BB962C8B-B14F-4D97-AF65-F5344CB8AC3E}">
        <p14:creationId xmlns:p14="http://schemas.microsoft.com/office/powerpoint/2010/main" val="205645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#3</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wear eye protection when needed.</a:t>
            </a:r>
            <a:endParaRPr lang="en-AU" sz="3200"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971626"/>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You saw the chemicals. They can cause blindness. Being blind isn’t fun.</a:t>
            </a:r>
          </a:p>
        </p:txBody>
      </p:sp>
    </p:spTree>
    <p:extLst>
      <p:ext uri="{BB962C8B-B14F-4D97-AF65-F5344CB8AC3E}">
        <p14:creationId xmlns:p14="http://schemas.microsoft.com/office/powerpoint/2010/main" val="364730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dirty="0"/>
              <a:t>Lab Rule #4</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dirty="0">
                <a:effectLst/>
                <a:latin typeface="Arial" panose="020B0604020202020204" pitchFamily="34" charset="0"/>
              </a:rPr>
              <a:t>Students will clean messes appropriately before leaving the lab room.</a:t>
            </a:r>
            <a:endParaRPr lang="en-AU" dirty="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Messes can lead to accidents. They can make it take longer to get to a space or out of a space. No, that small scrap of paper won’t be an issue, but if we think that about every scrap of paper, the mess will keep growing until it does become an issue – so let’s stop it early.</a:t>
            </a:r>
          </a:p>
        </p:txBody>
      </p:sp>
    </p:spTree>
    <p:extLst>
      <p:ext uri="{BB962C8B-B14F-4D97-AF65-F5344CB8AC3E}">
        <p14:creationId xmlns:p14="http://schemas.microsoft.com/office/powerpoint/2010/main" val="2282089305"/>
      </p:ext>
    </p:extLst>
  </p:cSld>
  <p:clrMapOvr>
    <a:masterClrMapping/>
  </p:clrMapOvr>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SharedWithUsers xmlns="d5c732d2-f217-444a-91d8-37c5714ca695">
      <UserInfo>
        <DisplayName/>
        <AccountId xsi:nil="true"/>
        <AccountType/>
      </UserInfo>
    </SharedWithUsers>
  </documentManagement>
</p:properties>
</file>

<file path=customXml/itemProps1.xml><?xml version="1.0" encoding="utf-8"?>
<ds:datastoreItem xmlns:ds="http://schemas.openxmlformats.org/officeDocument/2006/customXml" ds:itemID="{77F09D33-A1B5-4438-8F96-65DD71762491}">
  <ds:schemaRefs>
    <ds:schemaRef ds:uri="http://schemas.microsoft.com/sharepoint/v3/contenttype/forms"/>
  </ds:schemaRefs>
</ds:datastoreItem>
</file>

<file path=customXml/itemProps2.xml><?xml version="1.0" encoding="utf-8"?>
<ds:datastoreItem xmlns:ds="http://schemas.openxmlformats.org/officeDocument/2006/customXml" ds:itemID="{70B5173D-8846-4236-AD50-DFBDB79E1745}"/>
</file>

<file path=customXml/itemProps3.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 ds:uri="d5c732d2-f217-444a-91d8-37c5714ca695"/>
    <ds:schemaRef ds:uri="8f659357-f805-491c-ad0b-5621b2de6466"/>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4110</TotalTime>
  <Words>1040</Words>
  <Application>Microsoft Office PowerPoint</Application>
  <PresentationFormat>Widescreen</PresentationFormat>
  <Paragraphs>77</Paragraphs>
  <Slides>17</Slides>
  <Notes>1</Notes>
  <HiddenSlides>10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Century Gothic</vt:lpstr>
      <vt:lpstr>Futura Medium</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Michael Beards</cp:lastModifiedBy>
  <cp:revision>396</cp:revision>
  <cp:lastPrinted>2018-05-27T06:54:10Z</cp:lastPrinted>
  <dcterms:created xsi:type="dcterms:W3CDTF">2018-03-29T05:56:09Z</dcterms:created>
  <dcterms:modified xsi:type="dcterms:W3CDTF">2023-02-13T10:21:02Z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2226600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y fmtid="{D5CDD505-2E9C-101B-9397-08002B2CF9AE}" pid="9" name="MediaServiceImageTags">
    <vt:lpwstr/>
  </property>
</Properties>
</file>