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59" r:id="rId2"/>
    <p:sldId id="265" r:id="rId3"/>
    <p:sldId id="263" r:id="rId4"/>
    <p:sldId id="264" r:id="rId5"/>
  </p:sldIdLst>
  <p:sldSz cx="6858000" cy="9906000" type="A4"/>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4" autoAdjust="0"/>
    <p:restoredTop sz="90334" autoAdjust="0"/>
  </p:normalViewPr>
  <p:slideViewPr>
    <p:cSldViewPr snapToGrid="0">
      <p:cViewPr varScale="1">
        <p:scale>
          <a:sx n="71" d="100"/>
          <a:sy n="71" d="100"/>
        </p:scale>
        <p:origin x="30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717" cy="48059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4142775" y="0"/>
            <a:ext cx="3170717" cy="480598"/>
          </a:xfrm>
          <a:prstGeom prst="rect">
            <a:avLst/>
          </a:prstGeom>
        </p:spPr>
        <p:txBody>
          <a:bodyPr vert="horz" lIns="91440" tIns="45720" rIns="91440" bIns="45720" rtlCol="0"/>
          <a:lstStyle>
            <a:lvl1pPr algn="r">
              <a:defRPr sz="1200"/>
            </a:lvl1pPr>
          </a:lstStyle>
          <a:p>
            <a:fld id="{F58705FD-E5E8-42D5-851F-4A29A7AE4DE2}" type="datetimeFigureOut">
              <a:rPr lang="en-AU" smtClean="0"/>
              <a:t>15/06/2023</a:t>
            </a:fld>
            <a:endParaRPr lang="en-AU" dirty="0"/>
          </a:p>
        </p:txBody>
      </p:sp>
      <p:sp>
        <p:nvSpPr>
          <p:cNvPr id="4" name="Slide Image Placeholder 3"/>
          <p:cNvSpPr>
            <a:spLocks noGrp="1" noRot="1" noChangeAspect="1"/>
          </p:cNvSpPr>
          <p:nvPr>
            <p:ph type="sldImg" idx="2"/>
          </p:nvPr>
        </p:nvSpPr>
        <p:spPr>
          <a:xfrm>
            <a:off x="2535238" y="1200150"/>
            <a:ext cx="2244725" cy="3240088"/>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731179" y="4620185"/>
            <a:ext cx="5852843" cy="378029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20602"/>
            <a:ext cx="3170717" cy="480598"/>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4142775" y="9120602"/>
            <a:ext cx="3170717" cy="480598"/>
          </a:xfrm>
          <a:prstGeom prst="rect">
            <a:avLst/>
          </a:prstGeom>
        </p:spPr>
        <p:txBody>
          <a:bodyPr vert="horz" lIns="91440" tIns="45720" rIns="91440" bIns="45720" rtlCol="0" anchor="b"/>
          <a:lstStyle>
            <a:lvl1pPr algn="r">
              <a:defRPr sz="1200"/>
            </a:lvl1pPr>
          </a:lstStyle>
          <a:p>
            <a:fld id="{C282CC2E-68BE-4510-BC3B-5336D8AF3F41}" type="slidenum">
              <a:rPr lang="en-AU" smtClean="0"/>
              <a:t>‹#›</a:t>
            </a:fld>
            <a:endParaRPr lang="en-AU" dirty="0"/>
          </a:p>
        </p:txBody>
      </p:sp>
    </p:spTree>
    <p:extLst>
      <p:ext uri="{BB962C8B-B14F-4D97-AF65-F5344CB8AC3E}">
        <p14:creationId xmlns:p14="http://schemas.microsoft.com/office/powerpoint/2010/main" val="384729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1</a:t>
            </a:fld>
            <a:endParaRPr lang="en-AU" dirty="0"/>
          </a:p>
        </p:txBody>
      </p:sp>
    </p:spTree>
    <p:extLst>
      <p:ext uri="{BB962C8B-B14F-4D97-AF65-F5344CB8AC3E}">
        <p14:creationId xmlns:p14="http://schemas.microsoft.com/office/powerpoint/2010/main" val="378412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2</a:t>
            </a:fld>
            <a:endParaRPr lang="en-AU" dirty="0"/>
          </a:p>
        </p:txBody>
      </p:sp>
    </p:spTree>
    <p:extLst>
      <p:ext uri="{BB962C8B-B14F-4D97-AF65-F5344CB8AC3E}">
        <p14:creationId xmlns:p14="http://schemas.microsoft.com/office/powerpoint/2010/main" val="96629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3</a:t>
            </a:fld>
            <a:endParaRPr lang="en-AU" dirty="0"/>
          </a:p>
        </p:txBody>
      </p:sp>
    </p:spTree>
    <p:extLst>
      <p:ext uri="{BB962C8B-B14F-4D97-AF65-F5344CB8AC3E}">
        <p14:creationId xmlns:p14="http://schemas.microsoft.com/office/powerpoint/2010/main" val="3605123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282CC2E-68BE-4510-BC3B-5336D8AF3F41}" type="slidenum">
              <a:rPr lang="en-AU" smtClean="0"/>
              <a:t>4</a:t>
            </a:fld>
            <a:endParaRPr lang="en-AU" dirty="0"/>
          </a:p>
        </p:txBody>
      </p:sp>
    </p:spTree>
    <p:extLst>
      <p:ext uri="{BB962C8B-B14F-4D97-AF65-F5344CB8AC3E}">
        <p14:creationId xmlns:p14="http://schemas.microsoft.com/office/powerpoint/2010/main" val="162227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144802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136082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376929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153626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2745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303540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1689005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1545821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312833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216503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9B11645-30EC-4C08-B6CB-92DAFE02CD4F}" type="datetimeFigureOut">
              <a:rPr lang="en-AU" smtClean="0"/>
              <a:t>15/06/2023</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3E771753-CC82-4526-970B-56A6ED03F9E8}" type="slidenum">
              <a:rPr lang="en-AU" smtClean="0"/>
              <a:t>‹#›</a:t>
            </a:fld>
            <a:endParaRPr lang="en-AU" dirty="0"/>
          </a:p>
        </p:txBody>
      </p:sp>
    </p:spTree>
    <p:extLst>
      <p:ext uri="{BB962C8B-B14F-4D97-AF65-F5344CB8AC3E}">
        <p14:creationId xmlns:p14="http://schemas.microsoft.com/office/powerpoint/2010/main" val="255955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9B11645-30EC-4C08-B6CB-92DAFE02CD4F}" type="datetimeFigureOut">
              <a:rPr lang="en-AU" smtClean="0"/>
              <a:t>15/06/2023</a:t>
            </a:fld>
            <a:endParaRPr lang="en-AU"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E771753-CC82-4526-970B-56A6ED03F9E8}" type="slidenum">
              <a:rPr lang="en-AU" smtClean="0"/>
              <a:t>‹#›</a:t>
            </a:fld>
            <a:endParaRPr lang="en-AU" dirty="0"/>
          </a:p>
        </p:txBody>
      </p:sp>
    </p:spTree>
    <p:extLst>
      <p:ext uri="{BB962C8B-B14F-4D97-AF65-F5344CB8AC3E}">
        <p14:creationId xmlns:p14="http://schemas.microsoft.com/office/powerpoint/2010/main" val="2608679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www.google.com.au/url?sa=i&amp;rct=j&amp;q=&amp;esrc=s&amp;frm=1&amp;source=images&amp;cd=&amp;cad=rja&amp;uact=8&amp;ved=0CAcQjRxqFQoTCOmL9KHC9ccCFWIqpgodz84B7w&amp;url=http://www.petinfoclub.com/Exotics/Profiles/TortoisesTurtles/Mediterranean_spur-thighed_tortoise.aspx&amp;psig=AFQjCNHpaY8ojUSzoLy9aGy7nTNK4X9r6Q&amp;ust=1442285472075935" TargetMode="External"/><Relationship Id="rId7" Type="http://schemas.openxmlformats.org/officeDocument/2006/relationships/image" Target="../media/image4.png"/><Relationship Id="rId12"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2.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0929E-A418-FD0D-2547-FC60FC112BB1}"/>
              </a:ext>
            </a:extLst>
          </p:cNvPr>
          <p:cNvSpPr/>
          <p:nvPr/>
        </p:nvSpPr>
        <p:spPr>
          <a:xfrm>
            <a:off x="278934" y="134112"/>
            <a:ext cx="6300132" cy="366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Times New Roman" panose="02020603050405020304" pitchFamily="18" charset="0"/>
                <a:cs typeface="Times New Roman" panose="02020603050405020304" pitchFamily="18" charset="0"/>
              </a:rPr>
              <a:t>Classification Revision			</a:t>
            </a:r>
            <a:r>
              <a:rPr lang="en-AU" sz="2000" b="1" dirty="0">
                <a:solidFill>
                  <a:schemeClr val="tx1"/>
                </a:solidFill>
                <a:latin typeface="Times New Roman" panose="02020603050405020304" pitchFamily="18" charset="0"/>
                <a:cs typeface="Times New Roman" panose="02020603050405020304" pitchFamily="18" charset="0"/>
              </a:rPr>
              <a:t>         </a:t>
            </a:r>
            <a:r>
              <a:rPr lang="en-AU" sz="1400" b="1" dirty="0">
                <a:solidFill>
                  <a:schemeClr val="tx1"/>
                </a:solidFill>
                <a:latin typeface="Times New Roman" panose="02020603050405020304" pitchFamily="18" charset="0"/>
                <a:cs typeface="Times New Roman" panose="02020603050405020304" pitchFamily="18" charset="0"/>
              </a:rPr>
              <a:t>Name: </a:t>
            </a:r>
            <a:r>
              <a:rPr lang="en-AU" sz="2000" b="1" dirty="0">
                <a:solidFill>
                  <a:schemeClr val="tx1"/>
                </a:solidFill>
                <a:latin typeface="Times New Roman" panose="02020603050405020304" pitchFamily="18" charset="0"/>
                <a:cs typeface="Times New Roman" panose="02020603050405020304" pitchFamily="18" charset="0"/>
              </a:rPr>
              <a:t>______________</a:t>
            </a:r>
          </a:p>
        </p:txBody>
      </p:sp>
      <p:sp>
        <p:nvSpPr>
          <p:cNvPr id="6" name="Rectangle 5">
            <a:extLst>
              <a:ext uri="{FF2B5EF4-FFF2-40B4-BE49-F238E27FC236}">
                <a16:creationId xmlns:a16="http://schemas.microsoft.com/office/drawing/2014/main" id="{BE72724C-5B23-BB8E-CFD4-F4BB2DC859FE}"/>
              </a:ext>
            </a:extLst>
          </p:cNvPr>
          <p:cNvSpPr/>
          <p:nvPr/>
        </p:nvSpPr>
        <p:spPr>
          <a:xfrm>
            <a:off x="136288" y="629817"/>
            <a:ext cx="6565326"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b="1" dirty="0">
                <a:solidFill>
                  <a:schemeClr val="tx1"/>
                </a:solidFill>
                <a:latin typeface="Times New Roman" panose="02020603050405020304" pitchFamily="18" charset="0"/>
                <a:cs typeface="Times New Roman" panose="02020603050405020304" pitchFamily="18" charset="0"/>
              </a:rPr>
              <a:t>Q1. </a:t>
            </a:r>
            <a:r>
              <a:rPr lang="en-AU" sz="1100" dirty="0">
                <a:solidFill>
                  <a:schemeClr val="tx1"/>
                </a:solidFill>
                <a:latin typeface="Times New Roman" panose="02020603050405020304" pitchFamily="18" charset="0"/>
                <a:cs typeface="Times New Roman" panose="02020603050405020304" pitchFamily="18" charset="0"/>
              </a:rPr>
              <a:t>Arrange these levels of classification from </a:t>
            </a:r>
            <a:r>
              <a:rPr lang="en-AU" sz="1100" i="1" dirty="0">
                <a:solidFill>
                  <a:schemeClr val="tx1"/>
                </a:solidFill>
                <a:latin typeface="Times New Roman" panose="02020603050405020304" pitchFamily="18" charset="0"/>
                <a:cs typeface="Times New Roman" panose="02020603050405020304" pitchFamily="18" charset="0"/>
              </a:rPr>
              <a:t>least similar</a:t>
            </a:r>
            <a:r>
              <a:rPr lang="en-AU" sz="1100" dirty="0">
                <a:solidFill>
                  <a:schemeClr val="tx1"/>
                </a:solidFill>
                <a:latin typeface="Times New Roman" panose="02020603050405020304" pitchFamily="18" charset="0"/>
                <a:cs typeface="Times New Roman" panose="02020603050405020304" pitchFamily="18" charset="0"/>
              </a:rPr>
              <a:t> to </a:t>
            </a:r>
            <a:r>
              <a:rPr lang="en-AU" sz="1100" i="1" dirty="0">
                <a:solidFill>
                  <a:schemeClr val="tx1"/>
                </a:solidFill>
                <a:latin typeface="Times New Roman" panose="02020603050405020304" pitchFamily="18" charset="0"/>
                <a:cs typeface="Times New Roman" panose="02020603050405020304" pitchFamily="18" charset="0"/>
              </a:rPr>
              <a:t>most similar</a:t>
            </a:r>
            <a:r>
              <a:rPr lang="en-AU" sz="1100" dirty="0">
                <a:solidFill>
                  <a:schemeClr val="tx1"/>
                </a:solidFill>
                <a:latin typeface="Times New Roman" panose="02020603050405020304" pitchFamily="18" charset="0"/>
                <a:cs typeface="Times New Roman" panose="02020603050405020304" pitchFamily="18" charset="0"/>
              </a:rPr>
              <a:t>:</a:t>
            </a:r>
          </a:p>
          <a:p>
            <a:endParaRPr lang="en-AU" sz="1100" b="1"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Genus		Order		Class		Family		Kingdom		Species		Phylum</a:t>
            </a: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Q2. Which organisms are the most similar and why?</a:t>
            </a: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Q3. Use the tabular key to identify these organisms.</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									A</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									B</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									C</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									D</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									E</a:t>
            </a:r>
          </a:p>
          <a:p>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b="1" dirty="0">
              <a:solidFill>
                <a:schemeClr val="tx1"/>
              </a:solidFill>
              <a:latin typeface="Times New Roman" panose="02020603050405020304" pitchFamily="18" charset="0"/>
              <a:cs typeface="Times New Roman" panose="02020603050405020304" pitchFamily="18" charset="0"/>
            </a:endParaRPr>
          </a:p>
          <a:p>
            <a:pPr algn="just"/>
            <a:endParaRPr lang="en-US" sz="11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CA0BD45-8486-0622-A32D-9A3E110DA880}"/>
              </a:ext>
            </a:extLst>
          </p:cNvPr>
          <p:cNvGraphicFramePr>
            <a:graphicFrameLocks noGrp="1"/>
          </p:cNvGraphicFramePr>
          <p:nvPr>
            <p:extLst>
              <p:ext uri="{D42A27DB-BD31-4B8C-83A1-F6EECF244321}">
                <p14:modId xmlns:p14="http://schemas.microsoft.com/office/powerpoint/2010/main" val="4184287960"/>
              </p:ext>
            </p:extLst>
          </p:nvPr>
        </p:nvGraphicFramePr>
        <p:xfrm>
          <a:off x="348245" y="1939954"/>
          <a:ext cx="5915025" cy="1621785"/>
        </p:xfrm>
        <a:graphic>
          <a:graphicData uri="http://schemas.openxmlformats.org/drawingml/2006/table">
            <a:tbl>
              <a:tblPr/>
              <a:tblGrid>
                <a:gridCol w="957555">
                  <a:extLst>
                    <a:ext uri="{9D8B030D-6E8A-4147-A177-3AD203B41FA5}">
                      <a16:colId xmlns:a16="http://schemas.microsoft.com/office/drawing/2014/main" val="572551651"/>
                    </a:ext>
                  </a:extLst>
                </a:gridCol>
                <a:gridCol w="1648450">
                  <a:extLst>
                    <a:ext uri="{9D8B030D-6E8A-4147-A177-3AD203B41FA5}">
                      <a16:colId xmlns:a16="http://schemas.microsoft.com/office/drawing/2014/main" val="2363662234"/>
                    </a:ext>
                  </a:extLst>
                </a:gridCol>
                <a:gridCol w="1527240">
                  <a:extLst>
                    <a:ext uri="{9D8B030D-6E8A-4147-A177-3AD203B41FA5}">
                      <a16:colId xmlns:a16="http://schemas.microsoft.com/office/drawing/2014/main" val="633086570"/>
                    </a:ext>
                  </a:extLst>
                </a:gridCol>
                <a:gridCol w="1781780">
                  <a:extLst>
                    <a:ext uri="{9D8B030D-6E8A-4147-A177-3AD203B41FA5}">
                      <a16:colId xmlns:a16="http://schemas.microsoft.com/office/drawing/2014/main" val="2773982317"/>
                    </a:ext>
                  </a:extLst>
                </a:gridCol>
              </a:tblGrid>
              <a:tr h="212723">
                <a:tc>
                  <a:txBody>
                    <a:bodyPr/>
                    <a:lstStyle/>
                    <a:p>
                      <a:pPr>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Organism 1</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Organism 2</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Organism 3</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206090"/>
                  </a:ext>
                </a:extLst>
              </a:tr>
              <a:tr h="201208">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Kingdom</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764107"/>
                  </a:ext>
                </a:extLst>
              </a:tr>
              <a:tr h="201208">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Phylum</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Chordata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Chordata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Chordata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1801466"/>
                  </a:ext>
                </a:extLst>
              </a:tr>
              <a:tr h="201208">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Mammalia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Mammalia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Mammalia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477584"/>
                  </a:ext>
                </a:extLst>
              </a:tr>
              <a:tr h="201208">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Order</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Primates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Primates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Rodentia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574761"/>
                  </a:ext>
                </a:extLst>
              </a:tr>
              <a:tr h="201208">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Family</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Lemuridae</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Homindae</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Muridae</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108007"/>
                  </a:ext>
                </a:extLst>
              </a:tr>
              <a:tr h="201208">
                <a:tc>
                  <a:txBody>
                    <a:bodyPr/>
                    <a:lstStyle/>
                    <a:p>
                      <a:pPr marL="76200">
                        <a:lnSpc>
                          <a:spcPct val="107000"/>
                        </a:lnSpc>
                      </a:pPr>
                      <a:r>
                        <a:rPr lang="en-AU" sz="11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Genus</a:t>
                      </a:r>
                      <a:endParaRPr lang="en-A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Lemur</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Homo</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888848"/>
                  </a:ext>
                </a:extLst>
              </a:tr>
              <a:tr h="201814">
                <a:tc>
                  <a:txBody>
                    <a:bodyPr/>
                    <a:lstStyle/>
                    <a:p>
                      <a:pPr marL="76200">
                        <a:lnSpc>
                          <a:spcPct val="107000"/>
                        </a:lnSpc>
                      </a:pPr>
                      <a:r>
                        <a:rPr lang="en-AU" sz="1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Species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0800">
                        <a:lnSpc>
                          <a:spcPct val="107000"/>
                        </a:lnSpc>
                      </a:pPr>
                      <a:r>
                        <a:rPr lang="en-AU" sz="11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Lemur </a:t>
                      </a:r>
                      <a:r>
                        <a:rPr lang="en-AU" sz="11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catta</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Homo sapiens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0">
                        <a:lnSpc>
                          <a:spcPct val="107000"/>
                        </a:lnSpc>
                      </a:pPr>
                      <a:r>
                        <a:rPr lang="en-AU" sz="11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Mus musculus</a:t>
                      </a:r>
                      <a:endParaRPr lang="en-A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458665"/>
                  </a:ext>
                </a:extLst>
              </a:tr>
            </a:tbl>
          </a:graphicData>
        </a:graphic>
      </p:graphicFrame>
      <p:pic>
        <p:nvPicPr>
          <p:cNvPr id="20" name="Picture 19">
            <a:extLst>
              <a:ext uri="{FF2B5EF4-FFF2-40B4-BE49-F238E27FC236}">
                <a16:creationId xmlns:a16="http://schemas.microsoft.com/office/drawing/2014/main" id="{72C39791-0F1D-B3E7-EFCB-0E52665B674E}"/>
              </a:ext>
            </a:extLst>
          </p:cNvPr>
          <p:cNvPicPr>
            <a:picLocks noChangeAspect="1"/>
          </p:cNvPicPr>
          <p:nvPr/>
        </p:nvPicPr>
        <p:blipFill rotWithShape="1">
          <a:blip r:embed="rId3"/>
          <a:srcRect b="54667"/>
          <a:stretch/>
        </p:blipFill>
        <p:spPr>
          <a:xfrm>
            <a:off x="136288" y="4627971"/>
            <a:ext cx="4130156" cy="2561614"/>
          </a:xfrm>
          <a:prstGeom prst="rect">
            <a:avLst/>
          </a:prstGeom>
        </p:spPr>
      </p:pic>
      <p:pic>
        <p:nvPicPr>
          <p:cNvPr id="22" name="Picture 21">
            <a:extLst>
              <a:ext uri="{FF2B5EF4-FFF2-40B4-BE49-F238E27FC236}">
                <a16:creationId xmlns:a16="http://schemas.microsoft.com/office/drawing/2014/main" id="{542E8001-D6BF-BE6D-FF47-34DAE008114E}"/>
              </a:ext>
            </a:extLst>
          </p:cNvPr>
          <p:cNvPicPr>
            <a:picLocks noChangeAspect="1"/>
          </p:cNvPicPr>
          <p:nvPr/>
        </p:nvPicPr>
        <p:blipFill rotWithShape="1">
          <a:blip r:embed="rId3"/>
          <a:srcRect t="61144"/>
          <a:stretch/>
        </p:blipFill>
        <p:spPr>
          <a:xfrm>
            <a:off x="95560" y="7306543"/>
            <a:ext cx="4170884" cy="2217289"/>
          </a:xfrm>
          <a:prstGeom prst="rect">
            <a:avLst/>
          </a:prstGeom>
        </p:spPr>
      </p:pic>
    </p:spTree>
    <p:extLst>
      <p:ext uri="{BB962C8B-B14F-4D97-AF65-F5344CB8AC3E}">
        <p14:creationId xmlns:p14="http://schemas.microsoft.com/office/powerpoint/2010/main" val="405844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72724C-5B23-BB8E-CFD4-F4BB2DC859FE}"/>
              </a:ext>
            </a:extLst>
          </p:cNvPr>
          <p:cNvSpPr/>
          <p:nvPr/>
        </p:nvSpPr>
        <p:spPr>
          <a:xfrm>
            <a:off x="136288" y="76922"/>
            <a:ext cx="6565326"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chemeClr val="tx1"/>
                </a:solidFill>
                <a:latin typeface="Times New Roman" panose="02020603050405020304" pitchFamily="18" charset="0"/>
                <a:cs typeface="Times New Roman" panose="02020603050405020304" pitchFamily="18" charset="0"/>
              </a:rPr>
              <a:t>Q4. Create a dichotomous key for the following organisms.</a:t>
            </a:r>
            <a:r>
              <a:rPr lang="en-AU" sz="1100" b="1" dirty="0">
                <a:solidFill>
                  <a:schemeClr val="tx1"/>
                </a:solidFill>
                <a:latin typeface="Times New Roman" panose="02020603050405020304" pitchFamily="18" charset="0"/>
                <a:cs typeface="Times New Roman" panose="02020603050405020304" pitchFamily="18" charset="0"/>
              </a:rPr>
              <a:t> </a:t>
            </a:r>
            <a:endParaRPr lang="en-US" sz="1100"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10">
            <a:extLst>
              <a:ext uri="{FF2B5EF4-FFF2-40B4-BE49-F238E27FC236}">
                <a16:creationId xmlns:a16="http://schemas.microsoft.com/office/drawing/2014/main" id="{FABAA065-0C20-AD7D-AC14-619C587834A1}"/>
              </a:ext>
            </a:extLst>
          </p:cNvPr>
          <p:cNvGraphicFramePr>
            <a:graphicFrameLocks noGrp="1"/>
          </p:cNvGraphicFramePr>
          <p:nvPr>
            <p:extLst>
              <p:ext uri="{D42A27DB-BD31-4B8C-83A1-F6EECF244321}">
                <p14:modId xmlns:p14="http://schemas.microsoft.com/office/powerpoint/2010/main" val="4267079291"/>
              </p:ext>
            </p:extLst>
          </p:nvPr>
        </p:nvGraphicFramePr>
        <p:xfrm>
          <a:off x="136288" y="426550"/>
          <a:ext cx="6338940" cy="1538916"/>
        </p:xfrm>
        <a:graphic>
          <a:graphicData uri="http://schemas.openxmlformats.org/drawingml/2006/table">
            <a:tbl>
              <a:tblPr firstRow="1" bandRow="1">
                <a:tableStyleId>{5C22544A-7EE6-4342-B048-85BDC9FD1C3A}</a:tableStyleId>
              </a:tblPr>
              <a:tblGrid>
                <a:gridCol w="1267788">
                  <a:extLst>
                    <a:ext uri="{9D8B030D-6E8A-4147-A177-3AD203B41FA5}">
                      <a16:colId xmlns:a16="http://schemas.microsoft.com/office/drawing/2014/main" val="3524346035"/>
                    </a:ext>
                  </a:extLst>
                </a:gridCol>
                <a:gridCol w="1267788">
                  <a:extLst>
                    <a:ext uri="{9D8B030D-6E8A-4147-A177-3AD203B41FA5}">
                      <a16:colId xmlns:a16="http://schemas.microsoft.com/office/drawing/2014/main" val="3104920287"/>
                    </a:ext>
                  </a:extLst>
                </a:gridCol>
                <a:gridCol w="1267788">
                  <a:extLst>
                    <a:ext uri="{9D8B030D-6E8A-4147-A177-3AD203B41FA5}">
                      <a16:colId xmlns:a16="http://schemas.microsoft.com/office/drawing/2014/main" val="988275795"/>
                    </a:ext>
                  </a:extLst>
                </a:gridCol>
                <a:gridCol w="1267788">
                  <a:extLst>
                    <a:ext uri="{9D8B030D-6E8A-4147-A177-3AD203B41FA5}">
                      <a16:colId xmlns:a16="http://schemas.microsoft.com/office/drawing/2014/main" val="1107257927"/>
                    </a:ext>
                  </a:extLst>
                </a:gridCol>
                <a:gridCol w="1267788">
                  <a:extLst>
                    <a:ext uri="{9D8B030D-6E8A-4147-A177-3AD203B41FA5}">
                      <a16:colId xmlns:a16="http://schemas.microsoft.com/office/drawing/2014/main" val="1005655886"/>
                    </a:ext>
                  </a:extLst>
                </a:gridCol>
              </a:tblGrid>
              <a:tr h="1072974">
                <a:tc>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A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526517"/>
                  </a:ext>
                </a:extLst>
              </a:tr>
              <a:tr h="465942">
                <a:tc>
                  <a:txBody>
                    <a:bodyPr/>
                    <a:lstStyle/>
                    <a:p>
                      <a:pPr algn="ctr"/>
                      <a:r>
                        <a:rPr lang="en-AU" dirty="0">
                          <a:latin typeface="Times New Roman" panose="02020603050405020304" pitchFamily="18" charset="0"/>
                          <a:cs typeface="Times New Roman" panose="02020603050405020304" pitchFamily="18" charset="0"/>
                        </a:rPr>
                        <a:t>tortoise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dirty="0">
                          <a:latin typeface="Times New Roman" panose="02020603050405020304" pitchFamily="18" charset="0"/>
                          <a:cs typeface="Times New Roman" panose="02020603050405020304" pitchFamily="18" charset="0"/>
                        </a:rPr>
                        <a:t>dolphin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dirty="0">
                          <a:latin typeface="Times New Roman" panose="02020603050405020304" pitchFamily="18" charset="0"/>
                          <a:cs typeface="Times New Roman" panose="02020603050405020304" pitchFamily="18" charset="0"/>
                        </a:rPr>
                        <a:t>quokka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dirty="0">
                          <a:latin typeface="Times New Roman" panose="02020603050405020304" pitchFamily="18" charset="0"/>
                          <a:cs typeface="Times New Roman" panose="02020603050405020304" pitchFamily="18" charset="0"/>
                        </a:rPr>
                        <a:t>willy wagtail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dirty="0">
                          <a:latin typeface="Times New Roman" panose="02020603050405020304" pitchFamily="18" charset="0"/>
                          <a:cs typeface="Times New Roman" panose="02020603050405020304" pitchFamily="18" charset="0"/>
                        </a:rPr>
                        <a:t>turtle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2285224"/>
                  </a:ext>
                </a:extLst>
              </a:tr>
            </a:tbl>
          </a:graphicData>
        </a:graphic>
      </p:graphicFrame>
      <p:pic>
        <p:nvPicPr>
          <p:cNvPr id="11" name="Picture 10">
            <a:hlinkClick r:id="rId3"/>
            <a:extLst>
              <a:ext uri="{FF2B5EF4-FFF2-40B4-BE49-F238E27FC236}">
                <a16:creationId xmlns:a16="http://schemas.microsoft.com/office/drawing/2014/main" id="{20BA5EF4-A26C-6AE4-D493-2278C1623BE0}"/>
              </a:ext>
            </a:extLst>
          </p:cNvPr>
          <p:cNvPicPr>
            <a:picLocks noChangeAspect="1"/>
          </p:cNvPicPr>
          <p:nvPr/>
        </p:nvPicPr>
        <p:blipFill>
          <a:blip r:embed="rId4" cstate="print">
            <a:grayscl/>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17191" y="522163"/>
            <a:ext cx="1128377" cy="817526"/>
          </a:xfrm>
          <a:prstGeom prst="rect">
            <a:avLst/>
          </a:prstGeom>
          <a:noFill/>
          <a:ln>
            <a:noFill/>
          </a:ln>
        </p:spPr>
      </p:pic>
      <p:pic>
        <p:nvPicPr>
          <p:cNvPr id="12" name="Picture 11">
            <a:extLst>
              <a:ext uri="{FF2B5EF4-FFF2-40B4-BE49-F238E27FC236}">
                <a16:creationId xmlns:a16="http://schemas.microsoft.com/office/drawing/2014/main" id="{CB81DFC9-317A-98B7-E641-451B51B876B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4950" y="583767"/>
            <a:ext cx="1043541" cy="694317"/>
          </a:xfrm>
          <a:prstGeom prst="rect">
            <a:avLst/>
          </a:prstGeom>
          <a:noFill/>
        </p:spPr>
      </p:pic>
      <p:pic>
        <p:nvPicPr>
          <p:cNvPr id="13" name="Picture 12">
            <a:extLst>
              <a:ext uri="{FF2B5EF4-FFF2-40B4-BE49-F238E27FC236}">
                <a16:creationId xmlns:a16="http://schemas.microsoft.com/office/drawing/2014/main" id="{DC9F40F9-E54D-3339-AD51-7A32ED67924E}"/>
              </a:ext>
            </a:extLst>
          </p:cNvPr>
          <p:cNvPicPr>
            <a:picLocks noChangeAspect="1"/>
          </p:cNvPicPr>
          <p:nvPr/>
        </p:nvPicPr>
        <p:blipFill rotWithShape="1">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t="9342"/>
          <a:stretch/>
        </p:blipFill>
        <p:spPr bwMode="auto">
          <a:xfrm>
            <a:off x="2915407" y="522163"/>
            <a:ext cx="780700" cy="927866"/>
          </a:xfrm>
          <a:prstGeom prst="rect">
            <a:avLst/>
          </a:prstGeom>
          <a:noFill/>
        </p:spPr>
      </p:pic>
      <p:pic>
        <p:nvPicPr>
          <p:cNvPr id="14" name="Picture 13">
            <a:extLst>
              <a:ext uri="{FF2B5EF4-FFF2-40B4-BE49-F238E27FC236}">
                <a16:creationId xmlns:a16="http://schemas.microsoft.com/office/drawing/2014/main" id="{219EDF1D-4302-5FC8-61D5-9BF35D85517C}"/>
              </a:ext>
            </a:extLst>
          </p:cNvPr>
          <p:cNvPicPr>
            <a:picLocks noChangeAspect="1"/>
          </p:cNvPicPr>
          <p:nvPr/>
        </p:nvPicPr>
        <p:blipFill rotWithShape="1">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l="12112" r="7603"/>
          <a:stretch/>
        </p:blipFill>
        <p:spPr bwMode="auto">
          <a:xfrm>
            <a:off x="4063023" y="522163"/>
            <a:ext cx="991658" cy="925072"/>
          </a:xfrm>
          <a:prstGeom prst="rect">
            <a:avLst/>
          </a:prstGeom>
          <a:noFill/>
        </p:spPr>
      </p:pic>
      <p:pic>
        <p:nvPicPr>
          <p:cNvPr id="2" name="Picture 1">
            <a:extLst>
              <a:ext uri="{FF2B5EF4-FFF2-40B4-BE49-F238E27FC236}">
                <a16:creationId xmlns:a16="http://schemas.microsoft.com/office/drawing/2014/main" id="{6A79DA9E-65BF-3B7E-CBDD-9EDEE7DABAAB}"/>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4960439" y="426550"/>
            <a:ext cx="1725291" cy="1109116"/>
          </a:xfrm>
          <a:prstGeom prst="rect">
            <a:avLst/>
          </a:prstGeom>
        </p:spPr>
      </p:pic>
    </p:spTree>
    <p:extLst>
      <p:ext uri="{BB962C8B-B14F-4D97-AF65-F5344CB8AC3E}">
        <p14:creationId xmlns:p14="http://schemas.microsoft.com/office/powerpoint/2010/main" val="144392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C0929E-A418-FD0D-2547-FC60FC112BB1}"/>
              </a:ext>
            </a:extLst>
          </p:cNvPr>
          <p:cNvSpPr/>
          <p:nvPr/>
        </p:nvSpPr>
        <p:spPr>
          <a:xfrm>
            <a:off x="278934" y="134112"/>
            <a:ext cx="6300132" cy="366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latin typeface="Times New Roman" panose="02020603050405020304" pitchFamily="18" charset="0"/>
                <a:cs typeface="Times New Roman" panose="02020603050405020304" pitchFamily="18" charset="0"/>
              </a:rPr>
              <a:t>Classification Revision - Moths		</a:t>
            </a:r>
            <a:r>
              <a:rPr lang="en-AU" sz="2000" b="1" dirty="0">
                <a:solidFill>
                  <a:schemeClr val="tx1"/>
                </a:solidFill>
                <a:latin typeface="Times New Roman" panose="02020603050405020304" pitchFamily="18" charset="0"/>
                <a:cs typeface="Times New Roman" panose="02020603050405020304" pitchFamily="18" charset="0"/>
              </a:rPr>
              <a:t>         </a:t>
            </a:r>
            <a:r>
              <a:rPr lang="en-AU" sz="1400" b="1" dirty="0">
                <a:solidFill>
                  <a:schemeClr val="tx1"/>
                </a:solidFill>
                <a:latin typeface="Times New Roman" panose="02020603050405020304" pitchFamily="18" charset="0"/>
                <a:cs typeface="Times New Roman" panose="02020603050405020304" pitchFamily="18" charset="0"/>
              </a:rPr>
              <a:t>Name: </a:t>
            </a:r>
            <a:r>
              <a:rPr lang="en-AU" sz="2000" b="1" dirty="0">
                <a:solidFill>
                  <a:schemeClr val="tx1"/>
                </a:solidFill>
                <a:latin typeface="Times New Roman" panose="02020603050405020304" pitchFamily="18" charset="0"/>
                <a:cs typeface="Times New Roman" panose="02020603050405020304" pitchFamily="18" charset="0"/>
              </a:rPr>
              <a:t>______________</a:t>
            </a:r>
          </a:p>
        </p:txBody>
      </p:sp>
      <p:sp>
        <p:nvSpPr>
          <p:cNvPr id="6" name="Rectangle 5">
            <a:extLst>
              <a:ext uri="{FF2B5EF4-FFF2-40B4-BE49-F238E27FC236}">
                <a16:creationId xmlns:a16="http://schemas.microsoft.com/office/drawing/2014/main" id="{BE72724C-5B23-BB8E-CFD4-F4BB2DC859FE}"/>
              </a:ext>
            </a:extLst>
          </p:cNvPr>
          <p:cNvSpPr/>
          <p:nvPr/>
        </p:nvSpPr>
        <p:spPr>
          <a:xfrm>
            <a:off x="136288" y="629817"/>
            <a:ext cx="6525769"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b="1" dirty="0">
                <a:solidFill>
                  <a:schemeClr val="tx1"/>
                </a:solidFill>
                <a:latin typeface="Times New Roman" panose="02020603050405020304" pitchFamily="18" charset="0"/>
                <a:cs typeface="Times New Roman" panose="02020603050405020304" pitchFamily="18" charset="0"/>
              </a:rPr>
              <a:t>Read the text and answer the questions:</a:t>
            </a:r>
          </a:p>
          <a:p>
            <a:endParaRPr lang="en-AU" sz="1100" b="1"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Moths are fascinating creatures that come in many different colours and patterns. Like butterflies, moths have special colours that can be used for camouflaging into their natural environment or scaring off predators. Four moth species with different colourations are the Common Quaker, the Hebrew Character moth, the Elephant Hawk Moth, and the Garden Tiger Moth.</a:t>
            </a: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The Common Quaker is a moth with wings that are mostly brown. They have a mix of light and dark shades of brown, which helps them hide on tree bark and leaves during the day when they rest. This way, they can avoid being seen by birds or other animals that might try to eat them. Similar in colour to the Common Quaker is the Hebrew Character moth. It shares the same brownish colour but can be distinguished by the distinct pattern on its wings. It has a dark shape that looks like a letter C (or the Hebrew letter ‘nun’).</a:t>
            </a: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The Elephant Hawk Moth is a bigger moth with wings that are mostly pink. They also have olive green and brown markings on their wings. These colours act as a warning to predators, telling them that the moth might not taste good or could even be harmful. By having bright pink colours, the Elephant Hawk Moth warns potential predators to stay away.</a:t>
            </a: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The Garden Tiger Moth is a moth with wings that are mostly white. They have bold black markings and patches of orange. These colours help them to stand out and warn predators that they might not be a good meal. When they feel threatened, they show their bright colours and spread their wings to scare away predators.</a:t>
            </a: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Moths are amazing creatures with different colours and ways of staying safe. Whether it's the brown shades of the Common Quaker, the pink warning colours of the Elephant Hawk Moth, or the contrasting black and orange of the Garden Tiger Moth, these moths show us the beauty and cleverness found in nature.</a:t>
            </a:r>
            <a:endParaRPr lang="en-AU" sz="1100" b="1"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Q1. Identify these moths.</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Q2. Give two reasons why moths have special colours?</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Q3. The Common Quaker and Hebrew Character moth usually rest on the trunks and branches of trees. Explain why they rest here and not on the leaves of trees.</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pPr algn="just"/>
            <a:endParaRPr lang="en-AU" sz="11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4DF3BA6-DD26-D072-B6FE-0AFC9B5EC38D}"/>
              </a:ext>
            </a:extLst>
          </p:cNvPr>
          <p:cNvPicPr>
            <a:picLocks noChangeAspect="1"/>
          </p:cNvPicPr>
          <p:nvPr/>
        </p:nvPicPr>
        <p:blipFill>
          <a:blip r:embed="rId3"/>
          <a:stretch>
            <a:fillRect/>
          </a:stretch>
        </p:blipFill>
        <p:spPr>
          <a:xfrm>
            <a:off x="1290866" y="5225143"/>
            <a:ext cx="1505108" cy="1505108"/>
          </a:xfrm>
          <a:prstGeom prst="rect">
            <a:avLst/>
          </a:prstGeom>
        </p:spPr>
      </p:pic>
      <p:pic>
        <p:nvPicPr>
          <p:cNvPr id="3" name="Picture 2">
            <a:extLst>
              <a:ext uri="{FF2B5EF4-FFF2-40B4-BE49-F238E27FC236}">
                <a16:creationId xmlns:a16="http://schemas.microsoft.com/office/drawing/2014/main" id="{8519D0CA-65E3-AC02-4244-5E8A1D8DB574}"/>
              </a:ext>
            </a:extLst>
          </p:cNvPr>
          <p:cNvPicPr>
            <a:picLocks noChangeAspect="1"/>
          </p:cNvPicPr>
          <p:nvPr/>
        </p:nvPicPr>
        <p:blipFill rotWithShape="1">
          <a:blip r:embed="rId4"/>
          <a:srcRect l="15194" r="7907"/>
          <a:stretch/>
        </p:blipFill>
        <p:spPr>
          <a:xfrm>
            <a:off x="3758686" y="5225143"/>
            <a:ext cx="1929028" cy="1505108"/>
          </a:xfrm>
          <a:prstGeom prst="rect">
            <a:avLst/>
          </a:prstGeom>
        </p:spPr>
      </p:pic>
      <p:cxnSp>
        <p:nvCxnSpPr>
          <p:cNvPr id="8" name="Straight Connector 7">
            <a:extLst>
              <a:ext uri="{FF2B5EF4-FFF2-40B4-BE49-F238E27FC236}">
                <a16:creationId xmlns:a16="http://schemas.microsoft.com/office/drawing/2014/main" id="{41CC0A44-9379-889A-00EE-B7D59B80CF14}"/>
              </a:ext>
            </a:extLst>
          </p:cNvPr>
          <p:cNvCxnSpPr/>
          <p:nvPr/>
        </p:nvCxnSpPr>
        <p:spPr>
          <a:xfrm>
            <a:off x="136288" y="4953000"/>
            <a:ext cx="65257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9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72724C-5B23-BB8E-CFD4-F4BB2DC859FE}"/>
              </a:ext>
            </a:extLst>
          </p:cNvPr>
          <p:cNvSpPr/>
          <p:nvPr/>
        </p:nvSpPr>
        <p:spPr>
          <a:xfrm>
            <a:off x="166115" y="119454"/>
            <a:ext cx="6525769" cy="762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100" dirty="0">
                <a:solidFill>
                  <a:schemeClr val="tx1"/>
                </a:solidFill>
                <a:latin typeface="Times New Roman" panose="02020603050405020304" pitchFamily="18" charset="0"/>
                <a:cs typeface="Times New Roman" panose="02020603050405020304" pitchFamily="18" charset="0"/>
              </a:rPr>
              <a:t>Q4. What observable features can be used to tell these moths apart?</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r>
              <a:rPr lang="en-AU" sz="1100" dirty="0">
                <a:solidFill>
                  <a:schemeClr val="tx1"/>
                </a:solidFill>
                <a:latin typeface="Times New Roman" panose="02020603050405020304" pitchFamily="18" charset="0"/>
                <a:cs typeface="Times New Roman" panose="02020603050405020304" pitchFamily="18" charset="0"/>
              </a:rPr>
              <a:t>Q5. Create a dichotomous key for these four species of moth.</a:t>
            </a: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endParaRPr lang="en-AU" sz="1100" dirty="0">
              <a:solidFill>
                <a:schemeClr val="tx1"/>
              </a:solidFill>
              <a:latin typeface="Times New Roman" panose="02020603050405020304" pitchFamily="18" charset="0"/>
              <a:cs typeface="Times New Roman" panose="02020603050405020304" pitchFamily="18" charset="0"/>
            </a:endParaRPr>
          </a:p>
          <a:p>
            <a:pPr algn="just"/>
            <a:endParaRPr lang="en-US" sz="1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502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BD34049-203C-495B-B5B6-03AB9001445D}"/>
</file>

<file path=customXml/itemProps2.xml><?xml version="1.0" encoding="utf-8"?>
<ds:datastoreItem xmlns:ds="http://schemas.openxmlformats.org/officeDocument/2006/customXml" ds:itemID="{51D7ADF8-7B5A-434D-BC26-202A192AD561}"/>
</file>

<file path=customXml/itemProps3.xml><?xml version="1.0" encoding="utf-8"?>
<ds:datastoreItem xmlns:ds="http://schemas.openxmlformats.org/officeDocument/2006/customXml" ds:itemID="{91E8AAD3-E86E-4D01-BDA9-604A0A2585E9}"/>
</file>

<file path=docProps/app.xml><?xml version="1.0" encoding="utf-8"?>
<Properties xmlns="http://schemas.openxmlformats.org/officeDocument/2006/extended-properties" xmlns:vt="http://schemas.openxmlformats.org/officeDocument/2006/docPropsVTypes">
  <Template>Office Theme</Template>
  <TotalTime>641</TotalTime>
  <Words>627</Words>
  <Application>Microsoft Office PowerPoint</Application>
  <PresentationFormat>A4 Paper (210x297 mm)</PresentationFormat>
  <Paragraphs>152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BAKER Mark [Southern River College]</dc:creator>
  <cp:lastModifiedBy>BAKER Mark [Southern River College]</cp:lastModifiedBy>
  <cp:revision>36</cp:revision>
  <cp:lastPrinted>2022-05-31T00:20:08Z</cp:lastPrinted>
  <dcterms:created xsi:type="dcterms:W3CDTF">2022-05-25T11:44:11Z</dcterms:created>
  <dcterms:modified xsi:type="dcterms:W3CDTF">2023-06-15T02:25:28Z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