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10.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
  </p:notesMasterIdLst>
  <p:sldIdLst>
    <p:sldId id="259" r:id="rId2"/>
    <p:sldId id="260" r:id="rId3"/>
  </p:sldIdLst>
  <p:sldSz cx="6858000" cy="9906000" type="A4"/>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44" autoAdjust="0"/>
    <p:restoredTop sz="90334" autoAdjust="0"/>
  </p:normalViewPr>
  <p:slideViewPr>
    <p:cSldViewPr snapToGrid="0">
      <p:cViewPr>
        <p:scale>
          <a:sx n="125" d="100"/>
          <a:sy n="125" d="100"/>
        </p:scale>
        <p:origin x="181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11" Type="http://schemas.openxmlformats.org/officeDocument/2006/relationships/customXml" Target="../customXml/item3.xml"/><Relationship Id="rId5" Type="http://schemas.openxmlformats.org/officeDocument/2006/relationships/presProps" Target="presProps.xml"/><Relationship Id="rId10" Type="http://schemas.openxmlformats.org/officeDocument/2006/relationships/customXml" Target="../customXml/item2.xml"/><Relationship Id="rId4" Type="http://schemas.openxmlformats.org/officeDocument/2006/relationships/notesMaster" Target="notesMasters/notesMaster1.xml"/><Relationship Id="rId9"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717" cy="48059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4142775" y="0"/>
            <a:ext cx="3170717" cy="480598"/>
          </a:xfrm>
          <a:prstGeom prst="rect">
            <a:avLst/>
          </a:prstGeom>
        </p:spPr>
        <p:txBody>
          <a:bodyPr vert="horz" lIns="91440" tIns="45720" rIns="91440" bIns="45720" rtlCol="0"/>
          <a:lstStyle>
            <a:lvl1pPr algn="r">
              <a:defRPr sz="1200"/>
            </a:lvl1pPr>
          </a:lstStyle>
          <a:p>
            <a:fld id="{F58705FD-E5E8-42D5-851F-4A29A7AE4DE2}" type="datetimeFigureOut">
              <a:rPr lang="en-AU" smtClean="0"/>
              <a:t>4/12/2023</a:t>
            </a:fld>
            <a:endParaRPr lang="en-AU"/>
          </a:p>
        </p:txBody>
      </p:sp>
      <p:sp>
        <p:nvSpPr>
          <p:cNvPr id="4" name="Slide Image Placeholder 3"/>
          <p:cNvSpPr>
            <a:spLocks noGrp="1" noRot="1" noChangeAspect="1"/>
          </p:cNvSpPr>
          <p:nvPr>
            <p:ph type="sldImg" idx="2"/>
          </p:nvPr>
        </p:nvSpPr>
        <p:spPr>
          <a:xfrm>
            <a:off x="2535238" y="1200150"/>
            <a:ext cx="2244725" cy="3240088"/>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731179" y="4620185"/>
            <a:ext cx="5852843" cy="378029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120602"/>
            <a:ext cx="3170717" cy="480598"/>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4142775" y="9120602"/>
            <a:ext cx="3170717" cy="480598"/>
          </a:xfrm>
          <a:prstGeom prst="rect">
            <a:avLst/>
          </a:prstGeom>
        </p:spPr>
        <p:txBody>
          <a:bodyPr vert="horz" lIns="91440" tIns="45720" rIns="91440" bIns="45720" rtlCol="0" anchor="b"/>
          <a:lstStyle>
            <a:lvl1pPr algn="r">
              <a:defRPr sz="1200"/>
            </a:lvl1pPr>
          </a:lstStyle>
          <a:p>
            <a:fld id="{C282CC2E-68BE-4510-BC3B-5336D8AF3F41}" type="slidenum">
              <a:rPr lang="en-AU" smtClean="0"/>
              <a:t>‹#›</a:t>
            </a:fld>
            <a:endParaRPr lang="en-AU"/>
          </a:p>
        </p:txBody>
      </p:sp>
    </p:spTree>
    <p:extLst>
      <p:ext uri="{BB962C8B-B14F-4D97-AF65-F5344CB8AC3E}">
        <p14:creationId xmlns:p14="http://schemas.microsoft.com/office/powerpoint/2010/main" val="3847298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282CC2E-68BE-4510-BC3B-5336D8AF3F41}" type="slidenum">
              <a:rPr lang="en-AU" smtClean="0"/>
              <a:t>1</a:t>
            </a:fld>
            <a:endParaRPr lang="en-AU" dirty="0"/>
          </a:p>
        </p:txBody>
      </p:sp>
    </p:spTree>
    <p:extLst>
      <p:ext uri="{BB962C8B-B14F-4D97-AF65-F5344CB8AC3E}">
        <p14:creationId xmlns:p14="http://schemas.microsoft.com/office/powerpoint/2010/main" val="3784122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282CC2E-68BE-4510-BC3B-5336D8AF3F41}" type="slidenum">
              <a:rPr lang="en-AU" smtClean="0"/>
              <a:t>2</a:t>
            </a:fld>
            <a:endParaRPr lang="en-AU" dirty="0"/>
          </a:p>
        </p:txBody>
      </p:sp>
    </p:spTree>
    <p:extLst>
      <p:ext uri="{BB962C8B-B14F-4D97-AF65-F5344CB8AC3E}">
        <p14:creationId xmlns:p14="http://schemas.microsoft.com/office/powerpoint/2010/main" val="481265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B11645-30EC-4C08-B6CB-92DAFE02CD4F}" type="datetimeFigureOut">
              <a:rPr lang="en-AU" smtClean="0"/>
              <a:t>4/12/2023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E771753-CC82-4526-970B-56A6ED03F9E8}" type="slidenum">
              <a:rPr lang="en-AU" smtClean="0"/>
              <a:t>‹#›</a:t>
            </a:fld>
            <a:endParaRPr lang="en-AU"/>
          </a:p>
        </p:txBody>
      </p:sp>
    </p:spTree>
    <p:extLst>
      <p:ext uri="{BB962C8B-B14F-4D97-AF65-F5344CB8AC3E}">
        <p14:creationId xmlns:p14="http://schemas.microsoft.com/office/powerpoint/2010/main" val="1448027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B11645-30EC-4C08-B6CB-92DAFE02CD4F}" type="datetimeFigureOut">
              <a:rPr lang="en-AU" smtClean="0"/>
              <a:t>4/12/2023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E771753-CC82-4526-970B-56A6ED03F9E8}" type="slidenum">
              <a:rPr lang="en-AU" smtClean="0"/>
              <a:t>‹#›</a:t>
            </a:fld>
            <a:endParaRPr lang="en-AU"/>
          </a:p>
        </p:txBody>
      </p:sp>
    </p:spTree>
    <p:extLst>
      <p:ext uri="{BB962C8B-B14F-4D97-AF65-F5344CB8AC3E}">
        <p14:creationId xmlns:p14="http://schemas.microsoft.com/office/powerpoint/2010/main" val="1360823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B11645-30EC-4C08-B6CB-92DAFE02CD4F}" type="datetimeFigureOut">
              <a:rPr lang="en-AU" smtClean="0"/>
              <a:t>4/12/2023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E771753-CC82-4526-970B-56A6ED03F9E8}" type="slidenum">
              <a:rPr lang="en-AU" smtClean="0"/>
              <a:t>‹#›</a:t>
            </a:fld>
            <a:endParaRPr lang="en-AU"/>
          </a:p>
        </p:txBody>
      </p:sp>
    </p:spTree>
    <p:extLst>
      <p:ext uri="{BB962C8B-B14F-4D97-AF65-F5344CB8AC3E}">
        <p14:creationId xmlns:p14="http://schemas.microsoft.com/office/powerpoint/2010/main" val="3769296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B11645-30EC-4C08-B6CB-92DAFE02CD4F}" type="datetimeFigureOut">
              <a:rPr lang="en-AU" smtClean="0"/>
              <a:t>4/12/2023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E771753-CC82-4526-970B-56A6ED03F9E8}" type="slidenum">
              <a:rPr lang="en-AU" smtClean="0"/>
              <a:t>‹#›</a:t>
            </a:fld>
            <a:endParaRPr lang="en-AU"/>
          </a:p>
        </p:txBody>
      </p:sp>
    </p:spTree>
    <p:extLst>
      <p:ext uri="{BB962C8B-B14F-4D97-AF65-F5344CB8AC3E}">
        <p14:creationId xmlns:p14="http://schemas.microsoft.com/office/powerpoint/2010/main" val="1536263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B11645-30EC-4C08-B6CB-92DAFE02CD4F}" type="datetimeFigureOut">
              <a:rPr lang="en-AU" smtClean="0"/>
              <a:t>4/12/2023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E771753-CC82-4526-970B-56A6ED03F9E8}" type="slidenum">
              <a:rPr lang="en-AU" smtClean="0"/>
              <a:t>‹#›</a:t>
            </a:fld>
            <a:endParaRPr lang="en-AU"/>
          </a:p>
        </p:txBody>
      </p:sp>
    </p:spTree>
    <p:extLst>
      <p:ext uri="{BB962C8B-B14F-4D97-AF65-F5344CB8AC3E}">
        <p14:creationId xmlns:p14="http://schemas.microsoft.com/office/powerpoint/2010/main" val="27458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B11645-30EC-4C08-B6CB-92DAFE02CD4F}" type="datetimeFigureOut">
              <a:rPr lang="en-AU" smtClean="0"/>
              <a:t>4/12/2023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E771753-CC82-4526-970B-56A6ED03F9E8}" type="slidenum">
              <a:rPr lang="en-AU" smtClean="0"/>
              <a:t>‹#›</a:t>
            </a:fld>
            <a:endParaRPr lang="en-AU"/>
          </a:p>
        </p:txBody>
      </p:sp>
    </p:spTree>
    <p:extLst>
      <p:ext uri="{BB962C8B-B14F-4D97-AF65-F5344CB8AC3E}">
        <p14:creationId xmlns:p14="http://schemas.microsoft.com/office/powerpoint/2010/main" val="3035406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B11645-30EC-4C08-B6CB-92DAFE02CD4F}" type="datetimeFigureOut">
              <a:rPr lang="en-AU" smtClean="0"/>
              <a:t>4/12/2023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E771753-CC82-4526-970B-56A6ED03F9E8}" type="slidenum">
              <a:rPr lang="en-AU" smtClean="0"/>
              <a:t>‹#›</a:t>
            </a:fld>
            <a:endParaRPr lang="en-AU"/>
          </a:p>
        </p:txBody>
      </p:sp>
    </p:spTree>
    <p:extLst>
      <p:ext uri="{BB962C8B-B14F-4D97-AF65-F5344CB8AC3E}">
        <p14:creationId xmlns:p14="http://schemas.microsoft.com/office/powerpoint/2010/main" val="1689005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B11645-30EC-4C08-B6CB-92DAFE02CD4F}" type="datetimeFigureOut">
              <a:rPr lang="en-AU" smtClean="0"/>
              <a:t>4/12/2023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E771753-CC82-4526-970B-56A6ED03F9E8}" type="slidenum">
              <a:rPr lang="en-AU" smtClean="0"/>
              <a:t>‹#›</a:t>
            </a:fld>
            <a:endParaRPr lang="en-AU"/>
          </a:p>
        </p:txBody>
      </p:sp>
    </p:spTree>
    <p:extLst>
      <p:ext uri="{BB962C8B-B14F-4D97-AF65-F5344CB8AC3E}">
        <p14:creationId xmlns:p14="http://schemas.microsoft.com/office/powerpoint/2010/main" val="1545821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B11645-30EC-4C08-B6CB-92DAFE02CD4F}" type="datetimeFigureOut">
              <a:rPr lang="en-AU" smtClean="0"/>
              <a:t>4/12/2023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E771753-CC82-4526-970B-56A6ED03F9E8}" type="slidenum">
              <a:rPr lang="en-AU" smtClean="0"/>
              <a:t>‹#›</a:t>
            </a:fld>
            <a:endParaRPr lang="en-AU"/>
          </a:p>
        </p:txBody>
      </p:sp>
    </p:spTree>
    <p:extLst>
      <p:ext uri="{BB962C8B-B14F-4D97-AF65-F5344CB8AC3E}">
        <p14:creationId xmlns:p14="http://schemas.microsoft.com/office/powerpoint/2010/main" val="3128333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9B11645-30EC-4C08-B6CB-92DAFE02CD4F}" type="datetimeFigureOut">
              <a:rPr lang="en-AU" smtClean="0"/>
              <a:t>4/12/2023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E771753-CC82-4526-970B-56A6ED03F9E8}" type="slidenum">
              <a:rPr lang="en-AU" smtClean="0"/>
              <a:t>‹#›</a:t>
            </a:fld>
            <a:endParaRPr lang="en-AU"/>
          </a:p>
        </p:txBody>
      </p:sp>
    </p:spTree>
    <p:extLst>
      <p:ext uri="{BB962C8B-B14F-4D97-AF65-F5344CB8AC3E}">
        <p14:creationId xmlns:p14="http://schemas.microsoft.com/office/powerpoint/2010/main" val="2165034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9B11645-30EC-4C08-B6CB-92DAFE02CD4F}" type="datetimeFigureOut">
              <a:rPr lang="en-AU" smtClean="0"/>
              <a:t>4/12/2023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E771753-CC82-4526-970B-56A6ED03F9E8}" type="slidenum">
              <a:rPr lang="en-AU" smtClean="0"/>
              <a:t>‹#›</a:t>
            </a:fld>
            <a:endParaRPr lang="en-AU"/>
          </a:p>
        </p:txBody>
      </p:sp>
    </p:spTree>
    <p:extLst>
      <p:ext uri="{BB962C8B-B14F-4D97-AF65-F5344CB8AC3E}">
        <p14:creationId xmlns:p14="http://schemas.microsoft.com/office/powerpoint/2010/main" val="2559555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C9B11645-30EC-4C08-B6CB-92DAFE02CD4F}" type="datetimeFigureOut">
              <a:rPr lang="en-AU" smtClean="0"/>
              <a:t>4/12/2023</a:t>
            </a:fld>
            <a:endParaRPr lang="en-AU"/>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3E771753-CC82-4526-970B-56A6ED03F9E8}" type="slidenum">
              <a:rPr lang="en-AU" smtClean="0"/>
              <a:t>‹#›</a:t>
            </a:fld>
            <a:endParaRPr lang="en-AU"/>
          </a:p>
        </p:txBody>
      </p:sp>
    </p:spTree>
    <p:extLst>
      <p:ext uri="{BB962C8B-B14F-4D97-AF65-F5344CB8AC3E}">
        <p14:creationId xmlns:p14="http://schemas.microsoft.com/office/powerpoint/2010/main" val="26086795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EC0929E-A418-FD0D-2547-FC60FC112BB1}"/>
              </a:ext>
            </a:extLst>
          </p:cNvPr>
          <p:cNvSpPr/>
          <p:nvPr/>
        </p:nvSpPr>
        <p:spPr>
          <a:xfrm>
            <a:off x="278934" y="134112"/>
            <a:ext cx="6300132" cy="3666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tx1"/>
                </a:solidFill>
                <a:latin typeface="Times New Roman" panose="02020603050405020304" pitchFamily="18" charset="0"/>
                <a:cs typeface="Times New Roman" panose="02020603050405020304" pitchFamily="18" charset="0"/>
              </a:rPr>
              <a:t>Comprehension: Food Chains	</a:t>
            </a:r>
            <a:r>
              <a:rPr lang="en-AU" sz="2000" b="1" dirty="0">
                <a:solidFill>
                  <a:schemeClr val="tx1"/>
                </a:solidFill>
                <a:latin typeface="Times New Roman" panose="02020603050405020304" pitchFamily="18" charset="0"/>
                <a:cs typeface="Times New Roman" panose="02020603050405020304" pitchFamily="18" charset="0"/>
              </a:rPr>
              <a:t>	         </a:t>
            </a:r>
            <a:r>
              <a:rPr lang="en-AU" sz="1400" b="1" dirty="0">
                <a:solidFill>
                  <a:schemeClr val="tx1"/>
                </a:solidFill>
                <a:latin typeface="Times New Roman" panose="02020603050405020304" pitchFamily="18" charset="0"/>
                <a:cs typeface="Times New Roman" panose="02020603050405020304" pitchFamily="18" charset="0"/>
              </a:rPr>
              <a:t>Name: </a:t>
            </a:r>
            <a:r>
              <a:rPr lang="en-AU" sz="2000" b="1" dirty="0">
                <a:solidFill>
                  <a:schemeClr val="tx1"/>
                </a:solidFill>
                <a:latin typeface="Times New Roman" panose="02020603050405020304" pitchFamily="18" charset="0"/>
                <a:cs typeface="Times New Roman" panose="02020603050405020304" pitchFamily="18" charset="0"/>
              </a:rPr>
              <a:t>______________</a:t>
            </a:r>
          </a:p>
        </p:txBody>
      </p:sp>
      <p:sp>
        <p:nvSpPr>
          <p:cNvPr id="10" name="Rectangle 9">
            <a:extLst>
              <a:ext uri="{FF2B5EF4-FFF2-40B4-BE49-F238E27FC236}">
                <a16:creationId xmlns:a16="http://schemas.microsoft.com/office/drawing/2014/main" id="{EC992E77-38BD-7FF7-6618-C439C9395148}"/>
              </a:ext>
            </a:extLst>
          </p:cNvPr>
          <p:cNvSpPr/>
          <p:nvPr/>
        </p:nvSpPr>
        <p:spPr>
          <a:xfrm>
            <a:off x="156385" y="537015"/>
            <a:ext cx="6580591" cy="14452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100" dirty="0">
                <a:solidFill>
                  <a:schemeClr val="tx1"/>
                </a:solidFill>
                <a:latin typeface="Times New Roman" panose="02020603050405020304" pitchFamily="18" charset="0"/>
                <a:cs typeface="Times New Roman" panose="02020603050405020304" pitchFamily="18" charset="0"/>
              </a:rPr>
              <a:t>In this activity, we will explore food chains in three different ecosystems: a grassland, a forest, and a coral reef. Each ecosystem has its own unique food chains that help maintain the balance of life within it.</a:t>
            </a:r>
          </a:p>
          <a:p>
            <a:pPr algn="just"/>
            <a:endParaRPr lang="en-US" sz="1100" dirty="0">
              <a:solidFill>
                <a:schemeClr val="tx1"/>
              </a:solidFill>
              <a:latin typeface="Times New Roman" panose="02020603050405020304" pitchFamily="18" charset="0"/>
              <a:cs typeface="Times New Roman" panose="02020603050405020304" pitchFamily="18" charset="0"/>
            </a:endParaRPr>
          </a:p>
          <a:p>
            <a:pPr algn="just"/>
            <a:r>
              <a:rPr lang="en-US" sz="1100" b="1" dirty="0">
                <a:solidFill>
                  <a:schemeClr val="tx1"/>
                </a:solidFill>
                <a:latin typeface="Times New Roman" panose="02020603050405020304" pitchFamily="18" charset="0"/>
                <a:cs typeface="Times New Roman" panose="02020603050405020304" pitchFamily="18" charset="0"/>
              </a:rPr>
              <a:t>Grassland Ecosystem</a:t>
            </a:r>
          </a:p>
          <a:p>
            <a:pPr algn="just"/>
            <a:r>
              <a:rPr lang="en-US" sz="1100" dirty="0">
                <a:solidFill>
                  <a:schemeClr val="tx1"/>
                </a:solidFill>
                <a:latin typeface="Times New Roman" panose="02020603050405020304" pitchFamily="18" charset="0"/>
                <a:cs typeface="Times New Roman" panose="02020603050405020304" pitchFamily="18" charset="0"/>
              </a:rPr>
              <a:t>A grassland ecosystem is </a:t>
            </a:r>
            <a:r>
              <a:rPr lang="en-US" sz="1100" dirty="0" err="1">
                <a:solidFill>
                  <a:schemeClr val="tx1"/>
                </a:solidFill>
                <a:latin typeface="Times New Roman" panose="02020603050405020304" pitchFamily="18" charset="0"/>
                <a:cs typeface="Times New Roman" panose="02020603050405020304" pitchFamily="18" charset="0"/>
              </a:rPr>
              <a:t>characterised</a:t>
            </a:r>
            <a:r>
              <a:rPr lang="en-US" sz="1100" dirty="0">
                <a:solidFill>
                  <a:schemeClr val="tx1"/>
                </a:solidFill>
                <a:latin typeface="Times New Roman" panose="02020603050405020304" pitchFamily="18" charset="0"/>
                <a:cs typeface="Times New Roman" panose="02020603050405020304" pitchFamily="18" charset="0"/>
              </a:rPr>
              <a:t> by vast expanses of grasses and very few trees. Animals such as zebras, antelopes, and bison graze on the grasses, which are primary producers. These herbivores are eaten by predators such as lions, wolves, and cheetahs, which are secondary consumers. Scavengers like vultures and hyenas consume the remains of animals that have died, helping to clean up the ecosystem.</a:t>
            </a:r>
          </a:p>
          <a:p>
            <a:pPr algn="just"/>
            <a:endParaRPr lang="en-US" sz="1100" dirty="0">
              <a:solidFill>
                <a:schemeClr val="tx1"/>
              </a:solidFill>
              <a:latin typeface="Times New Roman" panose="02020603050405020304" pitchFamily="18" charset="0"/>
              <a:cs typeface="Times New Roman" panose="02020603050405020304" pitchFamily="18" charset="0"/>
            </a:endParaRPr>
          </a:p>
          <a:p>
            <a:pPr algn="just"/>
            <a:r>
              <a:rPr lang="en-US" sz="1100" b="1" dirty="0">
                <a:solidFill>
                  <a:schemeClr val="tx1"/>
                </a:solidFill>
                <a:latin typeface="Times New Roman" panose="02020603050405020304" pitchFamily="18" charset="0"/>
                <a:cs typeface="Times New Roman" panose="02020603050405020304" pitchFamily="18" charset="0"/>
              </a:rPr>
              <a:t>Forest Ecosystem</a:t>
            </a:r>
          </a:p>
          <a:p>
            <a:pPr algn="just"/>
            <a:r>
              <a:rPr lang="en-US" sz="1100" dirty="0">
                <a:solidFill>
                  <a:schemeClr val="tx1"/>
                </a:solidFill>
                <a:latin typeface="Times New Roman" panose="02020603050405020304" pitchFamily="18" charset="0"/>
                <a:cs typeface="Times New Roman" panose="02020603050405020304" pitchFamily="18" charset="0"/>
              </a:rPr>
              <a:t>A forest ecosystem is made up of trees, shrubs, and various plants that provide food and shelter for a diverse range of animals. In a forest ecosystem, the primary producers are the plants, such as trees and shrubs, which produce food through photosynthesis. Herbivores like deer, rabbits, and insects feed on these plants. Predators such as foxes, bears, and birds of prey, like hawks and owls, prey on these herbivores. Decomposers like fungi and bacteria break down dead plants and animals, recycling nutrients back into the soil.</a:t>
            </a:r>
          </a:p>
          <a:p>
            <a:pPr algn="just"/>
            <a:endParaRPr lang="en-US" sz="1100" dirty="0">
              <a:solidFill>
                <a:schemeClr val="tx1"/>
              </a:solidFill>
              <a:latin typeface="Times New Roman" panose="02020603050405020304" pitchFamily="18" charset="0"/>
              <a:cs typeface="Times New Roman" panose="02020603050405020304" pitchFamily="18" charset="0"/>
            </a:endParaRPr>
          </a:p>
          <a:p>
            <a:pPr algn="just"/>
            <a:r>
              <a:rPr lang="en-US" sz="1100" b="1" dirty="0">
                <a:solidFill>
                  <a:schemeClr val="tx1"/>
                </a:solidFill>
                <a:latin typeface="Times New Roman" panose="02020603050405020304" pitchFamily="18" charset="0"/>
                <a:cs typeface="Times New Roman" panose="02020603050405020304" pitchFamily="18" charset="0"/>
              </a:rPr>
              <a:t>Coral Reef Ecosystem</a:t>
            </a:r>
          </a:p>
          <a:p>
            <a:pPr algn="just"/>
            <a:r>
              <a:rPr lang="en-US" sz="1100" dirty="0">
                <a:solidFill>
                  <a:schemeClr val="tx1"/>
                </a:solidFill>
                <a:latin typeface="Times New Roman" panose="02020603050405020304" pitchFamily="18" charset="0"/>
                <a:cs typeface="Times New Roman" panose="02020603050405020304" pitchFamily="18" charset="0"/>
              </a:rPr>
              <a:t>A coral reef ecosystem is a diverse underwater habitat found in warm, shallow waters. In this ecosystem, the primary producers are microscopic algae called zooxanthellae, which live inside coral polyps and provide food for them through photosynthesis. Herbivores like parrotfish and sea urchins graze on algae growing on the reef. Predators such as sharks, groupers, and eels feed on these herbivores. Decomposers like bacteria break down dead organisms and return nutrients to the water.</a:t>
            </a:r>
          </a:p>
        </p:txBody>
      </p:sp>
      <p:sp>
        <p:nvSpPr>
          <p:cNvPr id="6" name="Rectangle 5">
            <a:extLst>
              <a:ext uri="{FF2B5EF4-FFF2-40B4-BE49-F238E27FC236}">
                <a16:creationId xmlns:a16="http://schemas.microsoft.com/office/drawing/2014/main" id="{BE72724C-5B23-BB8E-CFD4-F4BB2DC859FE}"/>
              </a:ext>
            </a:extLst>
          </p:cNvPr>
          <p:cNvSpPr/>
          <p:nvPr/>
        </p:nvSpPr>
        <p:spPr>
          <a:xfrm>
            <a:off x="156385" y="4411346"/>
            <a:ext cx="6300132" cy="7627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1100" b="1" dirty="0">
                <a:solidFill>
                  <a:schemeClr val="tx1"/>
                </a:solidFill>
                <a:latin typeface="Times New Roman" panose="02020603050405020304" pitchFamily="18" charset="0"/>
                <a:cs typeface="Times New Roman" panose="02020603050405020304" pitchFamily="18" charset="0"/>
              </a:rPr>
              <a:t>Questions</a:t>
            </a:r>
          </a:p>
          <a:p>
            <a:pPr marL="228600" indent="-228600" algn="just">
              <a:buAutoNum type="arabicParenR"/>
            </a:pPr>
            <a:r>
              <a:rPr lang="en-US" sz="1100" dirty="0">
                <a:solidFill>
                  <a:schemeClr val="tx1"/>
                </a:solidFill>
                <a:latin typeface="Times New Roman" panose="02020603050405020304" pitchFamily="18" charset="0"/>
                <a:cs typeface="Times New Roman" panose="02020603050405020304" pitchFamily="18" charset="0"/>
              </a:rPr>
              <a:t>What are the primary producers in a grassland ecosystem?</a:t>
            </a:r>
          </a:p>
          <a:p>
            <a:pPr marL="228600" indent="-228600" algn="just">
              <a:buAutoNum type="arabicParenR"/>
            </a:pPr>
            <a:endParaRPr lang="en-US" sz="1100" dirty="0">
              <a:solidFill>
                <a:schemeClr val="tx1"/>
              </a:solidFill>
              <a:latin typeface="Times New Roman" panose="02020603050405020304" pitchFamily="18" charset="0"/>
              <a:cs typeface="Times New Roman" panose="02020603050405020304" pitchFamily="18" charset="0"/>
            </a:endParaRPr>
          </a:p>
          <a:p>
            <a:pPr marL="228600" indent="-228600" algn="just">
              <a:buAutoNum type="arabicParenR"/>
            </a:pPr>
            <a:endParaRPr lang="en-US" sz="1100" dirty="0">
              <a:solidFill>
                <a:schemeClr val="tx1"/>
              </a:solidFill>
              <a:latin typeface="Times New Roman" panose="02020603050405020304" pitchFamily="18" charset="0"/>
              <a:cs typeface="Times New Roman" panose="02020603050405020304" pitchFamily="18" charset="0"/>
            </a:endParaRPr>
          </a:p>
          <a:p>
            <a:pPr algn="just"/>
            <a:r>
              <a:rPr lang="en-US" sz="1100" dirty="0">
                <a:solidFill>
                  <a:schemeClr val="tx1"/>
                </a:solidFill>
                <a:latin typeface="Times New Roman" panose="02020603050405020304" pitchFamily="18" charset="0"/>
                <a:cs typeface="Times New Roman" panose="02020603050405020304" pitchFamily="18" charset="0"/>
              </a:rPr>
              <a:t>2) Name two predators found in a forest ecosystem.</a:t>
            </a:r>
          </a:p>
          <a:p>
            <a:pPr algn="just"/>
            <a:endParaRPr lang="en-US" sz="1100" dirty="0">
              <a:solidFill>
                <a:schemeClr val="tx1"/>
              </a:solidFill>
              <a:latin typeface="Times New Roman" panose="02020603050405020304" pitchFamily="18" charset="0"/>
              <a:cs typeface="Times New Roman" panose="02020603050405020304" pitchFamily="18" charset="0"/>
            </a:endParaRPr>
          </a:p>
          <a:p>
            <a:pPr algn="just"/>
            <a:endParaRPr lang="en-US" sz="1100" dirty="0">
              <a:solidFill>
                <a:schemeClr val="tx1"/>
              </a:solidFill>
              <a:latin typeface="Times New Roman" panose="02020603050405020304" pitchFamily="18" charset="0"/>
              <a:cs typeface="Times New Roman" panose="02020603050405020304" pitchFamily="18" charset="0"/>
            </a:endParaRPr>
          </a:p>
          <a:p>
            <a:pPr algn="just"/>
            <a:r>
              <a:rPr lang="en-US" sz="1100" dirty="0">
                <a:solidFill>
                  <a:schemeClr val="tx1"/>
                </a:solidFill>
                <a:latin typeface="Times New Roman" panose="02020603050405020304" pitchFamily="18" charset="0"/>
                <a:cs typeface="Times New Roman" panose="02020603050405020304" pitchFamily="18" charset="0"/>
              </a:rPr>
              <a:t>3) How do coral polyps obtain food in a coral reef ecosystem?</a:t>
            </a:r>
          </a:p>
          <a:p>
            <a:pPr algn="just"/>
            <a:endParaRPr lang="en-US" sz="1100" dirty="0">
              <a:solidFill>
                <a:schemeClr val="tx1"/>
              </a:solidFill>
              <a:latin typeface="Times New Roman" panose="02020603050405020304" pitchFamily="18" charset="0"/>
              <a:cs typeface="Times New Roman" panose="02020603050405020304" pitchFamily="18" charset="0"/>
            </a:endParaRPr>
          </a:p>
          <a:p>
            <a:pPr algn="just"/>
            <a:endParaRPr lang="en-US" sz="1100" dirty="0">
              <a:solidFill>
                <a:schemeClr val="tx1"/>
              </a:solidFill>
              <a:latin typeface="Times New Roman" panose="02020603050405020304" pitchFamily="18" charset="0"/>
              <a:cs typeface="Times New Roman" panose="02020603050405020304" pitchFamily="18" charset="0"/>
            </a:endParaRPr>
          </a:p>
          <a:p>
            <a:pPr algn="just"/>
            <a:r>
              <a:rPr lang="en-US" sz="1100" dirty="0">
                <a:solidFill>
                  <a:schemeClr val="tx1"/>
                </a:solidFill>
                <a:latin typeface="Times New Roman" panose="02020603050405020304" pitchFamily="18" charset="0"/>
                <a:cs typeface="Times New Roman" panose="02020603050405020304" pitchFamily="18" charset="0"/>
              </a:rPr>
              <a:t>4) Draw a food chain for each ecosystem. Label the organism and draw arrows to show the flow of energy.</a:t>
            </a:r>
          </a:p>
          <a:p>
            <a:pPr algn="just"/>
            <a:endParaRPr lang="en-US" sz="1100" dirty="0">
              <a:solidFill>
                <a:schemeClr val="tx1"/>
              </a:solidFill>
              <a:latin typeface="Times New Roman" panose="02020603050405020304" pitchFamily="18" charset="0"/>
              <a:cs typeface="Times New Roman" panose="02020603050405020304" pitchFamily="18" charset="0"/>
            </a:endParaRPr>
          </a:p>
          <a:p>
            <a:pPr algn="just"/>
            <a:r>
              <a:rPr lang="en-US" sz="1100" b="1" dirty="0">
                <a:solidFill>
                  <a:schemeClr val="tx1"/>
                </a:solidFill>
                <a:latin typeface="Times New Roman" panose="02020603050405020304" pitchFamily="18" charset="0"/>
                <a:cs typeface="Times New Roman" panose="02020603050405020304" pitchFamily="18" charset="0"/>
              </a:rPr>
              <a:t>Grassland</a:t>
            </a:r>
          </a:p>
          <a:p>
            <a:pPr algn="just"/>
            <a:endParaRPr lang="en-US" sz="1100" b="1" dirty="0">
              <a:solidFill>
                <a:schemeClr val="tx1"/>
              </a:solidFill>
              <a:latin typeface="Times New Roman" panose="02020603050405020304" pitchFamily="18" charset="0"/>
              <a:cs typeface="Times New Roman" panose="02020603050405020304" pitchFamily="18" charset="0"/>
            </a:endParaRPr>
          </a:p>
          <a:p>
            <a:pPr algn="just"/>
            <a:endParaRPr lang="en-US" sz="1100" b="1" dirty="0">
              <a:solidFill>
                <a:schemeClr val="tx1"/>
              </a:solidFill>
              <a:latin typeface="Times New Roman" panose="02020603050405020304" pitchFamily="18" charset="0"/>
              <a:cs typeface="Times New Roman" panose="02020603050405020304" pitchFamily="18" charset="0"/>
            </a:endParaRPr>
          </a:p>
          <a:p>
            <a:pPr algn="just"/>
            <a:endParaRPr lang="en-US" sz="1100" b="1" dirty="0">
              <a:solidFill>
                <a:schemeClr val="tx1"/>
              </a:solidFill>
              <a:latin typeface="Times New Roman" panose="02020603050405020304" pitchFamily="18" charset="0"/>
              <a:cs typeface="Times New Roman" panose="02020603050405020304" pitchFamily="18" charset="0"/>
            </a:endParaRPr>
          </a:p>
          <a:p>
            <a:pPr algn="just"/>
            <a:endParaRPr lang="en-US" sz="1100" b="1" dirty="0">
              <a:solidFill>
                <a:schemeClr val="tx1"/>
              </a:solidFill>
              <a:latin typeface="Times New Roman" panose="02020603050405020304" pitchFamily="18" charset="0"/>
              <a:cs typeface="Times New Roman" panose="02020603050405020304" pitchFamily="18" charset="0"/>
            </a:endParaRPr>
          </a:p>
          <a:p>
            <a:pPr algn="just"/>
            <a:endParaRPr lang="en-US" sz="1100" b="1" dirty="0">
              <a:solidFill>
                <a:schemeClr val="tx1"/>
              </a:solidFill>
              <a:latin typeface="Times New Roman" panose="02020603050405020304" pitchFamily="18" charset="0"/>
              <a:cs typeface="Times New Roman" panose="02020603050405020304" pitchFamily="18" charset="0"/>
            </a:endParaRPr>
          </a:p>
          <a:p>
            <a:pPr algn="just"/>
            <a:r>
              <a:rPr lang="en-US" sz="1100" b="1" dirty="0">
                <a:solidFill>
                  <a:schemeClr val="tx1"/>
                </a:solidFill>
                <a:latin typeface="Times New Roman" panose="02020603050405020304" pitchFamily="18" charset="0"/>
                <a:cs typeface="Times New Roman" panose="02020603050405020304" pitchFamily="18" charset="0"/>
              </a:rPr>
              <a:t>Forest</a:t>
            </a:r>
          </a:p>
          <a:p>
            <a:pPr algn="just"/>
            <a:endParaRPr lang="en-US" sz="1100" b="1" dirty="0">
              <a:solidFill>
                <a:schemeClr val="tx1"/>
              </a:solidFill>
              <a:latin typeface="Times New Roman" panose="02020603050405020304" pitchFamily="18" charset="0"/>
              <a:cs typeface="Times New Roman" panose="02020603050405020304" pitchFamily="18" charset="0"/>
            </a:endParaRPr>
          </a:p>
          <a:p>
            <a:pPr algn="just"/>
            <a:endParaRPr lang="en-US" sz="1100" b="1" dirty="0">
              <a:solidFill>
                <a:schemeClr val="tx1"/>
              </a:solidFill>
              <a:latin typeface="Times New Roman" panose="02020603050405020304" pitchFamily="18" charset="0"/>
              <a:cs typeface="Times New Roman" panose="02020603050405020304" pitchFamily="18" charset="0"/>
            </a:endParaRPr>
          </a:p>
          <a:p>
            <a:pPr algn="just"/>
            <a:endParaRPr lang="en-US" sz="1100" b="1" dirty="0">
              <a:solidFill>
                <a:schemeClr val="tx1"/>
              </a:solidFill>
              <a:latin typeface="Times New Roman" panose="02020603050405020304" pitchFamily="18" charset="0"/>
              <a:cs typeface="Times New Roman" panose="02020603050405020304" pitchFamily="18" charset="0"/>
            </a:endParaRPr>
          </a:p>
          <a:p>
            <a:pPr algn="just"/>
            <a:endParaRPr lang="en-US" sz="1100" b="1" dirty="0">
              <a:solidFill>
                <a:schemeClr val="tx1"/>
              </a:solidFill>
              <a:latin typeface="Times New Roman" panose="02020603050405020304" pitchFamily="18" charset="0"/>
              <a:cs typeface="Times New Roman" panose="02020603050405020304" pitchFamily="18" charset="0"/>
            </a:endParaRPr>
          </a:p>
          <a:p>
            <a:pPr algn="just"/>
            <a:endParaRPr lang="en-US" sz="1100" b="1" dirty="0">
              <a:solidFill>
                <a:schemeClr val="tx1"/>
              </a:solidFill>
              <a:latin typeface="Times New Roman" panose="02020603050405020304" pitchFamily="18" charset="0"/>
              <a:cs typeface="Times New Roman" panose="02020603050405020304" pitchFamily="18" charset="0"/>
            </a:endParaRPr>
          </a:p>
          <a:p>
            <a:pPr algn="just"/>
            <a:r>
              <a:rPr lang="en-US" sz="1100" b="1" dirty="0">
                <a:solidFill>
                  <a:schemeClr val="tx1"/>
                </a:solidFill>
                <a:latin typeface="Times New Roman" panose="02020603050405020304" pitchFamily="18" charset="0"/>
                <a:cs typeface="Times New Roman" panose="02020603050405020304" pitchFamily="18" charset="0"/>
              </a:rPr>
              <a:t>Coral Reef</a:t>
            </a:r>
          </a:p>
        </p:txBody>
      </p:sp>
      <p:cxnSp>
        <p:nvCxnSpPr>
          <p:cNvPr id="12" name="Straight Connector 11">
            <a:extLst>
              <a:ext uri="{FF2B5EF4-FFF2-40B4-BE49-F238E27FC236}">
                <a16:creationId xmlns:a16="http://schemas.microsoft.com/office/drawing/2014/main" id="{30926732-C340-C2ED-1C49-2A59D76E63FA}"/>
              </a:ext>
            </a:extLst>
          </p:cNvPr>
          <p:cNvCxnSpPr/>
          <p:nvPr/>
        </p:nvCxnSpPr>
        <p:spPr>
          <a:xfrm>
            <a:off x="0" y="4411346"/>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8449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F92EE8-1529-29CE-7195-838FB0F1CABC}"/>
              </a:ext>
            </a:extLst>
          </p:cNvPr>
          <p:cNvPicPr>
            <a:picLocks noChangeAspect="1"/>
          </p:cNvPicPr>
          <p:nvPr/>
        </p:nvPicPr>
        <p:blipFill>
          <a:blip r:embed="rId3"/>
          <a:stretch>
            <a:fillRect/>
          </a:stretch>
        </p:blipFill>
        <p:spPr>
          <a:xfrm>
            <a:off x="-1" y="336737"/>
            <a:ext cx="6790297" cy="8633092"/>
          </a:xfrm>
          <a:prstGeom prst="rect">
            <a:avLst/>
          </a:prstGeom>
        </p:spPr>
      </p:pic>
    </p:spTree>
    <p:extLst>
      <p:ext uri="{BB962C8B-B14F-4D97-AF65-F5344CB8AC3E}">
        <p14:creationId xmlns:p14="http://schemas.microsoft.com/office/powerpoint/2010/main" val="34269324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6" ma:contentTypeDescription="Create a new document." ma:contentTypeScope="" ma:versionID="02697e3214b2f55142a2e7b89ba6de54">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67be6965022b95aa9d7585358a9bb7fc"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CD71262-0F59-4F5A-B82A-CB577F566D9F}"/>
</file>

<file path=customXml/itemProps2.xml><?xml version="1.0" encoding="utf-8"?>
<ds:datastoreItem xmlns:ds="http://schemas.openxmlformats.org/officeDocument/2006/customXml" ds:itemID="{8B71D044-F539-4F7F-A60C-5463555FA272}"/>
</file>

<file path=customXml/itemProps3.xml><?xml version="1.0" encoding="utf-8"?>
<ds:datastoreItem xmlns:ds="http://schemas.openxmlformats.org/officeDocument/2006/customXml" ds:itemID="{E093FE30-E2FA-4B9B-91D7-4B03E007F91B}"/>
</file>

<file path=docProps/app.xml><?xml version="1.0" encoding="utf-8"?>
<Properties xmlns="http://schemas.openxmlformats.org/officeDocument/2006/extended-properties" xmlns:vt="http://schemas.openxmlformats.org/officeDocument/2006/docPropsVTypes">
  <Template>Office Theme</Template>
  <TotalTime>431</TotalTime>
  <Words>388</Words>
  <Application>Microsoft Office PowerPoint</Application>
  <PresentationFormat>A4 Paper (210x297 mm)</PresentationFormat>
  <Paragraphs>38</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BAKER Mark [Southern River College]</dc:creator>
  <cp:lastModifiedBy>BAKER Mark [Southern River College]</cp:lastModifiedBy>
  <cp:revision>30</cp:revision>
  <cp:lastPrinted>2022-05-31T00:20:08Z</cp:lastPrinted>
  <dcterms:created xsi:type="dcterms:W3CDTF">2022-05-25T11:44:11Z</dcterms:created>
  <dcterms:modified xsi:type="dcterms:W3CDTF">2023-12-04T05:52:57Z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ies>
</file>