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9" r:id="rId2"/>
    <p:sldId id="261" r:id="rId3"/>
  </p:sldIdLst>
  <p:sldSz cx="6858000" cy="9906000" type="A4"/>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90334" autoAdjust="0"/>
  </p:normalViewPr>
  <p:slideViewPr>
    <p:cSldViewPr snapToGrid="0">
      <p:cViewPr>
        <p:scale>
          <a:sx n="100" d="100"/>
          <a:sy n="100" d="100"/>
        </p:scale>
        <p:origin x="52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717" cy="48059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142775" y="0"/>
            <a:ext cx="3170717" cy="480598"/>
          </a:xfrm>
          <a:prstGeom prst="rect">
            <a:avLst/>
          </a:prstGeom>
        </p:spPr>
        <p:txBody>
          <a:bodyPr vert="horz" lIns="91440" tIns="45720" rIns="91440" bIns="45720" rtlCol="0"/>
          <a:lstStyle>
            <a:lvl1pPr algn="r">
              <a:defRPr sz="1200"/>
            </a:lvl1pPr>
          </a:lstStyle>
          <a:p>
            <a:fld id="{F58705FD-E5E8-42D5-851F-4A29A7AE4DE2}" type="datetimeFigureOut">
              <a:rPr lang="en-AU" smtClean="0"/>
              <a:t>6/05/2023</a:t>
            </a:fld>
            <a:endParaRPr lang="en-AU"/>
          </a:p>
        </p:txBody>
      </p:sp>
      <p:sp>
        <p:nvSpPr>
          <p:cNvPr id="4" name="Slide Image Placeholder 3"/>
          <p:cNvSpPr>
            <a:spLocks noGrp="1" noRot="1" noChangeAspect="1"/>
          </p:cNvSpPr>
          <p:nvPr>
            <p:ph type="sldImg" idx="2"/>
          </p:nvPr>
        </p:nvSpPr>
        <p:spPr>
          <a:xfrm>
            <a:off x="2535238" y="1200150"/>
            <a:ext cx="2244725" cy="32400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31179" y="4620185"/>
            <a:ext cx="5852843" cy="378029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20602"/>
            <a:ext cx="3170717" cy="48059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142775" y="9120602"/>
            <a:ext cx="3170717" cy="480598"/>
          </a:xfrm>
          <a:prstGeom prst="rect">
            <a:avLst/>
          </a:prstGeom>
        </p:spPr>
        <p:txBody>
          <a:bodyPr vert="horz" lIns="91440" tIns="45720" rIns="91440" bIns="45720" rtlCol="0" anchor="b"/>
          <a:lstStyle>
            <a:lvl1pPr algn="r">
              <a:defRPr sz="1200"/>
            </a:lvl1pPr>
          </a:lstStyle>
          <a:p>
            <a:fld id="{C282CC2E-68BE-4510-BC3B-5336D8AF3F41}" type="slidenum">
              <a:rPr lang="en-AU" smtClean="0"/>
              <a:t>‹#›</a:t>
            </a:fld>
            <a:endParaRPr lang="en-AU"/>
          </a:p>
        </p:txBody>
      </p:sp>
    </p:spTree>
    <p:extLst>
      <p:ext uri="{BB962C8B-B14F-4D97-AF65-F5344CB8AC3E}">
        <p14:creationId xmlns:p14="http://schemas.microsoft.com/office/powerpoint/2010/main" val="384729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1</a:t>
            </a:fld>
            <a:endParaRPr lang="en-AU" dirty="0"/>
          </a:p>
        </p:txBody>
      </p:sp>
    </p:spTree>
    <p:extLst>
      <p:ext uri="{BB962C8B-B14F-4D97-AF65-F5344CB8AC3E}">
        <p14:creationId xmlns:p14="http://schemas.microsoft.com/office/powerpoint/2010/main" val="378412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2</a:t>
            </a:fld>
            <a:endParaRPr lang="en-AU" dirty="0"/>
          </a:p>
        </p:txBody>
      </p:sp>
    </p:spTree>
    <p:extLst>
      <p:ext uri="{BB962C8B-B14F-4D97-AF65-F5344CB8AC3E}">
        <p14:creationId xmlns:p14="http://schemas.microsoft.com/office/powerpoint/2010/main" val="807591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44802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36082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376929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53626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11645-30EC-4C08-B6CB-92DAFE02CD4F}" type="datetimeFigureOut">
              <a:rPr lang="en-AU" smtClean="0"/>
              <a:t>6/05/2023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274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11645-30EC-4C08-B6CB-92DAFE02CD4F}" type="datetimeFigureOut">
              <a:rPr lang="en-AU" smtClean="0"/>
              <a:t>6/05/2023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30354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11645-30EC-4C08-B6CB-92DAFE02CD4F}" type="datetimeFigureOut">
              <a:rPr lang="en-AU" smtClean="0"/>
              <a:t>6/05/2023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68900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11645-30EC-4C08-B6CB-92DAFE02CD4F}" type="datetimeFigureOut">
              <a:rPr lang="en-AU" smtClean="0"/>
              <a:t>6/05/2023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154582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11645-30EC-4C08-B6CB-92DAFE02CD4F}" type="datetimeFigureOut">
              <a:rPr lang="en-AU" smtClean="0"/>
              <a:t>6/05/2023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31283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B11645-30EC-4C08-B6CB-92DAFE02CD4F}" type="datetimeFigureOut">
              <a:rPr lang="en-AU" smtClean="0"/>
              <a:t>6/05/2023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216503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B11645-30EC-4C08-B6CB-92DAFE02CD4F}" type="datetimeFigureOut">
              <a:rPr lang="en-AU" smtClean="0"/>
              <a:t>6/05/2023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a:p>
        </p:txBody>
      </p:sp>
    </p:spTree>
    <p:extLst>
      <p:ext uri="{BB962C8B-B14F-4D97-AF65-F5344CB8AC3E}">
        <p14:creationId xmlns:p14="http://schemas.microsoft.com/office/powerpoint/2010/main" val="255955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9B11645-30EC-4C08-B6CB-92DAFE02CD4F}" type="datetimeFigureOut">
              <a:rPr lang="en-AU" smtClean="0"/>
              <a:t>6/05/2023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E771753-CC82-4526-970B-56A6ED03F9E8}" type="slidenum">
              <a:rPr lang="en-AU" smtClean="0"/>
              <a:t>‹#›</a:t>
            </a:fld>
            <a:endParaRPr lang="en-AU"/>
          </a:p>
        </p:txBody>
      </p:sp>
    </p:spTree>
    <p:extLst>
      <p:ext uri="{BB962C8B-B14F-4D97-AF65-F5344CB8AC3E}">
        <p14:creationId xmlns:p14="http://schemas.microsoft.com/office/powerpoint/2010/main" val="2608679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C0929E-A418-FD0D-2547-FC60FC112BB1}"/>
              </a:ext>
            </a:extLst>
          </p:cNvPr>
          <p:cNvSpPr/>
          <p:nvPr/>
        </p:nvSpPr>
        <p:spPr>
          <a:xfrm>
            <a:off x="278934" y="134112"/>
            <a:ext cx="6300132" cy="366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latin typeface="Times New Roman" panose="02020603050405020304" pitchFamily="18" charset="0"/>
                <a:cs typeface="Times New Roman" panose="02020603050405020304" pitchFamily="18" charset="0"/>
              </a:rPr>
              <a:t>Comprehension: Food Webs	</a:t>
            </a:r>
            <a:r>
              <a:rPr lang="en-AU" sz="2000" b="1" dirty="0">
                <a:solidFill>
                  <a:schemeClr val="tx1"/>
                </a:solidFill>
                <a:latin typeface="Times New Roman" panose="02020603050405020304" pitchFamily="18" charset="0"/>
                <a:cs typeface="Times New Roman" panose="02020603050405020304" pitchFamily="18" charset="0"/>
              </a:rPr>
              <a:t>	         </a:t>
            </a:r>
            <a:r>
              <a:rPr lang="en-AU" sz="1400" b="1" dirty="0">
                <a:solidFill>
                  <a:schemeClr val="tx1"/>
                </a:solidFill>
                <a:latin typeface="Times New Roman" panose="02020603050405020304" pitchFamily="18" charset="0"/>
                <a:cs typeface="Times New Roman" panose="02020603050405020304" pitchFamily="18" charset="0"/>
              </a:rPr>
              <a:t>Name: </a:t>
            </a:r>
            <a:r>
              <a:rPr lang="en-AU" sz="2000" b="1" dirty="0">
                <a:solidFill>
                  <a:schemeClr val="tx1"/>
                </a:solidFill>
                <a:latin typeface="Times New Roman" panose="02020603050405020304" pitchFamily="18" charset="0"/>
                <a:cs typeface="Times New Roman" panose="02020603050405020304" pitchFamily="18" charset="0"/>
              </a:rPr>
              <a:t>______________</a:t>
            </a:r>
          </a:p>
        </p:txBody>
      </p:sp>
      <p:sp>
        <p:nvSpPr>
          <p:cNvPr id="10" name="Rectangle 9">
            <a:extLst>
              <a:ext uri="{FF2B5EF4-FFF2-40B4-BE49-F238E27FC236}">
                <a16:creationId xmlns:a16="http://schemas.microsoft.com/office/drawing/2014/main" id="{EC992E77-38BD-7FF7-6618-C439C9395148}"/>
              </a:ext>
            </a:extLst>
          </p:cNvPr>
          <p:cNvSpPr/>
          <p:nvPr/>
        </p:nvSpPr>
        <p:spPr>
          <a:xfrm>
            <a:off x="156385" y="537015"/>
            <a:ext cx="6580591" cy="1445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100" dirty="0">
                <a:solidFill>
                  <a:schemeClr val="tx1"/>
                </a:solidFill>
                <a:latin typeface="Times New Roman" panose="02020603050405020304" pitchFamily="18" charset="0"/>
                <a:cs typeface="Times New Roman" panose="02020603050405020304" pitchFamily="18" charset="0"/>
              </a:rPr>
              <a:t>In Australia's coral reefs, especially the famous Great Barrier Reef, are home to an amazing variety of marine life, creating a diverse and fragile underwater ecosystem. The food web in this fascinating underwater world begins with tiny, microscopic organisms known as phytoplankton. These small organisms capture sunlight and convert it into energy through a process called photosynthesis, which then becomes the primary energy source for the entire ecosystem.</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There is a vast array of marine creatures that interact with one another within the coral reef ecosystem. One such creature is zooplankton, which are minuscule animals that drift along with the ocean currents. These tiny drifters eat phytoplankton as their main food source. Coral polyps, which are the tiny animals that construct coral reefs, form a special partnership with a type of algae called zooxanthellae. In this partnership, zooxanthellae supply essential nutrients to the coral polyps, and in return, the coral provides a safe and secure home for the algae.</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In this diverse ecosystem, small plant-eating fish, such as parrotfish, feast on the algae that grow on the coral structures. Following the food chain, meat-eating fish, like groupers, hunt and eat smaller fish, including parrotfish. Sea turtles also play a role in the food web, as they consume both algae and invertebrates like jellyfish (which eat zooplankton). At the top of the food chain, large predators, such as sharks, hunt a variety of fish species as well as sea turtles. These apex predators help maintain a balanced and healthy ecosystem by keeping the populations of other marine creatures in check.</a:t>
            </a:r>
          </a:p>
        </p:txBody>
      </p:sp>
      <p:sp>
        <p:nvSpPr>
          <p:cNvPr id="6" name="Rectangle 5">
            <a:extLst>
              <a:ext uri="{FF2B5EF4-FFF2-40B4-BE49-F238E27FC236}">
                <a16:creationId xmlns:a16="http://schemas.microsoft.com/office/drawing/2014/main" id="{BE72724C-5B23-BB8E-CFD4-F4BB2DC859FE}"/>
              </a:ext>
            </a:extLst>
          </p:cNvPr>
          <p:cNvSpPr/>
          <p:nvPr/>
        </p:nvSpPr>
        <p:spPr>
          <a:xfrm>
            <a:off x="156385" y="3714662"/>
            <a:ext cx="6300132" cy="762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b="1" dirty="0">
                <a:solidFill>
                  <a:schemeClr val="tx1"/>
                </a:solidFill>
                <a:latin typeface="Times New Roman" panose="02020603050405020304" pitchFamily="18" charset="0"/>
                <a:cs typeface="Times New Roman" panose="02020603050405020304" pitchFamily="18" charset="0"/>
              </a:rPr>
              <a:t>Questions</a:t>
            </a:r>
          </a:p>
          <a:p>
            <a:pPr marL="228600" indent="-228600" algn="just">
              <a:buAutoNum type="arabicParenR"/>
            </a:pPr>
            <a:r>
              <a:rPr lang="en-US" sz="1100" dirty="0">
                <a:solidFill>
                  <a:schemeClr val="tx1"/>
                </a:solidFill>
                <a:latin typeface="Times New Roman" panose="02020603050405020304" pitchFamily="18" charset="0"/>
                <a:cs typeface="Times New Roman" panose="02020603050405020304" pitchFamily="18" charset="0"/>
              </a:rPr>
              <a:t>Identify and classify the organisms in the text:</a:t>
            </a:r>
          </a:p>
          <a:p>
            <a:pPr algn="just"/>
            <a:r>
              <a:rPr lang="en-US" sz="1100" dirty="0">
                <a:solidFill>
                  <a:schemeClr val="tx1"/>
                </a:solidFill>
                <a:latin typeface="Times New Roman" panose="02020603050405020304" pitchFamily="18" charset="0"/>
                <a:cs typeface="Times New Roman" panose="02020603050405020304" pitchFamily="18" charset="0"/>
              </a:rPr>
              <a:t>	Producer:</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	Primary consumers: </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	Secondary consumers:</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	Tertiary consumers:</a:t>
            </a:r>
          </a:p>
          <a:p>
            <a:pPr marL="228600" indent="-228600" algn="just">
              <a:buAutoNum type="arabicParenR"/>
            </a:pPr>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2) Draw the food web for the Australian coral reef ecosystem (you can just use words and arrows).</a:t>
            </a:r>
          </a:p>
        </p:txBody>
      </p:sp>
      <p:cxnSp>
        <p:nvCxnSpPr>
          <p:cNvPr id="12" name="Straight Connector 11">
            <a:extLst>
              <a:ext uri="{FF2B5EF4-FFF2-40B4-BE49-F238E27FC236}">
                <a16:creationId xmlns:a16="http://schemas.microsoft.com/office/drawing/2014/main" id="{30926732-C340-C2ED-1C49-2A59D76E63FA}"/>
              </a:ext>
            </a:extLst>
          </p:cNvPr>
          <p:cNvCxnSpPr/>
          <p:nvPr/>
        </p:nvCxnSpPr>
        <p:spPr>
          <a:xfrm>
            <a:off x="0" y="3714662"/>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44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C0929E-A418-FD0D-2547-FC60FC112BB1}"/>
              </a:ext>
            </a:extLst>
          </p:cNvPr>
          <p:cNvSpPr/>
          <p:nvPr/>
        </p:nvSpPr>
        <p:spPr>
          <a:xfrm>
            <a:off x="278934" y="134112"/>
            <a:ext cx="6300132" cy="366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latin typeface="Times New Roman" panose="02020603050405020304" pitchFamily="18" charset="0"/>
                <a:cs typeface="Times New Roman" panose="02020603050405020304" pitchFamily="18" charset="0"/>
              </a:rPr>
              <a:t>Comprehension: Food Webs	</a:t>
            </a:r>
            <a:r>
              <a:rPr lang="en-AU" sz="2000" b="1" dirty="0">
                <a:solidFill>
                  <a:schemeClr val="tx1"/>
                </a:solidFill>
                <a:latin typeface="Times New Roman" panose="02020603050405020304" pitchFamily="18" charset="0"/>
                <a:cs typeface="Times New Roman" panose="02020603050405020304" pitchFamily="18" charset="0"/>
              </a:rPr>
              <a:t>	         </a:t>
            </a:r>
            <a:r>
              <a:rPr lang="en-AU" sz="1400" b="1" dirty="0">
                <a:solidFill>
                  <a:schemeClr val="tx1"/>
                </a:solidFill>
                <a:latin typeface="Times New Roman" panose="02020603050405020304" pitchFamily="18" charset="0"/>
                <a:cs typeface="Times New Roman" panose="02020603050405020304" pitchFamily="18" charset="0"/>
              </a:rPr>
              <a:t>Name: </a:t>
            </a:r>
            <a:r>
              <a:rPr lang="en-AU" sz="2000" b="1" dirty="0">
                <a:solidFill>
                  <a:schemeClr val="tx1"/>
                </a:solidFill>
                <a:latin typeface="Times New Roman" panose="02020603050405020304" pitchFamily="18" charset="0"/>
                <a:cs typeface="Times New Roman" panose="02020603050405020304" pitchFamily="18" charset="0"/>
              </a:rPr>
              <a:t>______________</a:t>
            </a:r>
          </a:p>
        </p:txBody>
      </p:sp>
      <p:sp>
        <p:nvSpPr>
          <p:cNvPr id="10" name="Rectangle 9">
            <a:extLst>
              <a:ext uri="{FF2B5EF4-FFF2-40B4-BE49-F238E27FC236}">
                <a16:creationId xmlns:a16="http://schemas.microsoft.com/office/drawing/2014/main" id="{EC992E77-38BD-7FF7-6618-C439C9395148}"/>
              </a:ext>
            </a:extLst>
          </p:cNvPr>
          <p:cNvSpPr/>
          <p:nvPr/>
        </p:nvSpPr>
        <p:spPr>
          <a:xfrm>
            <a:off x="156385" y="537015"/>
            <a:ext cx="6580591" cy="1445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100" dirty="0">
                <a:solidFill>
                  <a:schemeClr val="tx1"/>
                </a:solidFill>
                <a:latin typeface="Times New Roman" panose="02020603050405020304" pitchFamily="18" charset="0"/>
                <a:cs typeface="Times New Roman" panose="02020603050405020304" pitchFamily="18" charset="0"/>
              </a:rPr>
              <a:t>In any ecosystem, a variety of factors can disrupt the delicate balance of the food web. In the case of Australian coral reefs, disruptions can arise from diseases, overfishing or poaching, and the introduction of invasive species. For example, if a contagious disease were to significantly reduce the population of parrotfish, this could have cascading effects on the health and stability of the coral reef ecosystem. The decline in parrotfish could lead to an overgrowth of algae, which would compete with coral for space and sunlight, potentially causing coral die-off. Also, the decline in parrotfish populations would also affect their predators, such as groupers, which could, in turn, face a shortage of food.</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dirty="0">
                <a:solidFill>
                  <a:schemeClr val="tx1"/>
                </a:solidFill>
                <a:latin typeface="Times New Roman" panose="02020603050405020304" pitchFamily="18" charset="0"/>
                <a:cs typeface="Times New Roman" panose="02020603050405020304" pitchFamily="18" charset="0"/>
              </a:rPr>
              <a:t>Another issue is overfishing. Overfishing of predators like sharks can have significant consequences for the delicate balance of the food web. </a:t>
            </a: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endParaRPr lang="en-US" sz="1100" dirty="0">
              <a:solidFill>
                <a:schemeClr val="tx1"/>
              </a:solidFill>
              <a:latin typeface="Times New Roman" panose="02020603050405020304" pitchFamily="18" charset="0"/>
              <a:cs typeface="Times New Roman" panose="02020603050405020304" pitchFamily="18" charset="0"/>
            </a:endParaRPr>
          </a:p>
          <a:p>
            <a:pPr algn="just"/>
            <a:r>
              <a:rPr lang="en-US" sz="1100" b="1" dirty="0">
                <a:solidFill>
                  <a:schemeClr val="tx1"/>
                </a:solidFill>
                <a:latin typeface="Times New Roman" panose="02020603050405020304" pitchFamily="18" charset="0"/>
                <a:cs typeface="Times New Roman" panose="02020603050405020304" pitchFamily="18" charset="0"/>
              </a:rPr>
              <a:t>Questions</a:t>
            </a:r>
          </a:p>
          <a:p>
            <a:pPr algn="just"/>
            <a:r>
              <a:rPr lang="en-US" sz="1100" dirty="0">
                <a:solidFill>
                  <a:schemeClr val="tx1"/>
                </a:solidFill>
                <a:latin typeface="Times New Roman" panose="02020603050405020304" pitchFamily="18" charset="0"/>
                <a:cs typeface="Times New Roman" panose="02020603050405020304" pitchFamily="18" charset="0"/>
              </a:rPr>
              <a:t>Use your food web to predict what would happen if overfishing caused the number of sharks to decrease suddenly.</a:t>
            </a:r>
          </a:p>
        </p:txBody>
      </p:sp>
    </p:spTree>
    <p:extLst>
      <p:ext uri="{BB962C8B-B14F-4D97-AF65-F5344CB8AC3E}">
        <p14:creationId xmlns:p14="http://schemas.microsoft.com/office/powerpoint/2010/main" val="1402206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89D2036-FA6C-4660-B2B3-4A2317D45BF1}"/>
</file>

<file path=customXml/itemProps2.xml><?xml version="1.0" encoding="utf-8"?>
<ds:datastoreItem xmlns:ds="http://schemas.openxmlformats.org/officeDocument/2006/customXml" ds:itemID="{B08AA155-5DF4-4D4A-8AD6-5002C44CC4E7}"/>
</file>

<file path=customXml/itemProps3.xml><?xml version="1.0" encoding="utf-8"?>
<ds:datastoreItem xmlns:ds="http://schemas.openxmlformats.org/officeDocument/2006/customXml" ds:itemID="{9452635F-5650-4A98-A7F3-36F3F4306151}"/>
</file>

<file path=docProps/app.xml><?xml version="1.0" encoding="utf-8"?>
<Properties xmlns="http://schemas.openxmlformats.org/officeDocument/2006/extended-properties" xmlns:vt="http://schemas.openxmlformats.org/officeDocument/2006/docPropsVTypes">
  <Template>Office Theme</Template>
  <TotalTime>476</TotalTime>
  <Words>538</Words>
  <Application>Microsoft Office PowerPoint</Application>
  <PresentationFormat>A4 Paper (210x297 mm)</PresentationFormat>
  <Paragraphs>27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Mark [Southern River College]</dc:creator>
  <cp:lastModifiedBy>BAKER Mark [Southern River College]</cp:lastModifiedBy>
  <cp:revision>31</cp:revision>
  <cp:lastPrinted>2022-05-31T00:20:08Z</cp:lastPrinted>
  <dcterms:created xsi:type="dcterms:W3CDTF">2022-05-25T11:44:11Z</dcterms:created>
  <dcterms:modified xsi:type="dcterms:W3CDTF">2023-05-06T10:41:10Z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