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4"/>
    <p:sldMasterId id="2147483670" r:id="rId5"/>
  </p:sldMasterIdLst>
  <p:notesMasterIdLst>
    <p:notesMasterId r:id="rId31"/>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x="9144000" cy="5143500" type="screen16x9"/>
  <p:notesSz cx="6858000" cy="9144000"/>
  <p:embeddedFontLst>
    <p:embeddedFont>
      <p:font typeface="Century Gothic" panose="020B050202020202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260555-4BDA-4FAE-8FFD-F52CC71C2CB7}" v="2" dt="2022-07-23T09:24:49.745"/>
  </p1510:revLst>
</p1510:revInfo>
</file>

<file path=ppt/tableStyles.xml><?xml version="1.0" encoding="utf-8"?>
<a:tblStyleLst xmlns:a="http://schemas.openxmlformats.org/drawingml/2006/main" def="{584581DD-12DB-4266-914E-1824FF2F8372}">
  <a:tblStyle styleId="{584581DD-12DB-4266-914E-1824FF2F837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font" Target="fonts/font3.fntdata"/><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1.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font" Target="fonts/font4.fntdata"/><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font" Target="fonts/font2.fntdata"/><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KER Mark [Southern River College]" userId="S::mark.baker@education.wa.edu.au::528937f1-e0e3-4bb2-8fd0-7e06c1154cbb" providerId="AD" clId="Web-{51260555-4BDA-4FAE-8FFD-F52CC71C2CB7}"/>
    <pc:docChg chg="modSld">
      <pc:chgData name="BAKER Mark [Southern River College]" userId="S::mark.baker@education.wa.edu.au::528937f1-e0e3-4bb2-8fd0-7e06c1154cbb" providerId="AD" clId="Web-{51260555-4BDA-4FAE-8FFD-F52CC71C2CB7}" dt="2022-07-23T09:24:49.745" v="1" actId="1076"/>
      <pc:docMkLst>
        <pc:docMk/>
      </pc:docMkLst>
      <pc:sldChg chg="modSp">
        <pc:chgData name="BAKER Mark [Southern River College]" userId="S::mark.baker@education.wa.edu.au::528937f1-e0e3-4bb2-8fd0-7e06c1154cbb" providerId="AD" clId="Web-{51260555-4BDA-4FAE-8FFD-F52CC71C2CB7}" dt="2022-07-23T09:24:49.745" v="1" actId="1076"/>
        <pc:sldMkLst>
          <pc:docMk/>
          <pc:sldMk cId="0" sldId="278"/>
        </pc:sldMkLst>
        <pc:picChg chg="mod">
          <ac:chgData name="BAKER Mark [Southern River College]" userId="S::mark.baker@education.wa.edu.au::528937f1-e0e3-4bb2-8fd0-7e06c1154cbb" providerId="AD" clId="Web-{51260555-4BDA-4FAE-8FFD-F52CC71C2CB7}" dt="2022-07-23T09:24:49.745" v="1" actId="1076"/>
          <ac:picMkLst>
            <pc:docMk/>
            <pc:sldMk cId="0" sldId="278"/>
            <ac:picMk id="287"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Insert cover image and use transparency settings to fade image.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6b7b55754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6b7b55754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6b7b55754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6b7b55754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6b7b55754e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6b7b55754e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e5c105cef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e5c105cef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a:solidFill>
                  <a:schemeClr val="dk1"/>
                </a:solidFill>
              </a:rPr>
              <a:t>Learning Objectives contain </a:t>
            </a:r>
            <a:r>
              <a:rPr lang="en-GB" b="1">
                <a:solidFill>
                  <a:schemeClr val="dk1"/>
                </a:solidFill>
              </a:rPr>
              <a:t>concepts </a:t>
            </a:r>
            <a:r>
              <a:rPr lang="en-GB">
                <a:solidFill>
                  <a:schemeClr val="dk1"/>
                </a:solidFill>
              </a:rPr>
              <a:t>(nouns, big ideas), </a:t>
            </a:r>
            <a:r>
              <a:rPr lang="en-GB" b="1">
                <a:solidFill>
                  <a:schemeClr val="dk1"/>
                </a:solidFill>
              </a:rPr>
              <a:t>skills </a:t>
            </a:r>
            <a:r>
              <a:rPr lang="en-GB">
                <a:solidFill>
                  <a:schemeClr val="dk1"/>
                </a:solidFill>
              </a:rPr>
              <a:t>(verbs, measurable behaviours) and sometimes </a:t>
            </a:r>
            <a:r>
              <a:rPr lang="en-GB" b="1">
                <a:solidFill>
                  <a:schemeClr val="dk1"/>
                </a:solidFill>
              </a:rPr>
              <a:t>context </a:t>
            </a:r>
            <a:r>
              <a:rPr lang="en-GB">
                <a:solidFill>
                  <a:schemeClr val="dk1"/>
                </a:solidFill>
              </a:rPr>
              <a:t>(restricting or targeting conditions).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GB">
                <a:solidFill>
                  <a:schemeClr val="dk1"/>
                </a:solidFill>
              </a:rPr>
              <a:t>●Example: Students will be able to </a:t>
            </a:r>
            <a:r>
              <a:rPr lang="en-GB" b="1">
                <a:solidFill>
                  <a:schemeClr val="dk1"/>
                </a:solidFill>
              </a:rPr>
              <a:t>describe</a:t>
            </a:r>
            <a:r>
              <a:rPr lang="en-GB">
                <a:solidFill>
                  <a:schemeClr val="dk1"/>
                </a:solidFill>
              </a:rPr>
              <a:t> the concept of </a:t>
            </a:r>
            <a:r>
              <a:rPr lang="en-GB" b="1">
                <a:solidFill>
                  <a:schemeClr val="dk1"/>
                </a:solidFill>
              </a:rPr>
              <a:t>density </a:t>
            </a:r>
            <a:r>
              <a:rPr lang="en-GB">
                <a:solidFill>
                  <a:schemeClr val="dk1"/>
                </a:solidFill>
              </a:rPr>
              <a:t>and apply it to </a:t>
            </a:r>
            <a:r>
              <a:rPr lang="en-GB" b="1">
                <a:solidFill>
                  <a:schemeClr val="dk1"/>
                </a:solidFill>
              </a:rPr>
              <a:t>floating and sinking.</a:t>
            </a: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GB">
                <a:solidFill>
                  <a:schemeClr val="dk1"/>
                </a:solidFill>
              </a:rPr>
              <a:t>●</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GB">
                <a:solidFill>
                  <a:schemeClr val="dk1"/>
                </a:solidFill>
              </a:rPr>
              <a:t>Success criteria are specific measurable outcomes that if met mean that the student has met the learning objective.</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GB">
                <a:solidFill>
                  <a:schemeClr val="dk1"/>
                </a:solidFill>
              </a:rPr>
              <a:t>Examples: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GB">
                <a:solidFill>
                  <a:schemeClr val="dk1"/>
                </a:solidFill>
              </a:rPr>
              <a:t>•Students will be able to compare densities of substances using mass and volume.</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GB">
                <a:solidFill>
                  <a:schemeClr val="dk1"/>
                </a:solidFill>
              </a:rPr>
              <a:t>•Students will be able to identify whether a solid or liquid will float or sink in a liquid based on their densities.</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3e5c105ce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3e5c105ce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e5c105cef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e5c105cef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6b0f033dfa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6b0f033dfa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78e62a908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78e62a908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Source: Aboriginal land management &amp; care - Creative Spirits, retrieved from https://www.creativespirits.info/aboriginalculture/land/aboriginal-land-care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6b0f033dfa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6b0f033dfa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e5c105cef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3e5c105cef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3f8bd1c1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3f8bd1c1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e5c105cef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3e5c105cef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e5c105cef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3e5c105cef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78fb6960e5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78fb6960e5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3e5c105cef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3e5c105cef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a:t>Please include tasks/questions here rather than just referring to a worksheet. This will save on photocopying and facilitate sharing with other schools.</a:t>
            </a:r>
            <a:endParaRPr/>
          </a:p>
          <a:p>
            <a:pPr marL="0" lvl="0" indent="0" algn="l" rtl="0">
              <a:lnSpc>
                <a:spcPct val="115000"/>
              </a:lnSpc>
              <a:spcBef>
                <a:spcPts val="0"/>
              </a:spcBef>
              <a:spcAft>
                <a:spcPts val="0"/>
              </a:spcAft>
              <a:buNone/>
            </a:pPr>
            <a:r>
              <a:rPr lang="en-GB"/>
              <a:t>Try and build tasks/questions which escalate through Bloom’s Taxonomy. This will help with differentiation.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78fb6960e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78fb6960e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a:t>Please include tasks/questions here rather than just referring to a worksheet. This will save on photocopying and facilitate sharing with other schools.</a:t>
            </a:r>
            <a:endParaRPr/>
          </a:p>
          <a:p>
            <a:pPr marL="0" lvl="0" indent="0" algn="l" rtl="0">
              <a:lnSpc>
                <a:spcPct val="115000"/>
              </a:lnSpc>
              <a:spcBef>
                <a:spcPts val="0"/>
              </a:spcBef>
              <a:spcAft>
                <a:spcPts val="0"/>
              </a:spcAft>
              <a:buNone/>
            </a:pPr>
            <a:r>
              <a:rPr lang="en-GB"/>
              <a:t>Try and build tasks/questions which escalate through Bloom’s Taxonomy. This will help with differentiation.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e5c105cef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e5c105cef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0f033df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0f033df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6b7b55754e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6b7b55754e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6b7b55754e_0_3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6b7b55754e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6b7b55754e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6b7b55754e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6b7b55754e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6b7b55754e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6b7b5575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6b7b5575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6b7b55754e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6b7b55754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6600"/>
              <a:buFont typeface="Century Gothic"/>
              <a:buNone/>
              <a:defRPr sz="6600">
                <a:latin typeface="Century Gothic"/>
                <a:ea typeface="Century Gothic"/>
                <a:cs typeface="Century Gothic"/>
                <a:sym typeface="Century Gothic"/>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3200"/>
              <a:buFont typeface="Century Gothic"/>
              <a:buNone/>
              <a:defRPr sz="3200">
                <a:solidFill>
                  <a:srgbClr val="000000"/>
                </a:solidFill>
                <a:latin typeface="Century Gothic"/>
                <a:ea typeface="Century Gothic"/>
                <a:cs typeface="Century Gothic"/>
                <a:sym typeface="Century Gothic"/>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14" name="Google Shape;14;p2"/>
          <p:cNvPicPr preferRelativeResize="0"/>
          <p:nvPr/>
        </p:nvPicPr>
        <p:blipFill>
          <a:blip r:embed="rId2">
            <a:alphaModFix/>
          </a:blip>
          <a:stretch>
            <a:fillRect/>
          </a:stretch>
        </p:blipFill>
        <p:spPr>
          <a:xfrm>
            <a:off x="7769825" y="4467425"/>
            <a:ext cx="1251325" cy="589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ndependent Practice">
  <p:cSld name="BLANK_1_1_1_1_1_1_1">
    <p:spTree>
      <p:nvGrpSpPr>
        <p:cNvPr id="1" name="Shape 59"/>
        <p:cNvGrpSpPr/>
        <p:nvPr/>
      </p:nvGrpSpPr>
      <p:grpSpPr>
        <a:xfrm>
          <a:off x="0" y="0"/>
          <a:ext cx="0" cy="0"/>
          <a:chOff x="0" y="0"/>
          <a:chExt cx="0" cy="0"/>
        </a:xfrm>
      </p:grpSpPr>
      <p:sp>
        <p:nvSpPr>
          <p:cNvPr id="60" name="Google Shape;6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61" name="Google Shape;61;p11"/>
          <p:cNvSpPr txBox="1"/>
          <p:nvPr/>
        </p:nvSpPr>
        <p:spPr>
          <a:xfrm rot="-5400000">
            <a:off x="-1128800" y="2670800"/>
            <a:ext cx="2693700" cy="344400"/>
          </a:xfrm>
          <a:prstGeom prst="rec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0B5394"/>
                </a:solidFill>
                <a:latin typeface="Century Gothic"/>
                <a:ea typeface="Century Gothic"/>
                <a:cs typeface="Century Gothic"/>
                <a:sym typeface="Century Gothic"/>
              </a:rPr>
              <a:t>INDEPENDENT PRACTICE</a:t>
            </a:r>
            <a:endParaRPr sz="1600">
              <a:solidFill>
                <a:srgbClr val="0B5394"/>
              </a:solidFill>
              <a:latin typeface="Century Gothic"/>
              <a:ea typeface="Century Gothic"/>
              <a:cs typeface="Century Gothic"/>
              <a:sym typeface="Century Gothic"/>
            </a:endParaRPr>
          </a:p>
        </p:txBody>
      </p:sp>
      <p:sp>
        <p:nvSpPr>
          <p:cNvPr id="62" name="Google Shape;62;p11"/>
          <p:cNvSpPr/>
          <p:nvPr/>
        </p:nvSpPr>
        <p:spPr>
          <a:xfrm>
            <a:off x="45850" y="231925"/>
            <a:ext cx="6680400" cy="423000"/>
          </a:xfrm>
          <a:prstGeom prst="rect">
            <a:avLst/>
          </a:pr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1"/>
          <p:cNvSpPr txBox="1">
            <a:spLocks noGrp="1"/>
          </p:cNvSpPr>
          <p:nvPr>
            <p:ph type="subTitle" idx="1"/>
          </p:nvPr>
        </p:nvSpPr>
        <p:spPr>
          <a:xfrm>
            <a:off x="95500" y="266050"/>
            <a:ext cx="6589800" cy="348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64" name="Google Shape;64;p11"/>
          <p:cNvSpPr txBox="1">
            <a:spLocks noGrp="1"/>
          </p:cNvSpPr>
          <p:nvPr>
            <p:ph type="body" idx="2"/>
          </p:nvPr>
        </p:nvSpPr>
        <p:spPr>
          <a:xfrm>
            <a:off x="552550" y="1937350"/>
            <a:ext cx="6173700" cy="29811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914400" lvl="1"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371600" lvl="2"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1828800" lvl="3"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2286000" lvl="4"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2743200" lvl="5"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3200400" lvl="6"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3657600" lvl="7"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4114800" lvl="8" indent="-317500" rtl="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0"/>
        <p:cNvGrpSpPr/>
        <p:nvPr/>
      </p:nvGrpSpPr>
      <p:grpSpPr>
        <a:xfrm>
          <a:off x="0" y="0"/>
          <a:ext cx="0" cy="0"/>
          <a:chOff x="0" y="0"/>
          <a:chExt cx="0" cy="0"/>
        </a:xfrm>
      </p:grpSpPr>
      <p:sp>
        <p:nvSpPr>
          <p:cNvPr id="71" name="Google Shape;71;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600"/>
              <a:buFont typeface="Century Gothic"/>
              <a:buNone/>
              <a:defRPr sz="6600">
                <a:latin typeface="Century Gothic"/>
                <a:ea typeface="Century Gothic"/>
                <a:cs typeface="Century Gothic"/>
                <a:sym typeface="Century Gothic"/>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2" name="Google Shape;72;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3200"/>
              <a:buFont typeface="Century Gothic"/>
              <a:buNone/>
              <a:defRPr sz="3200">
                <a:solidFill>
                  <a:srgbClr val="000000"/>
                </a:solidFill>
                <a:latin typeface="Century Gothic"/>
                <a:ea typeface="Century Gothic"/>
                <a:cs typeface="Century Gothic"/>
                <a:sym typeface="Century Gothic"/>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3" name="Google Shape;7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pic>
        <p:nvPicPr>
          <p:cNvPr id="74" name="Google Shape;74;p13"/>
          <p:cNvPicPr preferRelativeResize="0"/>
          <p:nvPr/>
        </p:nvPicPr>
        <p:blipFill>
          <a:blip r:embed="rId2">
            <a:alphaModFix/>
          </a:blip>
          <a:stretch>
            <a:fillRect/>
          </a:stretch>
        </p:blipFill>
        <p:spPr>
          <a:xfrm>
            <a:off x="7769825" y="4467425"/>
            <a:ext cx="1251325" cy="589250"/>
          </a:xfrm>
          <a:prstGeom prst="rect">
            <a:avLst/>
          </a:prstGeom>
          <a:noFill/>
          <a:ln>
            <a:noFill/>
          </a:ln>
        </p:spPr>
      </p:pic>
      <p:sp>
        <p:nvSpPr>
          <p:cNvPr id="75" name="Google Shape;75;p13"/>
          <p:cNvSpPr txBox="1"/>
          <p:nvPr/>
        </p:nvSpPr>
        <p:spPr>
          <a:xfrm>
            <a:off x="191000" y="4663075"/>
            <a:ext cx="25716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entury Gothic"/>
                <a:ea typeface="Century Gothic"/>
                <a:cs typeface="Century Gothic"/>
                <a:sym typeface="Century Gothic"/>
              </a:rPr>
              <a:t>Science</a:t>
            </a:r>
            <a:endParaRPr>
              <a:latin typeface="Century Gothic"/>
              <a:ea typeface="Century Gothic"/>
              <a:cs typeface="Century Gothic"/>
              <a:sym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o Now">
  <p:cSld name="CUSTOM_1">
    <p:spTree>
      <p:nvGrpSpPr>
        <p:cNvPr id="1" name="Shape 76"/>
        <p:cNvGrpSpPr/>
        <p:nvPr/>
      </p:nvGrpSpPr>
      <p:grpSpPr>
        <a:xfrm>
          <a:off x="0" y="0"/>
          <a:ext cx="0" cy="0"/>
          <a:chOff x="0" y="0"/>
          <a:chExt cx="0" cy="0"/>
        </a:xfrm>
      </p:grpSpPr>
      <p:sp>
        <p:nvSpPr>
          <p:cNvPr id="77" name="Google Shape;77;p14"/>
          <p:cNvSpPr txBox="1">
            <a:spLocks noGrp="1"/>
          </p:cNvSpPr>
          <p:nvPr>
            <p:ph type="body" idx="1"/>
          </p:nvPr>
        </p:nvSpPr>
        <p:spPr>
          <a:xfrm>
            <a:off x="709450" y="566200"/>
            <a:ext cx="5123100" cy="40971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914400" lvl="1"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371600" lvl="2"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1828800" lvl="3"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2286000" lvl="4"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2743200" lvl="5"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3200400" lvl="6"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3657600" lvl="7"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4114800" lvl="8" indent="-317500" rtl="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endParaRPr/>
          </a:p>
        </p:txBody>
      </p:sp>
      <p:sp>
        <p:nvSpPr>
          <p:cNvPr id="78" name="Google Shape;78;p14"/>
          <p:cNvSpPr txBox="1"/>
          <p:nvPr/>
        </p:nvSpPr>
        <p:spPr>
          <a:xfrm rot="-5400000">
            <a:off x="-352325" y="2399550"/>
            <a:ext cx="1154400" cy="344400"/>
          </a:xfrm>
          <a:prstGeom prst="rec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0B5394"/>
                </a:solidFill>
                <a:latin typeface="Century Gothic"/>
                <a:ea typeface="Century Gothic"/>
                <a:cs typeface="Century Gothic"/>
                <a:sym typeface="Century Gothic"/>
              </a:rPr>
              <a:t>DO NOW</a:t>
            </a:r>
            <a:endParaRPr sz="1600">
              <a:solidFill>
                <a:srgbClr val="0B5394"/>
              </a:solidFill>
              <a:latin typeface="Century Gothic"/>
              <a:ea typeface="Century Gothic"/>
              <a:cs typeface="Century Gothic"/>
              <a:sym typeface="Century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rompt Boxes">
  <p:cSld name="CUSTOM">
    <p:spTree>
      <p:nvGrpSpPr>
        <p:cNvPr id="1" name="Shape 79"/>
        <p:cNvGrpSpPr/>
        <p:nvPr/>
      </p:nvGrpSpPr>
      <p:grpSpPr>
        <a:xfrm>
          <a:off x="0" y="0"/>
          <a:ext cx="0" cy="0"/>
          <a:chOff x="0" y="0"/>
          <a:chExt cx="0" cy="0"/>
        </a:xfrm>
      </p:grpSpPr>
      <p:sp>
        <p:nvSpPr>
          <p:cNvPr id="80" name="Google Shape;80;p15"/>
          <p:cNvSpPr txBox="1"/>
          <p:nvPr/>
        </p:nvSpPr>
        <p:spPr>
          <a:xfrm rot="-5400000">
            <a:off x="-636425" y="2399550"/>
            <a:ext cx="1722600" cy="344400"/>
          </a:xfrm>
          <a:prstGeom prst="rec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0B5394"/>
                </a:solidFill>
                <a:latin typeface="Century Gothic"/>
                <a:ea typeface="Century Gothic"/>
                <a:cs typeface="Century Gothic"/>
                <a:sym typeface="Century Gothic"/>
              </a:rPr>
              <a:t>PROMPT BOXES</a:t>
            </a:r>
            <a:endParaRPr sz="1600">
              <a:solidFill>
                <a:srgbClr val="0B5394"/>
              </a:solidFill>
              <a:latin typeface="Century Gothic"/>
              <a:ea typeface="Century Gothic"/>
              <a:cs typeface="Century Gothic"/>
              <a:sym typeface="Century Gothic"/>
            </a:endParaRPr>
          </a:p>
        </p:txBody>
      </p:sp>
      <p:sp>
        <p:nvSpPr>
          <p:cNvPr id="81" name="Google Shape;81;p15"/>
          <p:cNvSpPr txBox="1">
            <a:spLocks noGrp="1"/>
          </p:cNvSpPr>
          <p:nvPr>
            <p:ph type="body" idx="1"/>
          </p:nvPr>
        </p:nvSpPr>
        <p:spPr>
          <a:xfrm>
            <a:off x="586550" y="547850"/>
            <a:ext cx="7986000" cy="2661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914400" lvl="1"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371600" lvl="2"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1828800" lvl="3"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2286000" lvl="4"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2743200" lvl="5"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3200400" lvl="6"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3657600" lvl="7"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4114800" lvl="8" indent="-317500" rtl="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aily Review" type="blank">
  <p:cSld name="BLANK">
    <p:spTree>
      <p:nvGrpSpPr>
        <p:cNvPr id="1" name="Shape 82"/>
        <p:cNvGrpSpPr/>
        <p:nvPr/>
      </p:nvGrpSpPr>
      <p:grpSpPr>
        <a:xfrm>
          <a:off x="0" y="0"/>
          <a:ext cx="0" cy="0"/>
          <a:chOff x="0" y="0"/>
          <a:chExt cx="0" cy="0"/>
        </a:xfrm>
      </p:grpSpPr>
      <p:sp>
        <p:nvSpPr>
          <p:cNvPr id="83" name="Google Shape;83;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84" name="Google Shape;84;p16"/>
          <p:cNvSpPr txBox="1"/>
          <p:nvPr/>
        </p:nvSpPr>
        <p:spPr>
          <a:xfrm rot="-5400000">
            <a:off x="-569675" y="2399550"/>
            <a:ext cx="1589100" cy="344400"/>
          </a:xfrm>
          <a:prstGeom prst="rec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0B5394"/>
                </a:solidFill>
                <a:latin typeface="Century Gothic"/>
                <a:ea typeface="Century Gothic"/>
                <a:cs typeface="Century Gothic"/>
                <a:sym typeface="Century Gothic"/>
              </a:rPr>
              <a:t>DAILY REVIEW</a:t>
            </a:r>
            <a:endParaRPr sz="1600">
              <a:solidFill>
                <a:srgbClr val="0B5394"/>
              </a:solidFill>
              <a:latin typeface="Century Gothic"/>
              <a:ea typeface="Century Gothic"/>
              <a:cs typeface="Century Gothic"/>
              <a:sym typeface="Century Gothic"/>
            </a:endParaRPr>
          </a:p>
        </p:txBody>
      </p:sp>
      <p:sp>
        <p:nvSpPr>
          <p:cNvPr id="85" name="Google Shape;85;p16"/>
          <p:cNvSpPr txBox="1">
            <a:spLocks noGrp="1"/>
          </p:cNvSpPr>
          <p:nvPr>
            <p:ph type="body" idx="1"/>
          </p:nvPr>
        </p:nvSpPr>
        <p:spPr>
          <a:xfrm>
            <a:off x="709450" y="566200"/>
            <a:ext cx="5123100" cy="40971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914400" lvl="1"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371600" lvl="2"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1828800" lvl="3"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2286000" lvl="4"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2743200" lvl="5"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3200400" lvl="6"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3657600" lvl="7"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4114800" lvl="8" indent="-317500" rtl="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earning Objective and Success Criteria">
  <p:cSld name="BLANK_1">
    <p:spTree>
      <p:nvGrpSpPr>
        <p:cNvPr id="1" name="Shape 86"/>
        <p:cNvGrpSpPr/>
        <p:nvPr/>
      </p:nvGrpSpPr>
      <p:grpSpPr>
        <a:xfrm>
          <a:off x="0" y="0"/>
          <a:ext cx="0" cy="0"/>
          <a:chOff x="0" y="0"/>
          <a:chExt cx="0" cy="0"/>
        </a:xfrm>
      </p:grpSpPr>
      <p:sp>
        <p:nvSpPr>
          <p:cNvPr id="87" name="Google Shape;87;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88" name="Google Shape;88;p17"/>
          <p:cNvSpPr txBox="1"/>
          <p:nvPr/>
        </p:nvSpPr>
        <p:spPr>
          <a:xfrm rot="-5400000">
            <a:off x="-929500" y="1209150"/>
            <a:ext cx="2298900" cy="344400"/>
          </a:xfrm>
          <a:prstGeom prst="rec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0B5394"/>
                </a:solidFill>
                <a:latin typeface="Century Gothic"/>
                <a:ea typeface="Century Gothic"/>
                <a:cs typeface="Century Gothic"/>
                <a:sym typeface="Century Gothic"/>
              </a:rPr>
              <a:t>LEARNING OBJECTIVE</a:t>
            </a:r>
            <a:endParaRPr sz="1600">
              <a:solidFill>
                <a:srgbClr val="0B5394"/>
              </a:solidFill>
              <a:latin typeface="Century Gothic"/>
              <a:ea typeface="Century Gothic"/>
              <a:cs typeface="Century Gothic"/>
              <a:sym typeface="Century Gothic"/>
            </a:endParaRPr>
          </a:p>
        </p:txBody>
      </p:sp>
      <p:sp>
        <p:nvSpPr>
          <p:cNvPr id="89" name="Google Shape;89;p17"/>
          <p:cNvSpPr/>
          <p:nvPr/>
        </p:nvSpPr>
        <p:spPr>
          <a:xfrm>
            <a:off x="395650" y="231900"/>
            <a:ext cx="6419100" cy="2305800"/>
          </a:xfrm>
          <a:prstGeom prst="homePlate">
            <a:avLst>
              <a:gd name="adj" fmla="val 50000"/>
            </a:avLst>
          </a:pr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7"/>
          <p:cNvSpPr txBox="1">
            <a:spLocks noGrp="1"/>
          </p:cNvSpPr>
          <p:nvPr>
            <p:ph type="title"/>
          </p:nvPr>
        </p:nvSpPr>
        <p:spPr>
          <a:xfrm>
            <a:off x="532075" y="477525"/>
            <a:ext cx="5061600" cy="18351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1" name="Google Shape;91;p17"/>
          <p:cNvSpPr txBox="1"/>
          <p:nvPr/>
        </p:nvSpPr>
        <p:spPr>
          <a:xfrm rot="-5400000">
            <a:off x="-790750" y="3730950"/>
            <a:ext cx="2021400" cy="344400"/>
          </a:xfrm>
          <a:prstGeom prst="rec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0B5394"/>
                </a:solidFill>
                <a:latin typeface="Century Gothic"/>
                <a:ea typeface="Century Gothic"/>
                <a:cs typeface="Century Gothic"/>
                <a:sym typeface="Century Gothic"/>
              </a:rPr>
              <a:t>SUCCESS CRITERIA</a:t>
            </a:r>
            <a:endParaRPr sz="1600">
              <a:solidFill>
                <a:srgbClr val="0B5394"/>
              </a:solidFill>
              <a:latin typeface="Century Gothic"/>
              <a:ea typeface="Century Gothic"/>
              <a:cs typeface="Century Gothic"/>
              <a:sym typeface="Century Gothic"/>
            </a:endParaRPr>
          </a:p>
        </p:txBody>
      </p:sp>
      <p:sp>
        <p:nvSpPr>
          <p:cNvPr id="92" name="Google Shape;92;p17"/>
          <p:cNvSpPr txBox="1">
            <a:spLocks noGrp="1"/>
          </p:cNvSpPr>
          <p:nvPr>
            <p:ph type="body" idx="1"/>
          </p:nvPr>
        </p:nvSpPr>
        <p:spPr>
          <a:xfrm>
            <a:off x="497975" y="2892375"/>
            <a:ext cx="5198100" cy="201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914400" lvl="1"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371600" lvl="2"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1828800" lvl="3"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2286000" lvl="4"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2743200" lvl="5"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3200400" lvl="6"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3657600" lvl="7"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4114800" lvl="8" indent="-317500" rtl="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Activate Prior Knowledge">
  <p:cSld name="BLANK_1_1">
    <p:spTree>
      <p:nvGrpSpPr>
        <p:cNvPr id="1" name="Shape 93"/>
        <p:cNvGrpSpPr/>
        <p:nvPr/>
      </p:nvGrpSpPr>
      <p:grpSpPr>
        <a:xfrm>
          <a:off x="0" y="0"/>
          <a:ext cx="0" cy="0"/>
          <a:chOff x="0" y="0"/>
          <a:chExt cx="0" cy="0"/>
        </a:xfrm>
      </p:grpSpPr>
      <p:sp>
        <p:nvSpPr>
          <p:cNvPr id="94" name="Google Shape;94;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95" name="Google Shape;95;p18"/>
          <p:cNvSpPr txBox="1"/>
          <p:nvPr/>
        </p:nvSpPr>
        <p:spPr>
          <a:xfrm rot="-5400000">
            <a:off x="-1398650" y="2399550"/>
            <a:ext cx="3233400" cy="344400"/>
          </a:xfrm>
          <a:prstGeom prst="rec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0B5394"/>
                </a:solidFill>
                <a:latin typeface="Century Gothic"/>
                <a:ea typeface="Century Gothic"/>
                <a:cs typeface="Century Gothic"/>
                <a:sym typeface="Century Gothic"/>
              </a:rPr>
              <a:t>ACTIVATE PRIOR KNOWLEDGE</a:t>
            </a:r>
            <a:endParaRPr sz="1600">
              <a:solidFill>
                <a:srgbClr val="0B5394"/>
              </a:solidFill>
              <a:latin typeface="Century Gothic"/>
              <a:ea typeface="Century Gothic"/>
              <a:cs typeface="Century Gothic"/>
              <a:sym typeface="Century Gothic"/>
            </a:endParaRPr>
          </a:p>
        </p:txBody>
      </p:sp>
      <p:sp>
        <p:nvSpPr>
          <p:cNvPr id="96" name="Google Shape;96;p18"/>
          <p:cNvSpPr/>
          <p:nvPr/>
        </p:nvSpPr>
        <p:spPr>
          <a:xfrm>
            <a:off x="45850" y="231925"/>
            <a:ext cx="6680400" cy="423000"/>
          </a:xfrm>
          <a:prstGeom prst="rect">
            <a:avLst/>
          </a:pr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8"/>
          <p:cNvSpPr txBox="1">
            <a:spLocks noGrp="1"/>
          </p:cNvSpPr>
          <p:nvPr>
            <p:ph type="subTitle" idx="1"/>
          </p:nvPr>
        </p:nvSpPr>
        <p:spPr>
          <a:xfrm>
            <a:off x="95500" y="266050"/>
            <a:ext cx="6589800" cy="348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98" name="Google Shape;98;p18"/>
          <p:cNvSpPr txBox="1">
            <a:spLocks noGrp="1"/>
          </p:cNvSpPr>
          <p:nvPr>
            <p:ph type="body" idx="2"/>
          </p:nvPr>
        </p:nvSpPr>
        <p:spPr>
          <a:xfrm>
            <a:off x="552550" y="852700"/>
            <a:ext cx="6173700" cy="40656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914400" lvl="1"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371600" lvl="2"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1828800" lvl="3"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2286000" lvl="4"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2743200" lvl="5"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3200400" lvl="6"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3657600" lvl="7"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4114800" lvl="8" indent="-317500" rtl="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cept Development">
  <p:cSld name="BLANK_1_1_1">
    <p:spTree>
      <p:nvGrpSpPr>
        <p:cNvPr id="1" name="Shape 99"/>
        <p:cNvGrpSpPr/>
        <p:nvPr/>
      </p:nvGrpSpPr>
      <p:grpSpPr>
        <a:xfrm>
          <a:off x="0" y="0"/>
          <a:ext cx="0" cy="0"/>
          <a:chOff x="0" y="0"/>
          <a:chExt cx="0" cy="0"/>
        </a:xfrm>
      </p:grpSpPr>
      <p:sp>
        <p:nvSpPr>
          <p:cNvPr id="100" name="Google Shape;100;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101" name="Google Shape;101;p19"/>
          <p:cNvSpPr txBox="1"/>
          <p:nvPr/>
        </p:nvSpPr>
        <p:spPr>
          <a:xfrm rot="-5400000">
            <a:off x="-1139375" y="2399550"/>
            <a:ext cx="2728500" cy="344400"/>
          </a:xfrm>
          <a:prstGeom prst="rec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0B5394"/>
                </a:solidFill>
                <a:latin typeface="Century Gothic"/>
                <a:ea typeface="Century Gothic"/>
                <a:cs typeface="Century Gothic"/>
                <a:sym typeface="Century Gothic"/>
              </a:rPr>
              <a:t>CONCEPT DEVELOPMENT</a:t>
            </a:r>
            <a:endParaRPr sz="1600">
              <a:solidFill>
                <a:srgbClr val="0B5394"/>
              </a:solidFill>
              <a:latin typeface="Century Gothic"/>
              <a:ea typeface="Century Gothic"/>
              <a:cs typeface="Century Gothic"/>
              <a:sym typeface="Century Gothic"/>
            </a:endParaRPr>
          </a:p>
        </p:txBody>
      </p:sp>
      <p:sp>
        <p:nvSpPr>
          <p:cNvPr id="102" name="Google Shape;102;p19"/>
          <p:cNvSpPr/>
          <p:nvPr/>
        </p:nvSpPr>
        <p:spPr>
          <a:xfrm>
            <a:off x="45850" y="231925"/>
            <a:ext cx="6680400" cy="423000"/>
          </a:xfrm>
          <a:prstGeom prst="rect">
            <a:avLst/>
          </a:pr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9"/>
          <p:cNvSpPr txBox="1">
            <a:spLocks noGrp="1"/>
          </p:cNvSpPr>
          <p:nvPr>
            <p:ph type="subTitle" idx="1"/>
          </p:nvPr>
        </p:nvSpPr>
        <p:spPr>
          <a:xfrm>
            <a:off x="95500" y="266050"/>
            <a:ext cx="6589800" cy="348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4" name="Google Shape;104;p19"/>
          <p:cNvSpPr txBox="1">
            <a:spLocks noGrp="1"/>
          </p:cNvSpPr>
          <p:nvPr>
            <p:ph type="body" idx="2"/>
          </p:nvPr>
        </p:nvSpPr>
        <p:spPr>
          <a:xfrm>
            <a:off x="552550" y="852700"/>
            <a:ext cx="6173700" cy="40656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914400" lvl="1"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371600" lvl="2"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1828800" lvl="3"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2286000" lvl="4"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2743200" lvl="5"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3200400" lvl="6"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3657600" lvl="7"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4114800" lvl="8" indent="-317500" rtl="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kill Development/Guided Practice">
  <p:cSld name="BLANK_1_1_1_1">
    <p:spTree>
      <p:nvGrpSpPr>
        <p:cNvPr id="1" name="Shape 105"/>
        <p:cNvGrpSpPr/>
        <p:nvPr/>
      </p:nvGrpSpPr>
      <p:grpSpPr>
        <a:xfrm>
          <a:off x="0" y="0"/>
          <a:ext cx="0" cy="0"/>
          <a:chOff x="0" y="0"/>
          <a:chExt cx="0" cy="0"/>
        </a:xfrm>
      </p:grpSpPr>
      <p:sp>
        <p:nvSpPr>
          <p:cNvPr id="106" name="Google Shape;10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107" name="Google Shape;107;p20"/>
          <p:cNvSpPr txBox="1"/>
          <p:nvPr/>
        </p:nvSpPr>
        <p:spPr>
          <a:xfrm rot="-5400000">
            <a:off x="-1790900" y="2604200"/>
            <a:ext cx="4017900" cy="344400"/>
          </a:xfrm>
          <a:prstGeom prst="rec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0B5394"/>
                </a:solidFill>
                <a:latin typeface="Century Gothic"/>
                <a:ea typeface="Century Gothic"/>
                <a:cs typeface="Century Gothic"/>
                <a:sym typeface="Century Gothic"/>
              </a:rPr>
              <a:t>SKILL DEVELOPMENT/GUIDED PRACTICE</a:t>
            </a:r>
            <a:endParaRPr sz="1600">
              <a:solidFill>
                <a:srgbClr val="0B5394"/>
              </a:solidFill>
              <a:latin typeface="Century Gothic"/>
              <a:ea typeface="Century Gothic"/>
              <a:cs typeface="Century Gothic"/>
              <a:sym typeface="Century Gothic"/>
            </a:endParaRPr>
          </a:p>
        </p:txBody>
      </p:sp>
      <p:sp>
        <p:nvSpPr>
          <p:cNvPr id="108" name="Google Shape;108;p20"/>
          <p:cNvSpPr/>
          <p:nvPr/>
        </p:nvSpPr>
        <p:spPr>
          <a:xfrm>
            <a:off x="45850" y="231925"/>
            <a:ext cx="6680400" cy="423000"/>
          </a:xfrm>
          <a:prstGeom prst="rect">
            <a:avLst/>
          </a:pr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0"/>
          <p:cNvSpPr txBox="1">
            <a:spLocks noGrp="1"/>
          </p:cNvSpPr>
          <p:nvPr>
            <p:ph type="subTitle" idx="1"/>
          </p:nvPr>
        </p:nvSpPr>
        <p:spPr>
          <a:xfrm>
            <a:off x="95500" y="266050"/>
            <a:ext cx="6589800" cy="348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10" name="Google Shape;110;p20"/>
          <p:cNvSpPr txBox="1">
            <a:spLocks noGrp="1"/>
          </p:cNvSpPr>
          <p:nvPr>
            <p:ph type="body" idx="2"/>
          </p:nvPr>
        </p:nvSpPr>
        <p:spPr>
          <a:xfrm>
            <a:off x="552550" y="1807725"/>
            <a:ext cx="6173700" cy="3110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914400" lvl="1"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371600" lvl="2"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1828800" lvl="3"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2286000" lvl="4"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2743200" lvl="5"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3200400" lvl="6"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3657600" lvl="7"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4114800" lvl="8" indent="-317500" rtl="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Relevance">
  <p:cSld name="BLANK_1_1_1_1_1">
    <p:spTree>
      <p:nvGrpSpPr>
        <p:cNvPr id="1" name="Shape 111"/>
        <p:cNvGrpSpPr/>
        <p:nvPr/>
      </p:nvGrpSpPr>
      <p:grpSpPr>
        <a:xfrm>
          <a:off x="0" y="0"/>
          <a:ext cx="0" cy="0"/>
          <a:chOff x="0" y="0"/>
          <a:chExt cx="0" cy="0"/>
        </a:xfrm>
      </p:grpSpPr>
      <p:sp>
        <p:nvSpPr>
          <p:cNvPr id="112" name="Google Shape;11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113" name="Google Shape;113;p21"/>
          <p:cNvSpPr txBox="1"/>
          <p:nvPr/>
        </p:nvSpPr>
        <p:spPr>
          <a:xfrm rot="-5400000">
            <a:off x="-489650" y="2399550"/>
            <a:ext cx="1415400" cy="344400"/>
          </a:xfrm>
          <a:prstGeom prst="rec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0B5394"/>
                </a:solidFill>
                <a:latin typeface="Century Gothic"/>
                <a:ea typeface="Century Gothic"/>
                <a:cs typeface="Century Gothic"/>
                <a:sym typeface="Century Gothic"/>
              </a:rPr>
              <a:t>RELEVANCE</a:t>
            </a:r>
            <a:endParaRPr sz="1600">
              <a:solidFill>
                <a:srgbClr val="0B5394"/>
              </a:solidFill>
              <a:latin typeface="Century Gothic"/>
              <a:ea typeface="Century Gothic"/>
              <a:cs typeface="Century Gothic"/>
              <a:sym typeface="Century Gothic"/>
            </a:endParaRPr>
          </a:p>
        </p:txBody>
      </p:sp>
      <p:sp>
        <p:nvSpPr>
          <p:cNvPr id="114" name="Google Shape;114;p21"/>
          <p:cNvSpPr/>
          <p:nvPr/>
        </p:nvSpPr>
        <p:spPr>
          <a:xfrm>
            <a:off x="45850" y="231925"/>
            <a:ext cx="6680400" cy="423000"/>
          </a:xfrm>
          <a:prstGeom prst="rect">
            <a:avLst/>
          </a:pr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1"/>
          <p:cNvSpPr txBox="1">
            <a:spLocks noGrp="1"/>
          </p:cNvSpPr>
          <p:nvPr>
            <p:ph type="subTitle" idx="1"/>
          </p:nvPr>
        </p:nvSpPr>
        <p:spPr>
          <a:xfrm>
            <a:off x="95500" y="266050"/>
            <a:ext cx="6589800" cy="348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16" name="Google Shape;116;p21"/>
          <p:cNvSpPr txBox="1">
            <a:spLocks noGrp="1"/>
          </p:cNvSpPr>
          <p:nvPr>
            <p:ph type="body" idx="2"/>
          </p:nvPr>
        </p:nvSpPr>
        <p:spPr>
          <a:xfrm>
            <a:off x="552550" y="767450"/>
            <a:ext cx="6173700" cy="41511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914400" lvl="1"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371600" lvl="2"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1828800" lvl="3"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2286000" lvl="4"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2743200" lvl="5"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3200400" lvl="6"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3657600" lvl="7"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4114800" lvl="8" indent="-317500" rtl="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rompt Boxes">
  <p:cSld name="CUSTOM">
    <p:spTree>
      <p:nvGrpSpPr>
        <p:cNvPr id="1" name="Shape 15"/>
        <p:cNvGrpSpPr/>
        <p:nvPr/>
      </p:nvGrpSpPr>
      <p:grpSpPr>
        <a:xfrm>
          <a:off x="0" y="0"/>
          <a:ext cx="0" cy="0"/>
          <a:chOff x="0" y="0"/>
          <a:chExt cx="0" cy="0"/>
        </a:xfrm>
      </p:grpSpPr>
      <p:sp>
        <p:nvSpPr>
          <p:cNvPr id="16" name="Google Shape;16;p3"/>
          <p:cNvSpPr txBox="1"/>
          <p:nvPr/>
        </p:nvSpPr>
        <p:spPr>
          <a:xfrm rot="-5400000">
            <a:off x="-636425" y="2399550"/>
            <a:ext cx="1722600" cy="344400"/>
          </a:xfrm>
          <a:prstGeom prst="rec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0B5394"/>
                </a:solidFill>
                <a:latin typeface="Century Gothic"/>
                <a:ea typeface="Century Gothic"/>
                <a:cs typeface="Century Gothic"/>
                <a:sym typeface="Century Gothic"/>
              </a:rPr>
              <a:t>PROMPT BOXES</a:t>
            </a:r>
            <a:endParaRPr sz="1600">
              <a:solidFill>
                <a:srgbClr val="0B5394"/>
              </a:solidFill>
              <a:latin typeface="Century Gothic"/>
              <a:ea typeface="Century Gothic"/>
              <a:cs typeface="Century Gothic"/>
              <a:sym typeface="Century Gothic"/>
            </a:endParaRPr>
          </a:p>
        </p:txBody>
      </p:sp>
      <p:sp>
        <p:nvSpPr>
          <p:cNvPr id="17" name="Google Shape;17;p3"/>
          <p:cNvSpPr txBox="1">
            <a:spLocks noGrp="1"/>
          </p:cNvSpPr>
          <p:nvPr>
            <p:ph type="body" idx="1"/>
          </p:nvPr>
        </p:nvSpPr>
        <p:spPr>
          <a:xfrm>
            <a:off x="586550" y="547850"/>
            <a:ext cx="7986000" cy="2661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914400" lvl="1"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371600" lvl="2"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1828800" lvl="3"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2286000" lvl="4"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2743200" lvl="5"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3200400" lvl="6"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3657600" lvl="7"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4114800" lvl="8" indent="-31750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kill Closure">
  <p:cSld name="BLANK_1_1_1_1_1_1">
    <p:spTree>
      <p:nvGrpSpPr>
        <p:cNvPr id="1" name="Shape 117"/>
        <p:cNvGrpSpPr/>
        <p:nvPr/>
      </p:nvGrpSpPr>
      <p:grpSpPr>
        <a:xfrm>
          <a:off x="0" y="0"/>
          <a:ext cx="0" cy="0"/>
          <a:chOff x="0" y="0"/>
          <a:chExt cx="0" cy="0"/>
        </a:xfrm>
      </p:grpSpPr>
      <p:sp>
        <p:nvSpPr>
          <p:cNvPr id="118" name="Google Shape;11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119" name="Google Shape;119;p22"/>
          <p:cNvSpPr txBox="1"/>
          <p:nvPr/>
        </p:nvSpPr>
        <p:spPr>
          <a:xfrm rot="-5400000">
            <a:off x="-667850" y="2399550"/>
            <a:ext cx="1771800" cy="344400"/>
          </a:xfrm>
          <a:prstGeom prst="rec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0B5394"/>
                </a:solidFill>
                <a:latin typeface="Century Gothic"/>
                <a:ea typeface="Century Gothic"/>
                <a:cs typeface="Century Gothic"/>
                <a:sym typeface="Century Gothic"/>
              </a:rPr>
              <a:t>SKILL CLOSURE</a:t>
            </a:r>
            <a:endParaRPr sz="1600">
              <a:solidFill>
                <a:srgbClr val="0B5394"/>
              </a:solidFill>
              <a:latin typeface="Century Gothic"/>
              <a:ea typeface="Century Gothic"/>
              <a:cs typeface="Century Gothic"/>
              <a:sym typeface="Century Gothic"/>
            </a:endParaRPr>
          </a:p>
        </p:txBody>
      </p:sp>
      <p:sp>
        <p:nvSpPr>
          <p:cNvPr id="120" name="Google Shape;120;p22"/>
          <p:cNvSpPr/>
          <p:nvPr/>
        </p:nvSpPr>
        <p:spPr>
          <a:xfrm>
            <a:off x="45850" y="231925"/>
            <a:ext cx="6680400" cy="423000"/>
          </a:xfrm>
          <a:prstGeom prst="rect">
            <a:avLst/>
          </a:pr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txBox="1">
            <a:spLocks noGrp="1"/>
          </p:cNvSpPr>
          <p:nvPr>
            <p:ph type="subTitle" idx="1"/>
          </p:nvPr>
        </p:nvSpPr>
        <p:spPr>
          <a:xfrm>
            <a:off x="95500" y="266050"/>
            <a:ext cx="6589800" cy="348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22" name="Google Shape;122;p22"/>
          <p:cNvSpPr txBox="1">
            <a:spLocks noGrp="1"/>
          </p:cNvSpPr>
          <p:nvPr>
            <p:ph type="body" idx="2"/>
          </p:nvPr>
        </p:nvSpPr>
        <p:spPr>
          <a:xfrm>
            <a:off x="552550" y="767450"/>
            <a:ext cx="6173700" cy="41511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914400" lvl="1"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371600" lvl="2"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1828800" lvl="3"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2286000" lvl="4"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2743200" lvl="5"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3200400" lvl="6"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3657600" lvl="7"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4114800" lvl="8" indent="-317500" rtl="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ndependent Practice">
  <p:cSld name="BLANK_1_1_1_1_1_1_1">
    <p:spTree>
      <p:nvGrpSpPr>
        <p:cNvPr id="1" name="Shape 123"/>
        <p:cNvGrpSpPr/>
        <p:nvPr/>
      </p:nvGrpSpPr>
      <p:grpSpPr>
        <a:xfrm>
          <a:off x="0" y="0"/>
          <a:ext cx="0" cy="0"/>
          <a:chOff x="0" y="0"/>
          <a:chExt cx="0" cy="0"/>
        </a:xfrm>
      </p:grpSpPr>
      <p:sp>
        <p:nvSpPr>
          <p:cNvPr id="124" name="Google Shape;124;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125" name="Google Shape;125;p23"/>
          <p:cNvSpPr txBox="1"/>
          <p:nvPr/>
        </p:nvSpPr>
        <p:spPr>
          <a:xfrm rot="-5400000">
            <a:off x="-1128800" y="2670800"/>
            <a:ext cx="2693700" cy="344400"/>
          </a:xfrm>
          <a:prstGeom prst="rec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0B5394"/>
                </a:solidFill>
                <a:latin typeface="Century Gothic"/>
                <a:ea typeface="Century Gothic"/>
                <a:cs typeface="Century Gothic"/>
                <a:sym typeface="Century Gothic"/>
              </a:rPr>
              <a:t>INDEPENDENT PRACTICE</a:t>
            </a:r>
            <a:endParaRPr sz="1600">
              <a:solidFill>
                <a:srgbClr val="0B5394"/>
              </a:solidFill>
              <a:latin typeface="Century Gothic"/>
              <a:ea typeface="Century Gothic"/>
              <a:cs typeface="Century Gothic"/>
              <a:sym typeface="Century Gothic"/>
            </a:endParaRPr>
          </a:p>
        </p:txBody>
      </p:sp>
      <p:sp>
        <p:nvSpPr>
          <p:cNvPr id="126" name="Google Shape;126;p23"/>
          <p:cNvSpPr/>
          <p:nvPr/>
        </p:nvSpPr>
        <p:spPr>
          <a:xfrm>
            <a:off x="45850" y="231925"/>
            <a:ext cx="6680400" cy="423000"/>
          </a:xfrm>
          <a:prstGeom prst="rect">
            <a:avLst/>
          </a:pr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3"/>
          <p:cNvSpPr txBox="1">
            <a:spLocks noGrp="1"/>
          </p:cNvSpPr>
          <p:nvPr>
            <p:ph type="subTitle" idx="1"/>
          </p:nvPr>
        </p:nvSpPr>
        <p:spPr>
          <a:xfrm>
            <a:off x="95500" y="266050"/>
            <a:ext cx="6589800" cy="348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28" name="Google Shape;128;p23"/>
          <p:cNvSpPr txBox="1">
            <a:spLocks noGrp="1"/>
          </p:cNvSpPr>
          <p:nvPr>
            <p:ph type="body" idx="2"/>
          </p:nvPr>
        </p:nvSpPr>
        <p:spPr>
          <a:xfrm>
            <a:off x="552550" y="1937350"/>
            <a:ext cx="6173700" cy="29811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914400" lvl="1"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371600" lvl="2"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1828800" lvl="3"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2286000" lvl="4"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2743200" lvl="5"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3200400" lvl="6"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3657600" lvl="7"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4114800" lvl="8" indent="-317500" rtl="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aily Review" type="blank">
  <p:cSld name="BLANK">
    <p:spTree>
      <p:nvGrpSpPr>
        <p:cNvPr id="1" name="Shape 18"/>
        <p:cNvGrpSpPr/>
        <p:nvPr/>
      </p:nvGrpSpPr>
      <p:grpSpPr>
        <a:xfrm>
          <a:off x="0" y="0"/>
          <a:ext cx="0" cy="0"/>
          <a:chOff x="0" y="0"/>
          <a:chExt cx="0" cy="0"/>
        </a:xfrm>
      </p:grpSpPr>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20" name="Google Shape;20;p4"/>
          <p:cNvSpPr txBox="1"/>
          <p:nvPr/>
        </p:nvSpPr>
        <p:spPr>
          <a:xfrm rot="-5400000">
            <a:off x="-569675" y="2399550"/>
            <a:ext cx="1589100" cy="344400"/>
          </a:xfrm>
          <a:prstGeom prst="rec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0B5394"/>
                </a:solidFill>
                <a:latin typeface="Century Gothic"/>
                <a:ea typeface="Century Gothic"/>
                <a:cs typeface="Century Gothic"/>
                <a:sym typeface="Century Gothic"/>
              </a:rPr>
              <a:t>DAILY REVIEW</a:t>
            </a:r>
            <a:endParaRPr sz="1600">
              <a:solidFill>
                <a:srgbClr val="0B5394"/>
              </a:solidFill>
              <a:latin typeface="Century Gothic"/>
              <a:ea typeface="Century Gothic"/>
              <a:cs typeface="Century Gothic"/>
              <a:sym typeface="Century Gothic"/>
            </a:endParaRPr>
          </a:p>
        </p:txBody>
      </p:sp>
      <p:sp>
        <p:nvSpPr>
          <p:cNvPr id="21" name="Google Shape;21;p4"/>
          <p:cNvSpPr txBox="1">
            <a:spLocks noGrp="1"/>
          </p:cNvSpPr>
          <p:nvPr>
            <p:ph type="body" idx="1"/>
          </p:nvPr>
        </p:nvSpPr>
        <p:spPr>
          <a:xfrm>
            <a:off x="709450" y="566200"/>
            <a:ext cx="5123100" cy="40971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914400" lvl="1"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371600" lvl="2"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1828800" lvl="3"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2286000" lvl="4"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2743200" lvl="5"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3200400" lvl="6"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3657600" lvl="7"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4114800" lvl="8" indent="-31750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earning Objective and Success Criteria">
  <p:cSld name="BLANK_1">
    <p:spTree>
      <p:nvGrpSpPr>
        <p:cNvPr id="1" name="Shape 22"/>
        <p:cNvGrpSpPr/>
        <p:nvPr/>
      </p:nvGrpSpPr>
      <p:grpSpPr>
        <a:xfrm>
          <a:off x="0" y="0"/>
          <a:ext cx="0" cy="0"/>
          <a:chOff x="0" y="0"/>
          <a:chExt cx="0" cy="0"/>
        </a:xfrm>
      </p:grpSpPr>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24" name="Google Shape;24;p5"/>
          <p:cNvSpPr txBox="1"/>
          <p:nvPr/>
        </p:nvSpPr>
        <p:spPr>
          <a:xfrm rot="-5400000">
            <a:off x="-929500" y="1209150"/>
            <a:ext cx="2298900" cy="344400"/>
          </a:xfrm>
          <a:prstGeom prst="rec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0B5394"/>
                </a:solidFill>
                <a:latin typeface="Century Gothic"/>
                <a:ea typeface="Century Gothic"/>
                <a:cs typeface="Century Gothic"/>
                <a:sym typeface="Century Gothic"/>
              </a:rPr>
              <a:t>LEARNING OBJECTIVE</a:t>
            </a:r>
            <a:endParaRPr sz="1600">
              <a:solidFill>
                <a:srgbClr val="0B5394"/>
              </a:solidFill>
              <a:latin typeface="Century Gothic"/>
              <a:ea typeface="Century Gothic"/>
              <a:cs typeface="Century Gothic"/>
              <a:sym typeface="Century Gothic"/>
            </a:endParaRPr>
          </a:p>
        </p:txBody>
      </p:sp>
      <p:sp>
        <p:nvSpPr>
          <p:cNvPr id="25" name="Google Shape;25;p5"/>
          <p:cNvSpPr/>
          <p:nvPr/>
        </p:nvSpPr>
        <p:spPr>
          <a:xfrm>
            <a:off x="395650" y="231900"/>
            <a:ext cx="6419100" cy="2305800"/>
          </a:xfrm>
          <a:prstGeom prst="homePlate">
            <a:avLst>
              <a:gd name="adj" fmla="val 50000"/>
            </a:avLst>
          </a:pr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txBox="1">
            <a:spLocks noGrp="1"/>
          </p:cNvSpPr>
          <p:nvPr>
            <p:ph type="title"/>
          </p:nvPr>
        </p:nvSpPr>
        <p:spPr>
          <a:xfrm>
            <a:off x="532075" y="477525"/>
            <a:ext cx="5061600" cy="18351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rgbClr val="FFFFFF"/>
                </a:solidFill>
                <a:latin typeface="Century Gothic"/>
                <a:ea typeface="Century Gothic"/>
                <a:cs typeface="Century Gothic"/>
                <a:sym typeface="Century Gothic"/>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27" name="Google Shape;27;p5"/>
          <p:cNvSpPr txBox="1"/>
          <p:nvPr/>
        </p:nvSpPr>
        <p:spPr>
          <a:xfrm rot="-5400000">
            <a:off x="-790750" y="3730950"/>
            <a:ext cx="2021400" cy="344400"/>
          </a:xfrm>
          <a:prstGeom prst="rec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0B5394"/>
                </a:solidFill>
                <a:latin typeface="Century Gothic"/>
                <a:ea typeface="Century Gothic"/>
                <a:cs typeface="Century Gothic"/>
                <a:sym typeface="Century Gothic"/>
              </a:rPr>
              <a:t>SUCCESS CRITERIA</a:t>
            </a:r>
            <a:endParaRPr sz="1600">
              <a:solidFill>
                <a:srgbClr val="0B5394"/>
              </a:solidFill>
              <a:latin typeface="Century Gothic"/>
              <a:ea typeface="Century Gothic"/>
              <a:cs typeface="Century Gothic"/>
              <a:sym typeface="Century Gothic"/>
            </a:endParaRPr>
          </a:p>
        </p:txBody>
      </p:sp>
      <p:sp>
        <p:nvSpPr>
          <p:cNvPr id="28" name="Google Shape;28;p5"/>
          <p:cNvSpPr txBox="1">
            <a:spLocks noGrp="1"/>
          </p:cNvSpPr>
          <p:nvPr>
            <p:ph type="body" idx="1"/>
          </p:nvPr>
        </p:nvSpPr>
        <p:spPr>
          <a:xfrm>
            <a:off x="497975" y="2892375"/>
            <a:ext cx="5198100" cy="2012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914400" lvl="1"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371600" lvl="2"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1828800" lvl="3"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2286000" lvl="4"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2743200" lvl="5"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3200400" lvl="6"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3657600" lvl="7"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4114800" lvl="8" indent="-31750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Activate Prior Knowledge">
  <p:cSld name="BLANK_1_1">
    <p:spTree>
      <p:nvGrpSpPr>
        <p:cNvPr id="1" name="Shape 29"/>
        <p:cNvGrpSpPr/>
        <p:nvPr/>
      </p:nvGrpSpPr>
      <p:grpSpPr>
        <a:xfrm>
          <a:off x="0" y="0"/>
          <a:ext cx="0" cy="0"/>
          <a:chOff x="0" y="0"/>
          <a:chExt cx="0" cy="0"/>
        </a:xfrm>
      </p:grpSpPr>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31" name="Google Shape;31;p6"/>
          <p:cNvSpPr txBox="1"/>
          <p:nvPr/>
        </p:nvSpPr>
        <p:spPr>
          <a:xfrm rot="-5400000">
            <a:off x="-1398650" y="2399550"/>
            <a:ext cx="3233400" cy="344400"/>
          </a:xfrm>
          <a:prstGeom prst="rec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0B5394"/>
                </a:solidFill>
                <a:latin typeface="Century Gothic"/>
                <a:ea typeface="Century Gothic"/>
                <a:cs typeface="Century Gothic"/>
                <a:sym typeface="Century Gothic"/>
              </a:rPr>
              <a:t>ACTIVATE PRIOR KNOWLEDGE</a:t>
            </a:r>
            <a:endParaRPr sz="1600">
              <a:solidFill>
                <a:srgbClr val="0B5394"/>
              </a:solidFill>
              <a:latin typeface="Century Gothic"/>
              <a:ea typeface="Century Gothic"/>
              <a:cs typeface="Century Gothic"/>
              <a:sym typeface="Century Gothic"/>
            </a:endParaRPr>
          </a:p>
        </p:txBody>
      </p:sp>
      <p:sp>
        <p:nvSpPr>
          <p:cNvPr id="32" name="Google Shape;32;p6"/>
          <p:cNvSpPr/>
          <p:nvPr/>
        </p:nvSpPr>
        <p:spPr>
          <a:xfrm>
            <a:off x="45850" y="231925"/>
            <a:ext cx="6680400" cy="423000"/>
          </a:xfrm>
          <a:prstGeom prst="rect">
            <a:avLst/>
          </a:pr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txBox="1">
            <a:spLocks noGrp="1"/>
          </p:cNvSpPr>
          <p:nvPr>
            <p:ph type="subTitle" idx="1"/>
          </p:nvPr>
        </p:nvSpPr>
        <p:spPr>
          <a:xfrm>
            <a:off x="95500" y="266050"/>
            <a:ext cx="6589800" cy="348000"/>
          </a:xfrm>
          <a:prstGeom prst="rect">
            <a:avLst/>
          </a:prstGeom>
        </p:spPr>
        <p:txBody>
          <a:bodyPr spcFirstLastPara="1" wrap="square" lIns="91425" tIns="91425" rIns="91425" bIns="91425" anchor="ctr" anchorCtr="0">
            <a:noAutofit/>
          </a:bodyPr>
          <a:lstStyle>
            <a:lvl1pPr lvl="0">
              <a:spcBef>
                <a:spcPts val="0"/>
              </a:spcBef>
              <a:spcAft>
                <a:spcPts val="0"/>
              </a:spcAft>
              <a:buNone/>
              <a:defRPr>
                <a:solidFill>
                  <a:srgbClr val="FFFFFF"/>
                </a:solidFill>
                <a:latin typeface="Century Gothic"/>
                <a:ea typeface="Century Gothic"/>
                <a:cs typeface="Century Gothic"/>
                <a:sym typeface="Century Gothic"/>
              </a:defRPr>
            </a:lvl1pPr>
            <a:lvl2pPr lvl="1">
              <a:spcBef>
                <a:spcPts val="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
        <p:nvSpPr>
          <p:cNvPr id="34" name="Google Shape;34;p6"/>
          <p:cNvSpPr txBox="1">
            <a:spLocks noGrp="1"/>
          </p:cNvSpPr>
          <p:nvPr>
            <p:ph type="body" idx="2"/>
          </p:nvPr>
        </p:nvSpPr>
        <p:spPr>
          <a:xfrm>
            <a:off x="552550" y="852700"/>
            <a:ext cx="6173700" cy="40656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914400" lvl="1"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371600" lvl="2"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1828800" lvl="3"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2286000" lvl="4"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2743200" lvl="5"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3200400" lvl="6"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3657600" lvl="7"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4114800" lvl="8" indent="-31750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cept Development">
  <p:cSld name="BLANK_1_1_1">
    <p:spTree>
      <p:nvGrpSpPr>
        <p:cNvPr id="1" name="Shape 35"/>
        <p:cNvGrpSpPr/>
        <p:nvPr/>
      </p:nvGrpSpPr>
      <p:grpSpPr>
        <a:xfrm>
          <a:off x="0" y="0"/>
          <a:ext cx="0" cy="0"/>
          <a:chOff x="0" y="0"/>
          <a:chExt cx="0" cy="0"/>
        </a:xfrm>
      </p:grpSpPr>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37" name="Google Shape;37;p7"/>
          <p:cNvSpPr txBox="1"/>
          <p:nvPr/>
        </p:nvSpPr>
        <p:spPr>
          <a:xfrm rot="-5400000">
            <a:off x="-1139375" y="2399550"/>
            <a:ext cx="2728500" cy="344400"/>
          </a:xfrm>
          <a:prstGeom prst="rec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0B5394"/>
                </a:solidFill>
                <a:latin typeface="Century Gothic"/>
                <a:ea typeface="Century Gothic"/>
                <a:cs typeface="Century Gothic"/>
                <a:sym typeface="Century Gothic"/>
              </a:rPr>
              <a:t>CONCEPT DEVELOPMENT</a:t>
            </a:r>
            <a:endParaRPr sz="1600">
              <a:solidFill>
                <a:srgbClr val="0B5394"/>
              </a:solidFill>
              <a:latin typeface="Century Gothic"/>
              <a:ea typeface="Century Gothic"/>
              <a:cs typeface="Century Gothic"/>
              <a:sym typeface="Century Gothic"/>
            </a:endParaRPr>
          </a:p>
        </p:txBody>
      </p:sp>
      <p:sp>
        <p:nvSpPr>
          <p:cNvPr id="38" name="Google Shape;38;p7"/>
          <p:cNvSpPr/>
          <p:nvPr/>
        </p:nvSpPr>
        <p:spPr>
          <a:xfrm>
            <a:off x="45850" y="231925"/>
            <a:ext cx="6680400" cy="423000"/>
          </a:xfrm>
          <a:prstGeom prst="rect">
            <a:avLst/>
          </a:pr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subTitle" idx="1"/>
          </p:nvPr>
        </p:nvSpPr>
        <p:spPr>
          <a:xfrm>
            <a:off x="95500" y="266050"/>
            <a:ext cx="6589800" cy="348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40" name="Google Shape;40;p7"/>
          <p:cNvSpPr txBox="1">
            <a:spLocks noGrp="1"/>
          </p:cNvSpPr>
          <p:nvPr>
            <p:ph type="body" idx="2"/>
          </p:nvPr>
        </p:nvSpPr>
        <p:spPr>
          <a:xfrm>
            <a:off x="552550" y="852700"/>
            <a:ext cx="6173700" cy="40656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914400" lvl="1"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371600" lvl="2"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1828800" lvl="3"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2286000" lvl="4"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2743200" lvl="5"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3200400" lvl="6"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3657600" lvl="7"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4114800" lvl="8" indent="-317500" rtl="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kill Development/Guided Practice">
  <p:cSld name="BLANK_1_1_1_1">
    <p:spTree>
      <p:nvGrpSpPr>
        <p:cNvPr id="1" name="Shape 41"/>
        <p:cNvGrpSpPr/>
        <p:nvPr/>
      </p:nvGrpSpPr>
      <p:grpSpPr>
        <a:xfrm>
          <a:off x="0" y="0"/>
          <a:ext cx="0" cy="0"/>
          <a:chOff x="0" y="0"/>
          <a:chExt cx="0" cy="0"/>
        </a:xfrm>
      </p:grpSpPr>
      <p:sp>
        <p:nvSpPr>
          <p:cNvPr id="42" name="Google Shape;42;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43" name="Google Shape;43;p8"/>
          <p:cNvSpPr txBox="1"/>
          <p:nvPr/>
        </p:nvSpPr>
        <p:spPr>
          <a:xfrm rot="-5400000">
            <a:off x="-1790900" y="2604200"/>
            <a:ext cx="4017900" cy="344400"/>
          </a:xfrm>
          <a:prstGeom prst="rec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0B5394"/>
                </a:solidFill>
                <a:latin typeface="Century Gothic"/>
                <a:ea typeface="Century Gothic"/>
                <a:cs typeface="Century Gothic"/>
                <a:sym typeface="Century Gothic"/>
              </a:rPr>
              <a:t>SKILL DEVELOPMENT/GUIDED PRACTICE</a:t>
            </a:r>
            <a:endParaRPr sz="1600">
              <a:solidFill>
                <a:srgbClr val="0B5394"/>
              </a:solidFill>
              <a:latin typeface="Century Gothic"/>
              <a:ea typeface="Century Gothic"/>
              <a:cs typeface="Century Gothic"/>
              <a:sym typeface="Century Gothic"/>
            </a:endParaRPr>
          </a:p>
        </p:txBody>
      </p:sp>
      <p:sp>
        <p:nvSpPr>
          <p:cNvPr id="44" name="Google Shape;44;p8"/>
          <p:cNvSpPr/>
          <p:nvPr/>
        </p:nvSpPr>
        <p:spPr>
          <a:xfrm>
            <a:off x="45850" y="231925"/>
            <a:ext cx="6680400" cy="423000"/>
          </a:xfrm>
          <a:prstGeom prst="rect">
            <a:avLst/>
          </a:pr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txBox="1">
            <a:spLocks noGrp="1"/>
          </p:cNvSpPr>
          <p:nvPr>
            <p:ph type="subTitle" idx="1"/>
          </p:nvPr>
        </p:nvSpPr>
        <p:spPr>
          <a:xfrm>
            <a:off x="95500" y="266050"/>
            <a:ext cx="6589800" cy="348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46" name="Google Shape;46;p8"/>
          <p:cNvSpPr txBox="1">
            <a:spLocks noGrp="1"/>
          </p:cNvSpPr>
          <p:nvPr>
            <p:ph type="body" idx="2"/>
          </p:nvPr>
        </p:nvSpPr>
        <p:spPr>
          <a:xfrm>
            <a:off x="552550" y="1807725"/>
            <a:ext cx="6173700" cy="3110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914400" lvl="1"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371600" lvl="2"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1828800" lvl="3"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2286000" lvl="4"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2743200" lvl="5"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3200400" lvl="6"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3657600" lvl="7"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4114800" lvl="8" indent="-317500" rtl="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Relevance">
  <p:cSld name="BLANK_1_1_1_1_1">
    <p:spTree>
      <p:nvGrpSpPr>
        <p:cNvPr id="1" name="Shape 47"/>
        <p:cNvGrpSpPr/>
        <p:nvPr/>
      </p:nvGrpSpPr>
      <p:grpSpPr>
        <a:xfrm>
          <a:off x="0" y="0"/>
          <a:ext cx="0" cy="0"/>
          <a:chOff x="0" y="0"/>
          <a:chExt cx="0" cy="0"/>
        </a:xfrm>
      </p:grpSpPr>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49" name="Google Shape;49;p9"/>
          <p:cNvSpPr txBox="1"/>
          <p:nvPr/>
        </p:nvSpPr>
        <p:spPr>
          <a:xfrm rot="-5400000">
            <a:off x="-489650" y="2399550"/>
            <a:ext cx="1415400" cy="344400"/>
          </a:xfrm>
          <a:prstGeom prst="rec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0B5394"/>
                </a:solidFill>
                <a:latin typeface="Century Gothic"/>
                <a:ea typeface="Century Gothic"/>
                <a:cs typeface="Century Gothic"/>
                <a:sym typeface="Century Gothic"/>
              </a:rPr>
              <a:t>RELEVANCE</a:t>
            </a:r>
            <a:endParaRPr sz="1600">
              <a:solidFill>
                <a:srgbClr val="0B5394"/>
              </a:solidFill>
              <a:latin typeface="Century Gothic"/>
              <a:ea typeface="Century Gothic"/>
              <a:cs typeface="Century Gothic"/>
              <a:sym typeface="Century Gothic"/>
            </a:endParaRPr>
          </a:p>
        </p:txBody>
      </p:sp>
      <p:sp>
        <p:nvSpPr>
          <p:cNvPr id="50" name="Google Shape;50;p9"/>
          <p:cNvSpPr/>
          <p:nvPr/>
        </p:nvSpPr>
        <p:spPr>
          <a:xfrm>
            <a:off x="45850" y="231925"/>
            <a:ext cx="6680400" cy="423000"/>
          </a:xfrm>
          <a:prstGeom prst="rect">
            <a:avLst/>
          </a:pr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txBox="1">
            <a:spLocks noGrp="1"/>
          </p:cNvSpPr>
          <p:nvPr>
            <p:ph type="subTitle" idx="1"/>
          </p:nvPr>
        </p:nvSpPr>
        <p:spPr>
          <a:xfrm>
            <a:off x="95500" y="266050"/>
            <a:ext cx="6589800" cy="348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52" name="Google Shape;52;p9"/>
          <p:cNvSpPr txBox="1">
            <a:spLocks noGrp="1"/>
          </p:cNvSpPr>
          <p:nvPr>
            <p:ph type="body" idx="2"/>
          </p:nvPr>
        </p:nvSpPr>
        <p:spPr>
          <a:xfrm>
            <a:off x="552550" y="767450"/>
            <a:ext cx="6173700" cy="41511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914400" lvl="1"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371600" lvl="2"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1828800" lvl="3"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2286000" lvl="4"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2743200" lvl="5"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3200400" lvl="6"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3657600" lvl="7"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4114800" lvl="8" indent="-317500" rtl="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kill Closure">
  <p:cSld name="BLANK_1_1_1_1_1_1">
    <p:spTree>
      <p:nvGrpSpPr>
        <p:cNvPr id="1" name="Shape 53"/>
        <p:cNvGrpSpPr/>
        <p:nvPr/>
      </p:nvGrpSpPr>
      <p:grpSpPr>
        <a:xfrm>
          <a:off x="0" y="0"/>
          <a:ext cx="0" cy="0"/>
          <a:chOff x="0" y="0"/>
          <a:chExt cx="0" cy="0"/>
        </a:xfrm>
      </p:grpSpPr>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55" name="Google Shape;55;p10"/>
          <p:cNvSpPr txBox="1"/>
          <p:nvPr/>
        </p:nvSpPr>
        <p:spPr>
          <a:xfrm rot="-5400000">
            <a:off x="-667850" y="2399550"/>
            <a:ext cx="1771800" cy="344400"/>
          </a:xfrm>
          <a:prstGeom prst="rec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0B5394"/>
                </a:solidFill>
                <a:latin typeface="Century Gothic"/>
                <a:ea typeface="Century Gothic"/>
                <a:cs typeface="Century Gothic"/>
                <a:sym typeface="Century Gothic"/>
              </a:rPr>
              <a:t>SKILL CLOSURE</a:t>
            </a:r>
            <a:endParaRPr sz="1600">
              <a:solidFill>
                <a:srgbClr val="0B5394"/>
              </a:solidFill>
              <a:latin typeface="Century Gothic"/>
              <a:ea typeface="Century Gothic"/>
              <a:cs typeface="Century Gothic"/>
              <a:sym typeface="Century Gothic"/>
            </a:endParaRPr>
          </a:p>
        </p:txBody>
      </p:sp>
      <p:sp>
        <p:nvSpPr>
          <p:cNvPr id="56" name="Google Shape;56;p10"/>
          <p:cNvSpPr/>
          <p:nvPr/>
        </p:nvSpPr>
        <p:spPr>
          <a:xfrm>
            <a:off x="45850" y="231925"/>
            <a:ext cx="6680400" cy="423000"/>
          </a:xfrm>
          <a:prstGeom prst="rect">
            <a:avLst/>
          </a:pr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0"/>
          <p:cNvSpPr txBox="1">
            <a:spLocks noGrp="1"/>
          </p:cNvSpPr>
          <p:nvPr>
            <p:ph type="subTitle" idx="1"/>
          </p:nvPr>
        </p:nvSpPr>
        <p:spPr>
          <a:xfrm>
            <a:off x="95500" y="266050"/>
            <a:ext cx="6589800" cy="348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58" name="Google Shape;58;p10"/>
          <p:cNvSpPr txBox="1">
            <a:spLocks noGrp="1"/>
          </p:cNvSpPr>
          <p:nvPr>
            <p:ph type="body" idx="2"/>
          </p:nvPr>
        </p:nvSpPr>
        <p:spPr>
          <a:xfrm>
            <a:off x="552550" y="767450"/>
            <a:ext cx="6173700" cy="41511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914400" lvl="1"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371600" lvl="2"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1828800" lvl="3"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2286000" lvl="4"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2743200" lvl="5"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3200400" lvl="6"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3657600" lvl="7"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4114800" lvl="8" indent="-317500" rtl="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47750" y="34100"/>
            <a:ext cx="9063300" cy="5075400"/>
          </a:xfrm>
          <a:prstGeom prst="roundRect">
            <a:avLst>
              <a:gd name="adj" fmla="val 3214"/>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Century Gothic"/>
              <a:buNone/>
              <a:defRPr sz="2800">
                <a:latin typeface="Century Gothic"/>
                <a:ea typeface="Century Gothic"/>
                <a:cs typeface="Century Gothic"/>
                <a:sym typeface="Century Gothic"/>
              </a:defRPr>
            </a:lvl1pPr>
            <a:lvl2pPr lvl="1">
              <a:spcBef>
                <a:spcPts val="0"/>
              </a:spcBef>
              <a:spcAft>
                <a:spcPts val="0"/>
              </a:spcAft>
              <a:buSzPts val="2800"/>
              <a:buFont typeface="Century Gothic"/>
              <a:buNone/>
              <a:defRPr sz="2800">
                <a:latin typeface="Century Gothic"/>
                <a:ea typeface="Century Gothic"/>
                <a:cs typeface="Century Gothic"/>
                <a:sym typeface="Century Gothic"/>
              </a:defRPr>
            </a:lvl2pPr>
            <a:lvl3pPr lvl="2">
              <a:spcBef>
                <a:spcPts val="0"/>
              </a:spcBef>
              <a:spcAft>
                <a:spcPts val="0"/>
              </a:spcAft>
              <a:buSzPts val="2800"/>
              <a:buFont typeface="Century Gothic"/>
              <a:buNone/>
              <a:defRPr sz="2800">
                <a:latin typeface="Century Gothic"/>
                <a:ea typeface="Century Gothic"/>
                <a:cs typeface="Century Gothic"/>
                <a:sym typeface="Century Gothic"/>
              </a:defRPr>
            </a:lvl3pPr>
            <a:lvl4pPr lvl="3">
              <a:spcBef>
                <a:spcPts val="0"/>
              </a:spcBef>
              <a:spcAft>
                <a:spcPts val="0"/>
              </a:spcAft>
              <a:buSzPts val="2800"/>
              <a:buFont typeface="Century Gothic"/>
              <a:buNone/>
              <a:defRPr sz="2800">
                <a:latin typeface="Century Gothic"/>
                <a:ea typeface="Century Gothic"/>
                <a:cs typeface="Century Gothic"/>
                <a:sym typeface="Century Gothic"/>
              </a:defRPr>
            </a:lvl4pPr>
            <a:lvl5pPr lvl="4">
              <a:spcBef>
                <a:spcPts val="0"/>
              </a:spcBef>
              <a:spcAft>
                <a:spcPts val="0"/>
              </a:spcAft>
              <a:buSzPts val="2800"/>
              <a:buFont typeface="Century Gothic"/>
              <a:buNone/>
              <a:defRPr sz="2800">
                <a:latin typeface="Century Gothic"/>
                <a:ea typeface="Century Gothic"/>
                <a:cs typeface="Century Gothic"/>
                <a:sym typeface="Century Gothic"/>
              </a:defRPr>
            </a:lvl5pPr>
            <a:lvl6pPr lvl="5">
              <a:spcBef>
                <a:spcPts val="0"/>
              </a:spcBef>
              <a:spcAft>
                <a:spcPts val="0"/>
              </a:spcAft>
              <a:buSzPts val="2800"/>
              <a:buFont typeface="Century Gothic"/>
              <a:buNone/>
              <a:defRPr sz="2800">
                <a:latin typeface="Century Gothic"/>
                <a:ea typeface="Century Gothic"/>
                <a:cs typeface="Century Gothic"/>
                <a:sym typeface="Century Gothic"/>
              </a:defRPr>
            </a:lvl6pPr>
            <a:lvl7pPr lvl="6">
              <a:spcBef>
                <a:spcPts val="0"/>
              </a:spcBef>
              <a:spcAft>
                <a:spcPts val="0"/>
              </a:spcAft>
              <a:buSzPts val="2800"/>
              <a:buFont typeface="Century Gothic"/>
              <a:buNone/>
              <a:defRPr sz="2800">
                <a:latin typeface="Century Gothic"/>
                <a:ea typeface="Century Gothic"/>
                <a:cs typeface="Century Gothic"/>
                <a:sym typeface="Century Gothic"/>
              </a:defRPr>
            </a:lvl7pPr>
            <a:lvl8pPr lvl="7">
              <a:spcBef>
                <a:spcPts val="0"/>
              </a:spcBef>
              <a:spcAft>
                <a:spcPts val="0"/>
              </a:spcAft>
              <a:buSzPts val="2800"/>
              <a:buFont typeface="Century Gothic"/>
              <a:buNone/>
              <a:defRPr sz="2800">
                <a:latin typeface="Century Gothic"/>
                <a:ea typeface="Century Gothic"/>
                <a:cs typeface="Century Gothic"/>
                <a:sym typeface="Century Gothic"/>
              </a:defRPr>
            </a:lvl8pPr>
            <a:lvl9pPr lvl="8">
              <a:spcBef>
                <a:spcPts val="0"/>
              </a:spcBef>
              <a:spcAft>
                <a:spcPts val="0"/>
              </a:spcAft>
              <a:buSzPts val="2800"/>
              <a:buFont typeface="Century Gothic"/>
              <a:buNone/>
              <a:defRPr sz="2800">
                <a:latin typeface="Century Gothic"/>
                <a:ea typeface="Century Gothic"/>
                <a:cs typeface="Century Gothic"/>
                <a:sym typeface="Century Gothic"/>
              </a:defRPr>
            </a:lvl9pPr>
          </a:lstStyle>
          <a:p>
            <a:endParaRPr/>
          </a:p>
        </p:txBody>
      </p:sp>
      <p:sp>
        <p:nvSpPr>
          <p:cNvPr id="8" name="Google Shape;8;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Century Gothic"/>
              <a:buChar char="●"/>
              <a:defRPr sz="1800">
                <a:latin typeface="Century Gothic"/>
                <a:ea typeface="Century Gothic"/>
                <a:cs typeface="Century Gothic"/>
                <a:sym typeface="Century Gothic"/>
              </a:defRPr>
            </a:lvl1pPr>
            <a:lvl2pPr marL="914400" lvl="1" indent="-317500">
              <a:lnSpc>
                <a:spcPct val="115000"/>
              </a:lnSpc>
              <a:spcBef>
                <a:spcPts val="1600"/>
              </a:spcBef>
              <a:spcAft>
                <a:spcPts val="0"/>
              </a:spcAft>
              <a:buSzPts val="1400"/>
              <a:buFont typeface="Century Gothic"/>
              <a:buChar char="○"/>
              <a:defRPr>
                <a:latin typeface="Century Gothic"/>
                <a:ea typeface="Century Gothic"/>
                <a:cs typeface="Century Gothic"/>
                <a:sym typeface="Century Gothic"/>
              </a:defRPr>
            </a:lvl2pPr>
            <a:lvl3pPr marL="1371600" lvl="2" indent="-317500">
              <a:lnSpc>
                <a:spcPct val="115000"/>
              </a:lnSpc>
              <a:spcBef>
                <a:spcPts val="1600"/>
              </a:spcBef>
              <a:spcAft>
                <a:spcPts val="0"/>
              </a:spcAft>
              <a:buSzPts val="1400"/>
              <a:buFont typeface="Century Gothic"/>
              <a:buChar char="■"/>
              <a:defRPr>
                <a:latin typeface="Century Gothic"/>
                <a:ea typeface="Century Gothic"/>
                <a:cs typeface="Century Gothic"/>
                <a:sym typeface="Century Gothic"/>
              </a:defRPr>
            </a:lvl3pPr>
            <a:lvl4pPr marL="1828800" lvl="3" indent="-317500">
              <a:lnSpc>
                <a:spcPct val="115000"/>
              </a:lnSpc>
              <a:spcBef>
                <a:spcPts val="1600"/>
              </a:spcBef>
              <a:spcAft>
                <a:spcPts val="0"/>
              </a:spcAft>
              <a:buSzPts val="1400"/>
              <a:buFont typeface="Century Gothic"/>
              <a:buChar char="●"/>
              <a:defRPr>
                <a:latin typeface="Century Gothic"/>
                <a:ea typeface="Century Gothic"/>
                <a:cs typeface="Century Gothic"/>
                <a:sym typeface="Century Gothic"/>
              </a:defRPr>
            </a:lvl4pPr>
            <a:lvl5pPr marL="2286000" lvl="4" indent="-317500">
              <a:lnSpc>
                <a:spcPct val="115000"/>
              </a:lnSpc>
              <a:spcBef>
                <a:spcPts val="1600"/>
              </a:spcBef>
              <a:spcAft>
                <a:spcPts val="0"/>
              </a:spcAft>
              <a:buSzPts val="1400"/>
              <a:buFont typeface="Century Gothic"/>
              <a:buChar char="○"/>
              <a:defRPr>
                <a:latin typeface="Century Gothic"/>
                <a:ea typeface="Century Gothic"/>
                <a:cs typeface="Century Gothic"/>
                <a:sym typeface="Century Gothic"/>
              </a:defRPr>
            </a:lvl5pPr>
            <a:lvl6pPr marL="2743200" lvl="5" indent="-317500">
              <a:lnSpc>
                <a:spcPct val="115000"/>
              </a:lnSpc>
              <a:spcBef>
                <a:spcPts val="1600"/>
              </a:spcBef>
              <a:spcAft>
                <a:spcPts val="0"/>
              </a:spcAft>
              <a:buSzPts val="1400"/>
              <a:buFont typeface="Century Gothic"/>
              <a:buChar char="■"/>
              <a:defRPr>
                <a:latin typeface="Century Gothic"/>
                <a:ea typeface="Century Gothic"/>
                <a:cs typeface="Century Gothic"/>
                <a:sym typeface="Century Gothic"/>
              </a:defRPr>
            </a:lvl6pPr>
            <a:lvl7pPr marL="3200400" lvl="6" indent="-317500">
              <a:lnSpc>
                <a:spcPct val="115000"/>
              </a:lnSpc>
              <a:spcBef>
                <a:spcPts val="1600"/>
              </a:spcBef>
              <a:spcAft>
                <a:spcPts val="0"/>
              </a:spcAft>
              <a:buSzPts val="1400"/>
              <a:buFont typeface="Century Gothic"/>
              <a:buChar char="●"/>
              <a:defRPr>
                <a:latin typeface="Century Gothic"/>
                <a:ea typeface="Century Gothic"/>
                <a:cs typeface="Century Gothic"/>
                <a:sym typeface="Century Gothic"/>
              </a:defRPr>
            </a:lvl7pPr>
            <a:lvl8pPr marL="3657600" lvl="7" indent="-317500">
              <a:lnSpc>
                <a:spcPct val="115000"/>
              </a:lnSpc>
              <a:spcBef>
                <a:spcPts val="1600"/>
              </a:spcBef>
              <a:spcAft>
                <a:spcPts val="0"/>
              </a:spcAft>
              <a:buSzPts val="1400"/>
              <a:buFont typeface="Century Gothic"/>
              <a:buChar char="○"/>
              <a:defRPr>
                <a:latin typeface="Century Gothic"/>
                <a:ea typeface="Century Gothic"/>
                <a:cs typeface="Century Gothic"/>
                <a:sym typeface="Century Gothic"/>
              </a:defRPr>
            </a:lvl8pPr>
            <a:lvl9pPr marL="4114800" lvl="8" indent="-317500">
              <a:lnSpc>
                <a:spcPct val="115000"/>
              </a:lnSpc>
              <a:spcBef>
                <a:spcPts val="1600"/>
              </a:spcBef>
              <a:spcAft>
                <a:spcPts val="1600"/>
              </a:spcAft>
              <a:buSzPts val="1400"/>
              <a:buFont typeface="Century Gothic"/>
              <a:buChar char="■"/>
              <a:defRPr>
                <a:latin typeface="Century Gothic"/>
                <a:ea typeface="Century Gothic"/>
                <a:cs typeface="Century Gothic"/>
                <a:sym typeface="Century Gothic"/>
              </a:defRPr>
            </a:lvl9pPr>
          </a:lstStyle>
          <a:p>
            <a:endParaRPr/>
          </a:p>
        </p:txBody>
      </p:sp>
      <p:sp>
        <p:nvSpPr>
          <p:cNvPr id="9" name="Google Shape;9;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65"/>
        <p:cNvGrpSpPr/>
        <p:nvPr/>
      </p:nvGrpSpPr>
      <p:grpSpPr>
        <a:xfrm>
          <a:off x="0" y="0"/>
          <a:ext cx="0" cy="0"/>
          <a:chOff x="0" y="0"/>
          <a:chExt cx="0" cy="0"/>
        </a:xfrm>
      </p:grpSpPr>
      <p:sp>
        <p:nvSpPr>
          <p:cNvPr id="66" name="Google Shape;66;p12"/>
          <p:cNvSpPr/>
          <p:nvPr/>
        </p:nvSpPr>
        <p:spPr>
          <a:xfrm>
            <a:off x="47750" y="34100"/>
            <a:ext cx="9063300" cy="5075400"/>
          </a:xfrm>
          <a:prstGeom prst="roundRect">
            <a:avLst>
              <a:gd name="adj" fmla="val 3214"/>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2800"/>
              <a:buFont typeface="Century Gothic"/>
              <a:buNone/>
              <a:defRPr sz="2800">
                <a:latin typeface="Century Gothic"/>
                <a:ea typeface="Century Gothic"/>
                <a:cs typeface="Century Gothic"/>
                <a:sym typeface="Century Gothic"/>
              </a:defRPr>
            </a:lvl1pPr>
            <a:lvl2pPr lvl="1" rtl="0">
              <a:spcBef>
                <a:spcPts val="0"/>
              </a:spcBef>
              <a:spcAft>
                <a:spcPts val="0"/>
              </a:spcAft>
              <a:buSzPts val="2800"/>
              <a:buFont typeface="Century Gothic"/>
              <a:buNone/>
              <a:defRPr sz="2800">
                <a:latin typeface="Century Gothic"/>
                <a:ea typeface="Century Gothic"/>
                <a:cs typeface="Century Gothic"/>
                <a:sym typeface="Century Gothic"/>
              </a:defRPr>
            </a:lvl2pPr>
            <a:lvl3pPr lvl="2" rtl="0">
              <a:spcBef>
                <a:spcPts val="0"/>
              </a:spcBef>
              <a:spcAft>
                <a:spcPts val="0"/>
              </a:spcAft>
              <a:buSzPts val="2800"/>
              <a:buFont typeface="Century Gothic"/>
              <a:buNone/>
              <a:defRPr sz="2800">
                <a:latin typeface="Century Gothic"/>
                <a:ea typeface="Century Gothic"/>
                <a:cs typeface="Century Gothic"/>
                <a:sym typeface="Century Gothic"/>
              </a:defRPr>
            </a:lvl3pPr>
            <a:lvl4pPr lvl="3" rtl="0">
              <a:spcBef>
                <a:spcPts val="0"/>
              </a:spcBef>
              <a:spcAft>
                <a:spcPts val="0"/>
              </a:spcAft>
              <a:buSzPts val="2800"/>
              <a:buFont typeface="Century Gothic"/>
              <a:buNone/>
              <a:defRPr sz="2800">
                <a:latin typeface="Century Gothic"/>
                <a:ea typeface="Century Gothic"/>
                <a:cs typeface="Century Gothic"/>
                <a:sym typeface="Century Gothic"/>
              </a:defRPr>
            </a:lvl4pPr>
            <a:lvl5pPr lvl="4" rtl="0">
              <a:spcBef>
                <a:spcPts val="0"/>
              </a:spcBef>
              <a:spcAft>
                <a:spcPts val="0"/>
              </a:spcAft>
              <a:buSzPts val="2800"/>
              <a:buFont typeface="Century Gothic"/>
              <a:buNone/>
              <a:defRPr sz="2800">
                <a:latin typeface="Century Gothic"/>
                <a:ea typeface="Century Gothic"/>
                <a:cs typeface="Century Gothic"/>
                <a:sym typeface="Century Gothic"/>
              </a:defRPr>
            </a:lvl5pPr>
            <a:lvl6pPr lvl="5" rtl="0">
              <a:spcBef>
                <a:spcPts val="0"/>
              </a:spcBef>
              <a:spcAft>
                <a:spcPts val="0"/>
              </a:spcAft>
              <a:buSzPts val="2800"/>
              <a:buFont typeface="Century Gothic"/>
              <a:buNone/>
              <a:defRPr sz="2800">
                <a:latin typeface="Century Gothic"/>
                <a:ea typeface="Century Gothic"/>
                <a:cs typeface="Century Gothic"/>
                <a:sym typeface="Century Gothic"/>
              </a:defRPr>
            </a:lvl6pPr>
            <a:lvl7pPr lvl="6" rtl="0">
              <a:spcBef>
                <a:spcPts val="0"/>
              </a:spcBef>
              <a:spcAft>
                <a:spcPts val="0"/>
              </a:spcAft>
              <a:buSzPts val="2800"/>
              <a:buFont typeface="Century Gothic"/>
              <a:buNone/>
              <a:defRPr sz="2800">
                <a:latin typeface="Century Gothic"/>
                <a:ea typeface="Century Gothic"/>
                <a:cs typeface="Century Gothic"/>
                <a:sym typeface="Century Gothic"/>
              </a:defRPr>
            </a:lvl7pPr>
            <a:lvl8pPr lvl="7" rtl="0">
              <a:spcBef>
                <a:spcPts val="0"/>
              </a:spcBef>
              <a:spcAft>
                <a:spcPts val="0"/>
              </a:spcAft>
              <a:buSzPts val="2800"/>
              <a:buFont typeface="Century Gothic"/>
              <a:buNone/>
              <a:defRPr sz="2800">
                <a:latin typeface="Century Gothic"/>
                <a:ea typeface="Century Gothic"/>
                <a:cs typeface="Century Gothic"/>
                <a:sym typeface="Century Gothic"/>
              </a:defRPr>
            </a:lvl8pPr>
            <a:lvl9pPr lvl="8" rtl="0">
              <a:spcBef>
                <a:spcPts val="0"/>
              </a:spcBef>
              <a:spcAft>
                <a:spcPts val="0"/>
              </a:spcAft>
              <a:buSzPts val="2800"/>
              <a:buFont typeface="Century Gothic"/>
              <a:buNone/>
              <a:defRPr sz="2800">
                <a:latin typeface="Century Gothic"/>
                <a:ea typeface="Century Gothic"/>
                <a:cs typeface="Century Gothic"/>
                <a:sym typeface="Century Gothic"/>
              </a:defRPr>
            </a:lvl9pPr>
          </a:lstStyle>
          <a:p>
            <a:endParaRPr/>
          </a:p>
        </p:txBody>
      </p:sp>
      <p:sp>
        <p:nvSpPr>
          <p:cNvPr id="68" name="Google Shape;68;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SzPts val="1800"/>
              <a:buFont typeface="Century Gothic"/>
              <a:buChar char="●"/>
              <a:defRPr sz="1800">
                <a:latin typeface="Century Gothic"/>
                <a:ea typeface="Century Gothic"/>
                <a:cs typeface="Century Gothic"/>
                <a:sym typeface="Century Gothic"/>
              </a:defRPr>
            </a:lvl1pPr>
            <a:lvl2pPr marL="914400" lvl="1" indent="-317500" rtl="0">
              <a:lnSpc>
                <a:spcPct val="115000"/>
              </a:lnSpc>
              <a:spcBef>
                <a:spcPts val="1600"/>
              </a:spcBef>
              <a:spcAft>
                <a:spcPts val="0"/>
              </a:spcAft>
              <a:buSzPts val="1400"/>
              <a:buFont typeface="Century Gothic"/>
              <a:buChar char="○"/>
              <a:defRPr>
                <a:latin typeface="Century Gothic"/>
                <a:ea typeface="Century Gothic"/>
                <a:cs typeface="Century Gothic"/>
                <a:sym typeface="Century Gothic"/>
              </a:defRPr>
            </a:lvl2pPr>
            <a:lvl3pPr marL="1371600" lvl="2" indent="-317500" rtl="0">
              <a:lnSpc>
                <a:spcPct val="115000"/>
              </a:lnSpc>
              <a:spcBef>
                <a:spcPts val="1600"/>
              </a:spcBef>
              <a:spcAft>
                <a:spcPts val="0"/>
              </a:spcAft>
              <a:buSzPts val="1400"/>
              <a:buFont typeface="Century Gothic"/>
              <a:buChar char="■"/>
              <a:defRPr>
                <a:latin typeface="Century Gothic"/>
                <a:ea typeface="Century Gothic"/>
                <a:cs typeface="Century Gothic"/>
                <a:sym typeface="Century Gothic"/>
              </a:defRPr>
            </a:lvl3pPr>
            <a:lvl4pPr marL="1828800" lvl="3" indent="-317500" rtl="0">
              <a:lnSpc>
                <a:spcPct val="115000"/>
              </a:lnSpc>
              <a:spcBef>
                <a:spcPts val="1600"/>
              </a:spcBef>
              <a:spcAft>
                <a:spcPts val="0"/>
              </a:spcAft>
              <a:buSzPts val="1400"/>
              <a:buFont typeface="Century Gothic"/>
              <a:buChar char="●"/>
              <a:defRPr>
                <a:latin typeface="Century Gothic"/>
                <a:ea typeface="Century Gothic"/>
                <a:cs typeface="Century Gothic"/>
                <a:sym typeface="Century Gothic"/>
              </a:defRPr>
            </a:lvl4pPr>
            <a:lvl5pPr marL="2286000" lvl="4" indent="-317500" rtl="0">
              <a:lnSpc>
                <a:spcPct val="115000"/>
              </a:lnSpc>
              <a:spcBef>
                <a:spcPts val="1600"/>
              </a:spcBef>
              <a:spcAft>
                <a:spcPts val="0"/>
              </a:spcAft>
              <a:buSzPts val="1400"/>
              <a:buFont typeface="Century Gothic"/>
              <a:buChar char="○"/>
              <a:defRPr>
                <a:latin typeface="Century Gothic"/>
                <a:ea typeface="Century Gothic"/>
                <a:cs typeface="Century Gothic"/>
                <a:sym typeface="Century Gothic"/>
              </a:defRPr>
            </a:lvl5pPr>
            <a:lvl6pPr marL="2743200" lvl="5" indent="-317500" rtl="0">
              <a:lnSpc>
                <a:spcPct val="115000"/>
              </a:lnSpc>
              <a:spcBef>
                <a:spcPts val="1600"/>
              </a:spcBef>
              <a:spcAft>
                <a:spcPts val="0"/>
              </a:spcAft>
              <a:buSzPts val="1400"/>
              <a:buFont typeface="Century Gothic"/>
              <a:buChar char="■"/>
              <a:defRPr>
                <a:latin typeface="Century Gothic"/>
                <a:ea typeface="Century Gothic"/>
                <a:cs typeface="Century Gothic"/>
                <a:sym typeface="Century Gothic"/>
              </a:defRPr>
            </a:lvl6pPr>
            <a:lvl7pPr marL="3200400" lvl="6" indent="-317500" rtl="0">
              <a:lnSpc>
                <a:spcPct val="115000"/>
              </a:lnSpc>
              <a:spcBef>
                <a:spcPts val="1600"/>
              </a:spcBef>
              <a:spcAft>
                <a:spcPts val="0"/>
              </a:spcAft>
              <a:buSzPts val="1400"/>
              <a:buFont typeface="Century Gothic"/>
              <a:buChar char="●"/>
              <a:defRPr>
                <a:latin typeface="Century Gothic"/>
                <a:ea typeface="Century Gothic"/>
                <a:cs typeface="Century Gothic"/>
                <a:sym typeface="Century Gothic"/>
              </a:defRPr>
            </a:lvl7pPr>
            <a:lvl8pPr marL="3657600" lvl="7" indent="-317500" rtl="0">
              <a:lnSpc>
                <a:spcPct val="115000"/>
              </a:lnSpc>
              <a:spcBef>
                <a:spcPts val="1600"/>
              </a:spcBef>
              <a:spcAft>
                <a:spcPts val="0"/>
              </a:spcAft>
              <a:buSzPts val="1400"/>
              <a:buFont typeface="Century Gothic"/>
              <a:buChar char="○"/>
              <a:defRPr>
                <a:latin typeface="Century Gothic"/>
                <a:ea typeface="Century Gothic"/>
                <a:cs typeface="Century Gothic"/>
                <a:sym typeface="Century Gothic"/>
              </a:defRPr>
            </a:lvl8pPr>
            <a:lvl9pPr marL="4114800" lvl="8" indent="-317500" rtl="0">
              <a:lnSpc>
                <a:spcPct val="115000"/>
              </a:lnSpc>
              <a:spcBef>
                <a:spcPts val="1600"/>
              </a:spcBef>
              <a:spcAft>
                <a:spcPts val="1600"/>
              </a:spcAft>
              <a:buSzPts val="1400"/>
              <a:buFont typeface="Century Gothic"/>
              <a:buChar char="■"/>
              <a:defRPr>
                <a:latin typeface="Century Gothic"/>
                <a:ea typeface="Century Gothic"/>
                <a:cs typeface="Century Gothic"/>
                <a:sym typeface="Century Gothic"/>
              </a:defRPr>
            </a:lvl9pPr>
          </a:lstStyle>
          <a:p>
            <a:endParaRPr/>
          </a:p>
        </p:txBody>
      </p:sp>
      <p:sp>
        <p:nvSpPr>
          <p:cNvPr id="69" name="Google Shape;6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www.creativespirits.info/aboriginalculture/land/aboriginal-fire-management"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www.creativespirits.info/aboriginalculture/land/aboriginal-fire-management"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www.creativespirits.info/aboriginalculture/land/aboriginal-fire-management"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hyperlink" Target="https://www.creativespirits.info/aboriginalculture/land/aboriginal-fire-management" TargetMode="External"/><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hyperlink" Target="http://www.youtube.com/watch?v=Ska2fpueDLA"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 Id="rId4" Type="http://schemas.openxmlformats.org/officeDocument/2006/relationships/image" Target="../media/image7.jp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p24"/>
          <p:cNvPicPr preferRelativeResize="0"/>
          <p:nvPr/>
        </p:nvPicPr>
        <p:blipFill>
          <a:blip r:embed="rId3">
            <a:alphaModFix amt="32000"/>
          </a:blip>
          <a:stretch>
            <a:fillRect/>
          </a:stretch>
        </p:blipFill>
        <p:spPr>
          <a:xfrm>
            <a:off x="0" y="0"/>
            <a:ext cx="9144000" cy="5143500"/>
          </a:xfrm>
          <a:prstGeom prst="rect">
            <a:avLst/>
          </a:prstGeom>
          <a:noFill/>
          <a:ln>
            <a:noFill/>
          </a:ln>
        </p:spPr>
      </p:pic>
      <p:sp>
        <p:nvSpPr>
          <p:cNvPr id="134" name="Google Shape;134;p2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4800"/>
              <a:t>INDIGENOUS LAND MANAGEMENT</a:t>
            </a:r>
            <a:endParaRPr sz="4800"/>
          </a:p>
        </p:txBody>
      </p:sp>
      <p:sp>
        <p:nvSpPr>
          <p:cNvPr id="135" name="Google Shape;135;p24"/>
          <p:cNvSpPr txBox="1">
            <a:spLocks noGrp="1"/>
          </p:cNvSpPr>
          <p:nvPr>
            <p:ph type="subTitle" idx="1"/>
          </p:nvPr>
        </p:nvSpPr>
        <p:spPr>
          <a:xfrm>
            <a:off x="311700" y="2834125"/>
            <a:ext cx="8520600" cy="114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400"/>
              <a:t>We will explain how Aboriginal and Torres Strait Islander peoples' land management practices have informed contemporary biodiversity protection.</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3"/>
          <p:cNvSpPr txBox="1">
            <a:spLocks noGrp="1"/>
          </p:cNvSpPr>
          <p:nvPr>
            <p:ph type="body" idx="1"/>
          </p:nvPr>
        </p:nvSpPr>
        <p:spPr>
          <a:xfrm>
            <a:off x="499650" y="566200"/>
            <a:ext cx="8457300" cy="409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400"/>
              <a:t>Repeat the opposite word/phrase.</a:t>
            </a:r>
            <a:endParaRPr sz="2400"/>
          </a:p>
          <a:p>
            <a:pPr marL="0" lvl="0" indent="0" algn="l" rtl="0">
              <a:spcBef>
                <a:spcPts val="1600"/>
              </a:spcBef>
              <a:spcAft>
                <a:spcPts val="0"/>
              </a:spcAft>
              <a:buNone/>
            </a:pPr>
            <a:r>
              <a:rPr lang="en-GB" sz="4800"/>
              <a:t>CONTROLLED VARIABLE</a:t>
            </a:r>
            <a:endParaRPr sz="4800"/>
          </a:p>
          <a:p>
            <a:pPr marL="0" lvl="0" indent="0" algn="r" rtl="0">
              <a:spcBef>
                <a:spcPts val="0"/>
              </a:spcBef>
              <a:spcAft>
                <a:spcPts val="1600"/>
              </a:spcAft>
              <a:buNone/>
            </a:pPr>
            <a:r>
              <a:rPr lang="en-GB" sz="4800">
                <a:solidFill>
                  <a:srgbClr val="0B5394"/>
                </a:solidFill>
              </a:rPr>
              <a:t>WHAT ARE KEPT THE SAME</a:t>
            </a:r>
            <a:endParaRPr sz="4800">
              <a:solidFill>
                <a:srgbClr val="0B5394"/>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4"/>
          <p:cNvSpPr txBox="1">
            <a:spLocks noGrp="1"/>
          </p:cNvSpPr>
          <p:nvPr>
            <p:ph type="body" idx="1"/>
          </p:nvPr>
        </p:nvSpPr>
        <p:spPr>
          <a:xfrm>
            <a:off x="724650" y="322650"/>
            <a:ext cx="6754800" cy="459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 this experiment, students wanted to see if pumpkin plants grow quicker in full sun not shade. </a:t>
            </a:r>
            <a:endParaRPr/>
          </a:p>
          <a:p>
            <a:pPr marL="0" lvl="0" indent="0" algn="l" rtl="0">
              <a:spcBef>
                <a:spcPts val="1600"/>
              </a:spcBef>
              <a:spcAft>
                <a:spcPts val="0"/>
              </a:spcAft>
              <a:buNone/>
            </a:pPr>
            <a:r>
              <a:rPr lang="en-GB"/>
              <a:t>At the end of 4 weeks the pumpkin plants were measured in cm using a ruler. </a:t>
            </a:r>
            <a:endParaRPr/>
          </a:p>
          <a:p>
            <a:pPr marL="0" lvl="0" indent="0" algn="l" rtl="0">
              <a:spcBef>
                <a:spcPts val="1600"/>
              </a:spcBef>
              <a:spcAft>
                <a:spcPts val="0"/>
              </a:spcAft>
              <a:buNone/>
            </a:pPr>
            <a:r>
              <a:rPr lang="en-GB"/>
              <a:t>One your whiteboards write:</a:t>
            </a:r>
            <a:endParaRPr/>
          </a:p>
          <a:p>
            <a:pPr marL="457200" lvl="0" indent="-342900" algn="l" rtl="0">
              <a:spcBef>
                <a:spcPts val="1600"/>
              </a:spcBef>
              <a:spcAft>
                <a:spcPts val="0"/>
              </a:spcAft>
              <a:buSzPts val="1800"/>
              <a:buAutoNum type="arabicPeriod"/>
            </a:pPr>
            <a:r>
              <a:rPr lang="en-GB"/>
              <a:t>What the independent variable is?</a:t>
            </a:r>
            <a:endParaRPr/>
          </a:p>
          <a:p>
            <a:pPr marL="457200" lvl="0" indent="-342900" algn="l" rtl="0">
              <a:spcBef>
                <a:spcPts val="1600"/>
              </a:spcBef>
              <a:spcAft>
                <a:spcPts val="0"/>
              </a:spcAft>
              <a:buSzPts val="1800"/>
              <a:buAutoNum type="arabicPeriod"/>
            </a:pPr>
            <a:r>
              <a:rPr lang="en-GB"/>
              <a:t>What the dependent variable is?</a:t>
            </a:r>
            <a:endParaRPr/>
          </a:p>
          <a:p>
            <a:pPr marL="457200" lvl="0" indent="-342900" algn="l" rtl="0">
              <a:spcBef>
                <a:spcPts val="1600"/>
              </a:spcBef>
              <a:spcAft>
                <a:spcPts val="0"/>
              </a:spcAft>
              <a:buSzPts val="1800"/>
              <a:buAutoNum type="arabicPeriod"/>
            </a:pPr>
            <a:r>
              <a:rPr lang="en-GB"/>
              <a:t>What would be two controlled variables?</a:t>
            </a:r>
            <a:endParaRPr/>
          </a:p>
          <a:p>
            <a:pPr marL="0" lvl="0" indent="0" algn="l" rtl="0">
              <a:spcBef>
                <a:spcPts val="1600"/>
              </a:spcBef>
              <a:spcAft>
                <a:spcPts val="0"/>
              </a:spcAft>
              <a:buNone/>
            </a:pPr>
            <a:r>
              <a:rPr lang="en-GB"/>
              <a:t>	1.</a:t>
            </a:r>
            <a:endParaRPr/>
          </a:p>
          <a:p>
            <a:pPr marL="0" lvl="0" indent="457200" algn="l" rtl="0">
              <a:spcBef>
                <a:spcPts val="1600"/>
              </a:spcBef>
              <a:spcAft>
                <a:spcPts val="1600"/>
              </a:spcAft>
              <a:buNone/>
            </a:pPr>
            <a:r>
              <a:rPr lang="en-GB"/>
              <a:t>2. </a:t>
            </a:r>
            <a:endParaRPr/>
          </a:p>
        </p:txBody>
      </p:sp>
      <p:pic>
        <p:nvPicPr>
          <p:cNvPr id="196" name="Google Shape;196;p34"/>
          <p:cNvPicPr preferRelativeResize="0"/>
          <p:nvPr/>
        </p:nvPicPr>
        <p:blipFill>
          <a:blip r:embed="rId3">
            <a:alphaModFix/>
          </a:blip>
          <a:stretch>
            <a:fillRect/>
          </a:stretch>
        </p:blipFill>
        <p:spPr>
          <a:xfrm>
            <a:off x="6092764" y="2183700"/>
            <a:ext cx="2642412" cy="1527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5"/>
          <p:cNvSpPr txBox="1">
            <a:spLocks noGrp="1"/>
          </p:cNvSpPr>
          <p:nvPr>
            <p:ph type="body" idx="1"/>
          </p:nvPr>
        </p:nvSpPr>
        <p:spPr>
          <a:xfrm>
            <a:off x="680250" y="155800"/>
            <a:ext cx="7783500" cy="993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2400"/>
              <a:t>Match the correct observable feature to the most suitable group. </a:t>
            </a:r>
            <a:endParaRPr sz="2400"/>
          </a:p>
        </p:txBody>
      </p:sp>
      <p:graphicFrame>
        <p:nvGraphicFramePr>
          <p:cNvPr id="202" name="Google Shape;202;p35"/>
          <p:cNvGraphicFramePr/>
          <p:nvPr/>
        </p:nvGraphicFramePr>
        <p:xfrm>
          <a:off x="595525" y="1077775"/>
          <a:ext cx="4176725" cy="3722610"/>
        </p:xfrm>
        <a:graphic>
          <a:graphicData uri="http://schemas.openxmlformats.org/drawingml/2006/table">
            <a:tbl>
              <a:tblPr>
                <a:noFill/>
                <a:tableStyleId>{584581DD-12DB-4266-914E-1824FF2F8372}</a:tableStyleId>
              </a:tblPr>
              <a:tblGrid>
                <a:gridCol w="991150">
                  <a:extLst>
                    <a:ext uri="{9D8B030D-6E8A-4147-A177-3AD203B41FA5}">
                      <a16:colId xmlns:a16="http://schemas.microsoft.com/office/drawing/2014/main" val="20000"/>
                    </a:ext>
                  </a:extLst>
                </a:gridCol>
                <a:gridCol w="1755050">
                  <a:extLst>
                    <a:ext uri="{9D8B030D-6E8A-4147-A177-3AD203B41FA5}">
                      <a16:colId xmlns:a16="http://schemas.microsoft.com/office/drawing/2014/main" val="20001"/>
                    </a:ext>
                  </a:extLst>
                </a:gridCol>
                <a:gridCol w="1430525">
                  <a:extLst>
                    <a:ext uri="{9D8B030D-6E8A-4147-A177-3AD203B41FA5}">
                      <a16:colId xmlns:a16="http://schemas.microsoft.com/office/drawing/2014/main" val="20002"/>
                    </a:ext>
                  </a:extLst>
                </a:gridCol>
              </a:tblGrid>
              <a:tr h="415550">
                <a:tc>
                  <a:txBody>
                    <a:bodyPr/>
                    <a:lstStyle/>
                    <a:p>
                      <a:pPr marL="0" lvl="0" indent="0" algn="l" rtl="0">
                        <a:spcBef>
                          <a:spcPts val="0"/>
                        </a:spcBef>
                        <a:spcAft>
                          <a:spcPts val="0"/>
                        </a:spcAft>
                        <a:buNone/>
                      </a:pPr>
                      <a:r>
                        <a:rPr lang="en-GB" sz="1200" b="1">
                          <a:latin typeface="Century Gothic"/>
                          <a:ea typeface="Century Gothic"/>
                          <a:cs typeface="Century Gothic"/>
                          <a:sym typeface="Century Gothic"/>
                        </a:rPr>
                        <a:t>Number</a:t>
                      </a:r>
                      <a:endParaRPr sz="1200" b="1">
                        <a:latin typeface="Century Gothic"/>
                        <a:ea typeface="Century Gothic"/>
                        <a:cs typeface="Century Gothic"/>
                        <a:sym typeface="Century Gothic"/>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latin typeface="Century Gothic"/>
                          <a:ea typeface="Century Gothic"/>
                          <a:cs typeface="Century Gothic"/>
                          <a:sym typeface="Century Gothic"/>
                        </a:rPr>
                        <a:t>Observable feature </a:t>
                      </a:r>
                      <a:endParaRPr sz="1200" b="1">
                        <a:latin typeface="Century Gothic"/>
                        <a:ea typeface="Century Gothic"/>
                        <a:cs typeface="Century Gothic"/>
                        <a:sym typeface="Century Gothic"/>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latin typeface="Century Gothic"/>
                          <a:ea typeface="Century Gothic"/>
                          <a:cs typeface="Century Gothic"/>
                          <a:sym typeface="Century Gothic"/>
                        </a:rPr>
                        <a:t>Groups (A-E)</a:t>
                      </a:r>
                      <a:endParaRPr sz="1200" b="1">
                        <a:latin typeface="Century Gothic"/>
                        <a:ea typeface="Century Gothic"/>
                        <a:cs typeface="Century Gothic"/>
                        <a:sym typeface="Century Gothic"/>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791850">
                <a:tc>
                  <a:txBody>
                    <a:bodyPr/>
                    <a:lstStyle/>
                    <a:p>
                      <a:pPr marL="0" lvl="0" indent="0" algn="ctr" rtl="0">
                        <a:spcBef>
                          <a:spcPts val="0"/>
                        </a:spcBef>
                        <a:spcAft>
                          <a:spcPts val="0"/>
                        </a:spcAft>
                        <a:buNone/>
                      </a:pPr>
                      <a:r>
                        <a:rPr lang="en-GB" sz="1200">
                          <a:latin typeface="Century Gothic"/>
                          <a:ea typeface="Century Gothic"/>
                          <a:cs typeface="Century Gothic"/>
                          <a:sym typeface="Century Gothic"/>
                        </a:rPr>
                        <a:t>1</a:t>
                      </a:r>
                      <a:endParaRPr sz="1200">
                        <a:latin typeface="Century Gothic"/>
                        <a:ea typeface="Century Gothic"/>
                        <a:cs typeface="Century Gothic"/>
                        <a:sym typeface="Century Gothic"/>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a:latin typeface="Century Gothic"/>
                          <a:ea typeface="Century Gothic"/>
                          <a:cs typeface="Century Gothic"/>
                          <a:sym typeface="Century Gothic"/>
                        </a:rPr>
                        <a:t>Wings</a:t>
                      </a:r>
                      <a:endParaRPr sz="1200">
                        <a:latin typeface="Century Gothic"/>
                        <a:ea typeface="Century Gothic"/>
                        <a:cs typeface="Century Gothic"/>
                        <a:sym typeface="Century Gothic"/>
                      </a:endParaRPr>
                    </a:p>
                    <a:p>
                      <a:pPr marL="0" lvl="0" indent="0" algn="l" rtl="0">
                        <a:spcBef>
                          <a:spcPts val="0"/>
                        </a:spcBef>
                        <a:spcAft>
                          <a:spcPts val="0"/>
                        </a:spcAft>
                        <a:buNone/>
                      </a:pPr>
                      <a:r>
                        <a:rPr lang="en-GB" sz="1200">
                          <a:latin typeface="Century Gothic"/>
                          <a:ea typeface="Century Gothic"/>
                          <a:cs typeface="Century Gothic"/>
                          <a:sym typeface="Century Gothic"/>
                        </a:rPr>
                        <a:t>Feathers </a:t>
                      </a:r>
                      <a:endParaRPr sz="1200">
                        <a:latin typeface="Century Gothic"/>
                        <a:ea typeface="Century Gothic"/>
                        <a:cs typeface="Century Gothic"/>
                        <a:sym typeface="Century Gothic"/>
                      </a:endParaRPr>
                    </a:p>
                    <a:p>
                      <a:pPr marL="0" lvl="0" indent="0" algn="l" rtl="0">
                        <a:spcBef>
                          <a:spcPts val="0"/>
                        </a:spcBef>
                        <a:spcAft>
                          <a:spcPts val="0"/>
                        </a:spcAft>
                        <a:buNone/>
                      </a:pPr>
                      <a:r>
                        <a:rPr lang="en-GB" sz="1200">
                          <a:latin typeface="Century Gothic"/>
                          <a:ea typeface="Century Gothic"/>
                          <a:cs typeface="Century Gothic"/>
                          <a:sym typeface="Century Gothic"/>
                        </a:rPr>
                        <a:t>Beak </a:t>
                      </a:r>
                      <a:endParaRPr sz="1200">
                        <a:latin typeface="Century Gothic"/>
                        <a:ea typeface="Century Gothic"/>
                        <a:cs typeface="Century Gothic"/>
                        <a:sym typeface="Century Gothic"/>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791850">
                <a:tc>
                  <a:txBody>
                    <a:bodyPr/>
                    <a:lstStyle/>
                    <a:p>
                      <a:pPr marL="0" lvl="0" indent="0" algn="ctr" rtl="0">
                        <a:spcBef>
                          <a:spcPts val="0"/>
                        </a:spcBef>
                        <a:spcAft>
                          <a:spcPts val="0"/>
                        </a:spcAft>
                        <a:buNone/>
                      </a:pPr>
                      <a:r>
                        <a:rPr lang="en-GB" sz="1200">
                          <a:latin typeface="Century Gothic"/>
                          <a:ea typeface="Century Gothic"/>
                          <a:cs typeface="Century Gothic"/>
                          <a:sym typeface="Century Gothic"/>
                        </a:rPr>
                        <a:t>2</a:t>
                      </a:r>
                      <a:endParaRPr sz="1200">
                        <a:latin typeface="Century Gothic"/>
                        <a:ea typeface="Century Gothic"/>
                        <a:cs typeface="Century Gothic"/>
                        <a:sym typeface="Century Gothic"/>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a:latin typeface="Century Gothic"/>
                          <a:ea typeface="Century Gothic"/>
                          <a:cs typeface="Century Gothic"/>
                          <a:sym typeface="Century Gothic"/>
                        </a:rPr>
                        <a:t>Fur </a:t>
                      </a:r>
                      <a:endParaRPr sz="1200">
                        <a:latin typeface="Century Gothic"/>
                        <a:ea typeface="Century Gothic"/>
                        <a:cs typeface="Century Gothic"/>
                        <a:sym typeface="Century Gothic"/>
                      </a:endParaRPr>
                    </a:p>
                    <a:p>
                      <a:pPr marL="0" lvl="0" indent="0" algn="l" rtl="0">
                        <a:spcBef>
                          <a:spcPts val="0"/>
                        </a:spcBef>
                        <a:spcAft>
                          <a:spcPts val="0"/>
                        </a:spcAft>
                        <a:buNone/>
                      </a:pPr>
                      <a:r>
                        <a:rPr lang="en-GB" sz="1200">
                          <a:latin typeface="Century Gothic"/>
                          <a:ea typeface="Century Gothic"/>
                          <a:cs typeface="Century Gothic"/>
                          <a:sym typeface="Century Gothic"/>
                        </a:rPr>
                        <a:t>Hair </a:t>
                      </a:r>
                      <a:endParaRPr sz="1200">
                        <a:latin typeface="Century Gothic"/>
                        <a:ea typeface="Century Gothic"/>
                        <a:cs typeface="Century Gothic"/>
                        <a:sym typeface="Century Gothic"/>
                      </a:endParaRPr>
                    </a:p>
                    <a:p>
                      <a:pPr marL="0" lvl="0" indent="0" algn="l" rtl="0">
                        <a:spcBef>
                          <a:spcPts val="0"/>
                        </a:spcBef>
                        <a:spcAft>
                          <a:spcPts val="0"/>
                        </a:spcAft>
                        <a:buNone/>
                      </a:pPr>
                      <a:r>
                        <a:rPr lang="en-GB" sz="1200">
                          <a:latin typeface="Century Gothic"/>
                          <a:ea typeface="Century Gothic"/>
                          <a:cs typeface="Century Gothic"/>
                          <a:sym typeface="Century Gothic"/>
                        </a:rPr>
                        <a:t>Mammary glands </a:t>
                      </a:r>
                      <a:endParaRPr sz="1200">
                        <a:latin typeface="Century Gothic"/>
                        <a:ea typeface="Century Gothic"/>
                        <a:cs typeface="Century Gothic"/>
                        <a:sym typeface="Century Gothic"/>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587375">
                <a:tc>
                  <a:txBody>
                    <a:bodyPr/>
                    <a:lstStyle/>
                    <a:p>
                      <a:pPr marL="0" lvl="0" indent="0" algn="ctr" rtl="0">
                        <a:spcBef>
                          <a:spcPts val="0"/>
                        </a:spcBef>
                        <a:spcAft>
                          <a:spcPts val="0"/>
                        </a:spcAft>
                        <a:buNone/>
                      </a:pPr>
                      <a:r>
                        <a:rPr lang="en-GB" sz="1200">
                          <a:latin typeface="Century Gothic"/>
                          <a:ea typeface="Century Gothic"/>
                          <a:cs typeface="Century Gothic"/>
                          <a:sym typeface="Century Gothic"/>
                        </a:rPr>
                        <a:t>3</a:t>
                      </a:r>
                      <a:endParaRPr sz="1200">
                        <a:latin typeface="Century Gothic"/>
                        <a:ea typeface="Century Gothic"/>
                        <a:cs typeface="Century Gothic"/>
                        <a:sym typeface="Century Gothic"/>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a:latin typeface="Century Gothic"/>
                          <a:ea typeface="Century Gothic"/>
                          <a:cs typeface="Century Gothic"/>
                          <a:sym typeface="Century Gothic"/>
                        </a:rPr>
                        <a:t>Dry scales </a:t>
                      </a:r>
                      <a:endParaRPr sz="1200">
                        <a:latin typeface="Century Gothic"/>
                        <a:ea typeface="Century Gothic"/>
                        <a:cs typeface="Century Gothic"/>
                        <a:sym typeface="Century Gothic"/>
                      </a:endParaRPr>
                    </a:p>
                    <a:p>
                      <a:pPr marL="0" lvl="0" indent="0" algn="l" rtl="0">
                        <a:spcBef>
                          <a:spcPts val="0"/>
                        </a:spcBef>
                        <a:spcAft>
                          <a:spcPts val="0"/>
                        </a:spcAft>
                        <a:buNone/>
                      </a:pPr>
                      <a:r>
                        <a:rPr lang="en-GB" sz="1200">
                          <a:latin typeface="Century Gothic"/>
                          <a:ea typeface="Century Gothic"/>
                          <a:cs typeface="Century Gothic"/>
                          <a:sym typeface="Century Gothic"/>
                        </a:rPr>
                        <a:t>Hard shell </a:t>
                      </a:r>
                      <a:endParaRPr sz="1200">
                        <a:latin typeface="Century Gothic"/>
                        <a:ea typeface="Century Gothic"/>
                        <a:cs typeface="Century Gothic"/>
                        <a:sym typeface="Century Gothic"/>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587375">
                <a:tc>
                  <a:txBody>
                    <a:bodyPr/>
                    <a:lstStyle/>
                    <a:p>
                      <a:pPr marL="0" lvl="0" indent="0" algn="ctr" rtl="0">
                        <a:spcBef>
                          <a:spcPts val="0"/>
                        </a:spcBef>
                        <a:spcAft>
                          <a:spcPts val="0"/>
                        </a:spcAft>
                        <a:buNone/>
                      </a:pPr>
                      <a:r>
                        <a:rPr lang="en-GB" sz="1200">
                          <a:latin typeface="Century Gothic"/>
                          <a:ea typeface="Century Gothic"/>
                          <a:cs typeface="Century Gothic"/>
                          <a:sym typeface="Century Gothic"/>
                        </a:rPr>
                        <a:t>4</a:t>
                      </a:r>
                      <a:endParaRPr sz="1200">
                        <a:latin typeface="Century Gothic"/>
                        <a:ea typeface="Century Gothic"/>
                        <a:cs typeface="Century Gothic"/>
                        <a:sym typeface="Century Gothic"/>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a:latin typeface="Century Gothic"/>
                          <a:ea typeface="Century Gothic"/>
                          <a:cs typeface="Century Gothic"/>
                          <a:sym typeface="Century Gothic"/>
                        </a:rPr>
                        <a:t>Wet skin</a:t>
                      </a:r>
                      <a:endParaRPr sz="1200">
                        <a:latin typeface="Century Gothic"/>
                        <a:ea typeface="Century Gothic"/>
                        <a:cs typeface="Century Gothic"/>
                        <a:sym typeface="Century Gothic"/>
                      </a:endParaRPr>
                    </a:p>
                    <a:p>
                      <a:pPr marL="0" lvl="0" indent="0" algn="l" rtl="0">
                        <a:spcBef>
                          <a:spcPts val="0"/>
                        </a:spcBef>
                        <a:spcAft>
                          <a:spcPts val="0"/>
                        </a:spcAft>
                        <a:buNone/>
                      </a:pPr>
                      <a:r>
                        <a:rPr lang="en-GB" sz="1200">
                          <a:latin typeface="Century Gothic"/>
                          <a:ea typeface="Century Gothic"/>
                          <a:cs typeface="Century Gothic"/>
                          <a:sym typeface="Century Gothic"/>
                        </a:rPr>
                        <a:t>Soft skin </a:t>
                      </a:r>
                      <a:endParaRPr sz="1200">
                        <a:latin typeface="Century Gothic"/>
                        <a:ea typeface="Century Gothic"/>
                        <a:cs typeface="Century Gothic"/>
                        <a:sym typeface="Century Gothic"/>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88975">
                <a:tc>
                  <a:txBody>
                    <a:bodyPr/>
                    <a:lstStyle/>
                    <a:p>
                      <a:pPr marL="0" lvl="0" indent="0" algn="ctr" rtl="0">
                        <a:spcBef>
                          <a:spcPts val="0"/>
                        </a:spcBef>
                        <a:spcAft>
                          <a:spcPts val="0"/>
                        </a:spcAft>
                        <a:buNone/>
                      </a:pPr>
                      <a:r>
                        <a:rPr lang="en-GB" sz="1200">
                          <a:latin typeface="Century Gothic"/>
                          <a:ea typeface="Century Gothic"/>
                          <a:cs typeface="Century Gothic"/>
                          <a:sym typeface="Century Gothic"/>
                        </a:rPr>
                        <a:t>5</a:t>
                      </a:r>
                      <a:endParaRPr sz="1200">
                        <a:latin typeface="Century Gothic"/>
                        <a:ea typeface="Century Gothic"/>
                        <a:cs typeface="Century Gothic"/>
                        <a:sym typeface="Century Gothic"/>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sz="1200">
                          <a:latin typeface="Century Gothic"/>
                          <a:ea typeface="Century Gothic"/>
                          <a:cs typeface="Century Gothic"/>
                          <a:sym typeface="Century Gothic"/>
                        </a:rPr>
                        <a:t>Wet scales</a:t>
                      </a:r>
                      <a:endParaRPr sz="1200">
                        <a:latin typeface="Century Gothic"/>
                        <a:ea typeface="Century Gothic"/>
                        <a:cs typeface="Century Gothic"/>
                        <a:sym typeface="Century Gothic"/>
                      </a:endParaRPr>
                    </a:p>
                    <a:p>
                      <a:pPr marL="0" lvl="0" indent="0" algn="l" rtl="0">
                        <a:spcBef>
                          <a:spcPts val="0"/>
                        </a:spcBef>
                        <a:spcAft>
                          <a:spcPts val="0"/>
                        </a:spcAft>
                        <a:buNone/>
                      </a:pPr>
                      <a:r>
                        <a:rPr lang="en-GB" sz="1200">
                          <a:latin typeface="Century Gothic"/>
                          <a:ea typeface="Century Gothic"/>
                          <a:cs typeface="Century Gothic"/>
                          <a:sym typeface="Century Gothic"/>
                        </a:rPr>
                        <a:t>Boney skin</a:t>
                      </a:r>
                      <a:endParaRPr sz="1200">
                        <a:latin typeface="Century Gothic"/>
                        <a:ea typeface="Century Gothic"/>
                        <a:cs typeface="Century Gothic"/>
                        <a:sym typeface="Century Gothic"/>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5"/>
                  </a:ext>
                </a:extLst>
              </a:tr>
            </a:tbl>
          </a:graphicData>
        </a:graphic>
      </p:graphicFrame>
      <p:sp>
        <p:nvSpPr>
          <p:cNvPr id="203" name="Google Shape;203;p35"/>
          <p:cNvSpPr txBox="1"/>
          <p:nvPr/>
        </p:nvSpPr>
        <p:spPr>
          <a:xfrm>
            <a:off x="5702175" y="1148125"/>
            <a:ext cx="2872800" cy="333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latin typeface="Century Gothic"/>
                <a:ea typeface="Century Gothic"/>
                <a:cs typeface="Century Gothic"/>
                <a:sym typeface="Century Gothic"/>
              </a:rPr>
              <a:t>A)Amphibian </a:t>
            </a:r>
            <a:endParaRPr sz="2400">
              <a:latin typeface="Century Gothic"/>
              <a:ea typeface="Century Gothic"/>
              <a:cs typeface="Century Gothic"/>
              <a:sym typeface="Century Gothic"/>
            </a:endParaRPr>
          </a:p>
          <a:p>
            <a:pPr marL="0" lvl="0" indent="0" algn="l" rtl="0">
              <a:spcBef>
                <a:spcPts val="0"/>
              </a:spcBef>
              <a:spcAft>
                <a:spcPts val="0"/>
              </a:spcAft>
              <a:buNone/>
            </a:pPr>
            <a:endParaRPr sz="2400">
              <a:latin typeface="Century Gothic"/>
              <a:ea typeface="Century Gothic"/>
              <a:cs typeface="Century Gothic"/>
              <a:sym typeface="Century Gothic"/>
            </a:endParaRPr>
          </a:p>
          <a:p>
            <a:pPr marL="0" lvl="0" indent="0" algn="l" rtl="0">
              <a:spcBef>
                <a:spcPts val="0"/>
              </a:spcBef>
              <a:spcAft>
                <a:spcPts val="0"/>
              </a:spcAft>
              <a:buNone/>
            </a:pPr>
            <a:r>
              <a:rPr lang="en-GB" sz="2400">
                <a:latin typeface="Century Gothic"/>
                <a:ea typeface="Century Gothic"/>
                <a:cs typeface="Century Gothic"/>
                <a:sym typeface="Century Gothic"/>
              </a:rPr>
              <a:t>B)Reptile </a:t>
            </a:r>
            <a:endParaRPr sz="2400">
              <a:latin typeface="Century Gothic"/>
              <a:ea typeface="Century Gothic"/>
              <a:cs typeface="Century Gothic"/>
              <a:sym typeface="Century Gothic"/>
            </a:endParaRPr>
          </a:p>
          <a:p>
            <a:pPr marL="0" lvl="0" indent="0" algn="l" rtl="0">
              <a:spcBef>
                <a:spcPts val="0"/>
              </a:spcBef>
              <a:spcAft>
                <a:spcPts val="0"/>
              </a:spcAft>
              <a:buNone/>
            </a:pPr>
            <a:endParaRPr sz="2400">
              <a:latin typeface="Century Gothic"/>
              <a:ea typeface="Century Gothic"/>
              <a:cs typeface="Century Gothic"/>
              <a:sym typeface="Century Gothic"/>
            </a:endParaRPr>
          </a:p>
          <a:p>
            <a:pPr marL="0" lvl="0" indent="0" algn="l" rtl="0">
              <a:spcBef>
                <a:spcPts val="0"/>
              </a:spcBef>
              <a:spcAft>
                <a:spcPts val="0"/>
              </a:spcAft>
              <a:buNone/>
            </a:pPr>
            <a:r>
              <a:rPr lang="en-GB" sz="2400">
                <a:latin typeface="Century Gothic"/>
                <a:ea typeface="Century Gothic"/>
                <a:cs typeface="Century Gothic"/>
                <a:sym typeface="Century Gothic"/>
              </a:rPr>
              <a:t>C)Mammal</a:t>
            </a:r>
            <a:endParaRPr sz="2400">
              <a:latin typeface="Century Gothic"/>
              <a:ea typeface="Century Gothic"/>
              <a:cs typeface="Century Gothic"/>
              <a:sym typeface="Century Gothic"/>
            </a:endParaRPr>
          </a:p>
          <a:p>
            <a:pPr marL="0" lvl="0" indent="0" algn="l" rtl="0">
              <a:spcBef>
                <a:spcPts val="0"/>
              </a:spcBef>
              <a:spcAft>
                <a:spcPts val="0"/>
              </a:spcAft>
              <a:buNone/>
            </a:pPr>
            <a:endParaRPr sz="2400">
              <a:latin typeface="Century Gothic"/>
              <a:ea typeface="Century Gothic"/>
              <a:cs typeface="Century Gothic"/>
              <a:sym typeface="Century Gothic"/>
            </a:endParaRPr>
          </a:p>
          <a:p>
            <a:pPr marL="0" lvl="0" indent="0" algn="l" rtl="0">
              <a:spcBef>
                <a:spcPts val="0"/>
              </a:spcBef>
              <a:spcAft>
                <a:spcPts val="0"/>
              </a:spcAft>
              <a:buNone/>
            </a:pPr>
            <a:r>
              <a:rPr lang="en-GB" sz="2400">
                <a:latin typeface="Century Gothic"/>
                <a:ea typeface="Century Gothic"/>
                <a:cs typeface="Century Gothic"/>
                <a:sym typeface="Century Gothic"/>
              </a:rPr>
              <a:t>D) Bird </a:t>
            </a:r>
            <a:endParaRPr sz="2400">
              <a:latin typeface="Century Gothic"/>
              <a:ea typeface="Century Gothic"/>
              <a:cs typeface="Century Gothic"/>
              <a:sym typeface="Century Gothic"/>
            </a:endParaRPr>
          </a:p>
          <a:p>
            <a:pPr marL="0" lvl="0" indent="0" algn="l" rtl="0">
              <a:spcBef>
                <a:spcPts val="0"/>
              </a:spcBef>
              <a:spcAft>
                <a:spcPts val="0"/>
              </a:spcAft>
              <a:buNone/>
            </a:pPr>
            <a:endParaRPr sz="2400">
              <a:latin typeface="Century Gothic"/>
              <a:ea typeface="Century Gothic"/>
              <a:cs typeface="Century Gothic"/>
              <a:sym typeface="Century Gothic"/>
            </a:endParaRPr>
          </a:p>
          <a:p>
            <a:pPr marL="0" lvl="0" indent="0" algn="l" rtl="0">
              <a:spcBef>
                <a:spcPts val="0"/>
              </a:spcBef>
              <a:spcAft>
                <a:spcPts val="0"/>
              </a:spcAft>
              <a:buNone/>
            </a:pPr>
            <a:r>
              <a:rPr lang="en-GB" sz="2400">
                <a:latin typeface="Century Gothic"/>
                <a:ea typeface="Century Gothic"/>
                <a:cs typeface="Century Gothic"/>
                <a:sym typeface="Century Gothic"/>
              </a:rPr>
              <a:t>E) Fish and rays </a:t>
            </a:r>
            <a:endParaRPr sz="2400">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6"/>
          <p:cNvSpPr txBox="1">
            <a:spLocks noGrp="1"/>
          </p:cNvSpPr>
          <p:nvPr>
            <p:ph type="body" idx="1"/>
          </p:nvPr>
        </p:nvSpPr>
        <p:spPr>
          <a:xfrm>
            <a:off x="497975" y="2892375"/>
            <a:ext cx="5198100" cy="20124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Clr>
                <a:schemeClr val="dk1"/>
              </a:buClr>
              <a:buSzPts val="1800"/>
              <a:buChar char="●"/>
            </a:pPr>
            <a:r>
              <a:rPr lang="en-GB">
                <a:solidFill>
                  <a:schemeClr val="dk1"/>
                </a:solidFill>
              </a:rPr>
              <a:t>We will describe examples of Aboriginal and Torres Strait Islander peoples' land management practices.</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We will explain how these practices have informed contemporary land management.</a:t>
            </a:r>
            <a:endParaRPr/>
          </a:p>
        </p:txBody>
      </p:sp>
      <p:sp>
        <p:nvSpPr>
          <p:cNvPr id="209" name="Google Shape;209;p36"/>
          <p:cNvSpPr txBox="1">
            <a:spLocks noGrp="1"/>
          </p:cNvSpPr>
          <p:nvPr>
            <p:ph type="title"/>
          </p:nvPr>
        </p:nvSpPr>
        <p:spPr>
          <a:xfrm>
            <a:off x="532075" y="477525"/>
            <a:ext cx="5061600" cy="183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400"/>
              <a:t>We will explain how Aboriginal and Torres Strait Islander peoples' land management practices have informed contemporary biodiversity protection.</a:t>
            </a:r>
            <a:endParaRPr sz="2400"/>
          </a:p>
        </p:txBody>
      </p:sp>
      <p:graphicFrame>
        <p:nvGraphicFramePr>
          <p:cNvPr id="210" name="Google Shape;210;p36"/>
          <p:cNvGraphicFramePr/>
          <p:nvPr/>
        </p:nvGraphicFramePr>
        <p:xfrm>
          <a:off x="6693450" y="4023650"/>
          <a:ext cx="2134475" cy="877315"/>
        </p:xfrm>
        <a:graphic>
          <a:graphicData uri="http://schemas.openxmlformats.org/drawingml/2006/table">
            <a:tbl>
              <a:tblPr>
                <a:noFill/>
                <a:tableStyleId>{584581DD-12DB-4266-914E-1824FF2F8372}</a:tableStyleId>
              </a:tblPr>
              <a:tblGrid>
                <a:gridCol w="213447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DECLARE THE OBJECTIVE</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solidFill>
                      <a:srgbClr val="FF9900"/>
                    </a:solidFill>
                  </a:tcPr>
                </a:tc>
                <a:extLst>
                  <a:ext uri="{0D108BD9-81ED-4DB2-BD59-A6C34878D82A}">
                    <a16:rowId xmlns:a16="http://schemas.microsoft.com/office/drawing/2014/main" val="10000"/>
                  </a:ext>
                </a:extLst>
              </a:tr>
              <a:tr h="526825">
                <a:tc>
                  <a:txBody>
                    <a:bodyPr/>
                    <a:lstStyle/>
                    <a:p>
                      <a:pPr marL="0" lvl="0" indent="0" algn="l" rtl="0">
                        <a:spcBef>
                          <a:spcPts val="0"/>
                        </a:spcBef>
                        <a:spcAft>
                          <a:spcPts val="0"/>
                        </a:spcAft>
                        <a:buNone/>
                      </a:pPr>
                      <a:r>
                        <a:rPr lang="en-GB" sz="1100">
                          <a:latin typeface="Century Gothic"/>
                          <a:ea typeface="Century Gothic"/>
                          <a:cs typeface="Century Gothic"/>
                          <a:sym typeface="Century Gothic"/>
                        </a:rPr>
                        <a:t>Read the learning objective to your partner.</a:t>
                      </a:r>
                      <a:endParaRPr sz="1100">
                        <a:latin typeface="Century Gothic"/>
                        <a:ea typeface="Century Gothic"/>
                        <a:cs typeface="Century Gothic"/>
                        <a:sym typeface="Century Gothic"/>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211" name="Google Shape;211;p36"/>
          <p:cNvGraphicFramePr/>
          <p:nvPr/>
        </p:nvGraphicFramePr>
        <p:xfrm>
          <a:off x="7603350" y="229425"/>
          <a:ext cx="1224575" cy="350490"/>
        </p:xfrm>
        <a:graphic>
          <a:graphicData uri="http://schemas.openxmlformats.org/drawingml/2006/table">
            <a:tbl>
              <a:tblPr>
                <a:noFill/>
                <a:tableStyleId>{584581DD-12DB-4266-914E-1824FF2F8372}</a:tableStyleId>
              </a:tblPr>
              <a:tblGrid>
                <a:gridCol w="122457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TRACK WITH ME</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rgbClr val="0B5394"/>
                    </a:solidFill>
                  </a:tcPr>
                </a:tc>
                <a:extLst>
                  <a:ext uri="{0D108BD9-81ED-4DB2-BD59-A6C34878D82A}">
                    <a16:rowId xmlns:a16="http://schemas.microsoft.com/office/drawing/2014/main" val="10000"/>
                  </a:ext>
                </a:extLst>
              </a:tr>
            </a:tbl>
          </a:graphicData>
        </a:graphic>
      </p:graphicFrame>
      <p:graphicFrame>
        <p:nvGraphicFramePr>
          <p:cNvPr id="212" name="Google Shape;212;p36"/>
          <p:cNvGraphicFramePr/>
          <p:nvPr/>
        </p:nvGraphicFramePr>
        <p:xfrm>
          <a:off x="7603350" y="738925"/>
          <a:ext cx="1224575" cy="350490"/>
        </p:xfrm>
        <a:graphic>
          <a:graphicData uri="http://schemas.openxmlformats.org/drawingml/2006/table">
            <a:tbl>
              <a:tblPr>
                <a:noFill/>
                <a:tableStyleId>{584581DD-12DB-4266-914E-1824FF2F8372}</a:tableStyleId>
              </a:tblPr>
              <a:tblGrid>
                <a:gridCol w="122457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READ WITH ME</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rgbClr val="0B5394"/>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7"/>
          <p:cNvSpPr txBox="1">
            <a:spLocks noGrp="1"/>
          </p:cNvSpPr>
          <p:nvPr>
            <p:ph type="body" idx="2"/>
          </p:nvPr>
        </p:nvSpPr>
        <p:spPr>
          <a:xfrm>
            <a:off x="552550" y="852700"/>
            <a:ext cx="6173700" cy="40656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Aboriginal and Torres Strait Islander people are very knowledgeable about our country, plants and animals. </a:t>
            </a:r>
            <a:endParaRPr>
              <a:solidFill>
                <a:schemeClr val="dk1"/>
              </a:solidFill>
            </a:endParaRPr>
          </a:p>
          <a:p>
            <a:pPr marL="0" lvl="0" indent="0" algn="l" rtl="0">
              <a:spcBef>
                <a:spcPts val="1600"/>
              </a:spcBef>
              <a:spcAft>
                <a:spcPts val="0"/>
              </a:spcAft>
              <a:buNone/>
            </a:pPr>
            <a:r>
              <a:rPr lang="en-GB">
                <a:solidFill>
                  <a:schemeClr val="dk1"/>
                </a:solidFill>
              </a:rPr>
              <a:t>They manage the ecosystem with fire stick farming in a very effective way. This benefits plant growth and leads to animal population increases. </a:t>
            </a:r>
            <a:endParaRPr>
              <a:solidFill>
                <a:schemeClr val="dk1"/>
              </a:solidFill>
            </a:endParaRPr>
          </a:p>
          <a:p>
            <a:pPr marL="0" lvl="0" indent="0" algn="l" rtl="0">
              <a:spcBef>
                <a:spcPts val="1600"/>
              </a:spcBef>
              <a:spcAft>
                <a:spcPts val="0"/>
              </a:spcAft>
              <a:buNone/>
            </a:pPr>
            <a:r>
              <a:rPr lang="en-GB">
                <a:solidFill>
                  <a:schemeClr val="dk1"/>
                </a:solidFill>
              </a:rPr>
              <a:t>What are some other things that can help protect plant and animal life?</a:t>
            </a:r>
            <a:endParaRPr>
              <a:solidFill>
                <a:schemeClr val="dk1"/>
              </a:solidFill>
            </a:endParaRPr>
          </a:p>
          <a:p>
            <a:pPr marL="0" lvl="0" indent="0" algn="l" rtl="0">
              <a:spcBef>
                <a:spcPts val="1600"/>
              </a:spcBef>
              <a:spcAft>
                <a:spcPts val="1600"/>
              </a:spcAft>
              <a:buClr>
                <a:schemeClr val="dk1"/>
              </a:buClr>
              <a:buSzPts val="1100"/>
              <a:buFont typeface="Arial"/>
              <a:buNone/>
            </a:pPr>
            <a:endParaRPr sz="1600">
              <a:solidFill>
                <a:schemeClr val="dk1"/>
              </a:solidFill>
            </a:endParaRPr>
          </a:p>
        </p:txBody>
      </p:sp>
      <p:sp>
        <p:nvSpPr>
          <p:cNvPr id="218" name="Google Shape;218;p37"/>
          <p:cNvSpPr txBox="1">
            <a:spLocks noGrp="1"/>
          </p:cNvSpPr>
          <p:nvPr>
            <p:ph type="subTitle" idx="1"/>
          </p:nvPr>
        </p:nvSpPr>
        <p:spPr>
          <a:xfrm>
            <a:off x="95500" y="189850"/>
            <a:ext cx="7061100" cy="50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200"/>
              <a:t>We will explain how Aboriginal and Torres Strait Islander peoples' land management practices have informed contemporary biodiversity protection.</a:t>
            </a:r>
            <a:endParaRPr/>
          </a:p>
        </p:txBody>
      </p:sp>
      <p:graphicFrame>
        <p:nvGraphicFramePr>
          <p:cNvPr id="219" name="Google Shape;219;p37"/>
          <p:cNvGraphicFramePr/>
          <p:nvPr/>
        </p:nvGraphicFramePr>
        <p:xfrm>
          <a:off x="6645305" y="3695338"/>
          <a:ext cx="2134475" cy="1203900"/>
        </p:xfrm>
        <a:graphic>
          <a:graphicData uri="http://schemas.openxmlformats.org/drawingml/2006/table">
            <a:tbl>
              <a:tblPr>
                <a:noFill/>
                <a:tableStyleId>{584581DD-12DB-4266-914E-1824FF2F8372}</a:tableStyleId>
              </a:tblPr>
              <a:tblGrid>
                <a:gridCol w="213447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MAKE THE CONNECTION</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solidFill>
                      <a:srgbClr val="6AA84F"/>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GB" sz="1100">
                          <a:latin typeface="Century Gothic"/>
                          <a:ea typeface="Century Gothic"/>
                          <a:cs typeface="Century Gothic"/>
                          <a:sym typeface="Century Gothic"/>
                        </a:rPr>
                        <a:t>Students, you already know that today that we still use fire stick farming methods to help clear the land.</a:t>
                      </a:r>
                      <a:endParaRPr sz="1100">
                        <a:latin typeface="Century Gothic"/>
                        <a:ea typeface="Century Gothic"/>
                        <a:cs typeface="Century Gothic"/>
                        <a:sym typeface="Century Gothic"/>
                      </a:endParaRPr>
                    </a:p>
                  </a:txBody>
                  <a:tcPr marL="91425" marR="91425" marT="91425" marB="91425">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220" name="Google Shape;220;p37"/>
          <p:cNvPicPr preferRelativeResize="0"/>
          <p:nvPr/>
        </p:nvPicPr>
        <p:blipFill>
          <a:blip r:embed="rId3">
            <a:alphaModFix/>
          </a:blip>
          <a:stretch>
            <a:fillRect/>
          </a:stretch>
        </p:blipFill>
        <p:spPr>
          <a:xfrm>
            <a:off x="6878650" y="845650"/>
            <a:ext cx="2112950" cy="2112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8"/>
          <p:cNvSpPr txBox="1">
            <a:spLocks noGrp="1"/>
          </p:cNvSpPr>
          <p:nvPr>
            <p:ph type="body" idx="2"/>
          </p:nvPr>
        </p:nvSpPr>
        <p:spPr>
          <a:xfrm>
            <a:off x="552550" y="852700"/>
            <a:ext cx="5766300" cy="406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For over 50,000 years, Australia’s Indigenous communities have cared for country by using land management that worked with the environment. </a:t>
            </a:r>
            <a:endParaRPr/>
          </a:p>
          <a:p>
            <a:pPr marL="0" lvl="0" indent="0" algn="l" rtl="0">
              <a:spcBef>
                <a:spcPts val="1600"/>
              </a:spcBef>
              <a:spcAft>
                <a:spcPts val="0"/>
              </a:spcAft>
              <a:buNone/>
            </a:pPr>
            <a:r>
              <a:rPr lang="en-GB"/>
              <a:t>Using traditional burning, fishing traps, and sowing and storing plants, they were able to create a system that was sustainable and supplied them with the food they needed. </a:t>
            </a:r>
            <a:endParaRPr/>
          </a:p>
          <a:p>
            <a:pPr marL="0" lvl="0" indent="0" algn="l" rtl="0">
              <a:spcBef>
                <a:spcPts val="1600"/>
              </a:spcBef>
              <a:spcAft>
                <a:spcPts val="1600"/>
              </a:spcAft>
              <a:buNone/>
            </a:pPr>
            <a:r>
              <a:rPr lang="en-GB"/>
              <a:t>When Europeans arrived, they brought farming practices suited to an environment very different to Australia, that in the long-term caused erosion</a:t>
            </a:r>
            <a:r>
              <a:rPr lang="en-GB">
                <a:solidFill>
                  <a:schemeClr val="dk1"/>
                </a:solidFill>
              </a:rPr>
              <a:t>₁ </a:t>
            </a:r>
            <a:r>
              <a:rPr lang="en-GB"/>
              <a:t>and salinity</a:t>
            </a:r>
            <a:r>
              <a:rPr lang="en-GB">
                <a:solidFill>
                  <a:schemeClr val="dk1"/>
                </a:solidFill>
              </a:rPr>
              <a:t>₂ </a:t>
            </a:r>
            <a:r>
              <a:rPr lang="en-GB"/>
              <a:t>.</a:t>
            </a:r>
            <a:endParaRPr/>
          </a:p>
        </p:txBody>
      </p:sp>
      <p:graphicFrame>
        <p:nvGraphicFramePr>
          <p:cNvPr id="226" name="Google Shape;226;p38"/>
          <p:cNvGraphicFramePr/>
          <p:nvPr/>
        </p:nvGraphicFramePr>
        <p:xfrm>
          <a:off x="6685300" y="852700"/>
          <a:ext cx="2142625" cy="1203900"/>
        </p:xfrm>
        <a:graphic>
          <a:graphicData uri="http://schemas.openxmlformats.org/drawingml/2006/table">
            <a:tbl>
              <a:tblPr>
                <a:noFill/>
                <a:tableStyleId>{584581DD-12DB-4266-914E-1824FF2F8372}</a:tableStyleId>
              </a:tblPr>
              <a:tblGrid>
                <a:gridCol w="214262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CHECK FOR UNDERSTANDING</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solidFill>
                      <a:srgbClr val="FF9900"/>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GB" sz="1100">
                          <a:latin typeface="Century Gothic"/>
                          <a:ea typeface="Century Gothic"/>
                          <a:cs typeface="Century Gothic"/>
                          <a:sym typeface="Century Gothic"/>
                        </a:rPr>
                        <a:t>Why do you think the Europeans farming caused erosion and salinity?</a:t>
                      </a:r>
                      <a:endParaRPr sz="1100">
                        <a:latin typeface="Century Gothic"/>
                        <a:ea typeface="Century Gothic"/>
                        <a:cs typeface="Century Gothic"/>
                        <a:sym typeface="Century Gothic"/>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227" name="Google Shape;227;p38"/>
          <p:cNvGraphicFramePr/>
          <p:nvPr/>
        </p:nvGraphicFramePr>
        <p:xfrm>
          <a:off x="6797375" y="4213500"/>
          <a:ext cx="2134475" cy="868620"/>
        </p:xfrm>
        <a:graphic>
          <a:graphicData uri="http://schemas.openxmlformats.org/drawingml/2006/table">
            <a:tbl>
              <a:tblPr>
                <a:noFill/>
                <a:tableStyleId>{584581DD-12DB-4266-914E-1824FF2F8372}</a:tableStyleId>
              </a:tblPr>
              <a:tblGrid>
                <a:gridCol w="213447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VOCABULARY</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rgbClr val="0B5394"/>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GB" sz="1100">
                          <a:latin typeface="Century Gothic"/>
                          <a:ea typeface="Century Gothic"/>
                          <a:cs typeface="Century Gothic"/>
                          <a:sym typeface="Century Gothic"/>
                        </a:rPr>
                        <a:t>1- movement </a:t>
                      </a:r>
                      <a:endParaRPr sz="1100">
                        <a:latin typeface="Century Gothic"/>
                        <a:ea typeface="Century Gothic"/>
                        <a:cs typeface="Century Gothic"/>
                        <a:sym typeface="Century Gothic"/>
                      </a:endParaRPr>
                    </a:p>
                    <a:p>
                      <a:pPr marL="0" lvl="0" indent="0" algn="l" rtl="0">
                        <a:spcBef>
                          <a:spcPts val="0"/>
                        </a:spcBef>
                        <a:spcAft>
                          <a:spcPts val="0"/>
                        </a:spcAft>
                        <a:buNone/>
                      </a:pPr>
                      <a:r>
                        <a:rPr lang="en-GB" sz="1100">
                          <a:latin typeface="Century Gothic"/>
                          <a:ea typeface="Century Gothic"/>
                          <a:cs typeface="Century Gothic"/>
                          <a:sym typeface="Century Gothic"/>
                        </a:rPr>
                        <a:t>2 - amount of salt in soil</a:t>
                      </a:r>
                      <a:endParaRPr sz="1100">
                        <a:latin typeface="Century Gothic"/>
                        <a:ea typeface="Century Gothic"/>
                        <a:cs typeface="Century Gothic"/>
                        <a:sym typeface="Century Gothic"/>
                      </a:endParaRPr>
                    </a:p>
                  </a:txBody>
                  <a:tcPr marL="91425" marR="91425" marT="91425" marB="91425">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228" name="Google Shape;228;p38"/>
          <p:cNvSpPr txBox="1">
            <a:spLocks noGrp="1"/>
          </p:cNvSpPr>
          <p:nvPr>
            <p:ph type="subTitle" idx="1"/>
          </p:nvPr>
        </p:nvSpPr>
        <p:spPr>
          <a:xfrm>
            <a:off x="95500" y="189850"/>
            <a:ext cx="7061100" cy="50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200"/>
              <a:t>We will explain how Aboriginal and Torres Strait Islander peoples' land management practices have informed contemporary biodiversity protection.</a:t>
            </a:r>
            <a:endParaRPr/>
          </a:p>
        </p:txBody>
      </p:sp>
      <p:pic>
        <p:nvPicPr>
          <p:cNvPr id="229" name="Google Shape;229;p38"/>
          <p:cNvPicPr preferRelativeResize="0"/>
          <p:nvPr/>
        </p:nvPicPr>
        <p:blipFill>
          <a:blip r:embed="rId3">
            <a:alphaModFix/>
          </a:blip>
          <a:stretch>
            <a:fillRect/>
          </a:stretch>
        </p:blipFill>
        <p:spPr>
          <a:xfrm>
            <a:off x="6471250" y="2056600"/>
            <a:ext cx="2520351" cy="178559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9"/>
          <p:cNvSpPr txBox="1">
            <a:spLocks noGrp="1"/>
          </p:cNvSpPr>
          <p:nvPr>
            <p:ph type="body" idx="2"/>
          </p:nvPr>
        </p:nvSpPr>
        <p:spPr>
          <a:xfrm>
            <a:off x="552550" y="852700"/>
            <a:ext cx="6173700" cy="406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Traditional Aboriginal land management included:</a:t>
            </a:r>
            <a:endParaRPr/>
          </a:p>
          <a:p>
            <a:pPr marL="457200" lvl="0" indent="-342900" algn="l" rtl="0">
              <a:spcBef>
                <a:spcPts val="1600"/>
              </a:spcBef>
              <a:spcAft>
                <a:spcPts val="0"/>
              </a:spcAft>
              <a:buSzPts val="1800"/>
              <a:buChar char="-"/>
            </a:pPr>
            <a:r>
              <a:rPr lang="en-GB"/>
              <a:t>Eating a variety of food to make sure nothing became extinct.</a:t>
            </a:r>
            <a:endParaRPr/>
          </a:p>
          <a:p>
            <a:pPr marL="457200" lvl="0" indent="-342900" algn="l" rtl="0">
              <a:spcBef>
                <a:spcPts val="0"/>
              </a:spcBef>
              <a:spcAft>
                <a:spcPts val="0"/>
              </a:spcAft>
              <a:buSzPts val="1800"/>
              <a:buChar char="-"/>
            </a:pPr>
            <a:r>
              <a:rPr lang="en-GB"/>
              <a:t>Hunting bird eggs, leaving some behind to ensure the population would continue.</a:t>
            </a:r>
            <a:endParaRPr/>
          </a:p>
          <a:p>
            <a:pPr marL="457200" lvl="0" indent="-342900" algn="l" rtl="0">
              <a:spcBef>
                <a:spcPts val="0"/>
              </a:spcBef>
              <a:spcAft>
                <a:spcPts val="0"/>
              </a:spcAft>
              <a:buSzPts val="1800"/>
              <a:buChar char="-"/>
            </a:pPr>
            <a:r>
              <a:rPr lang="en-GB"/>
              <a:t>Moving around each Noongar season to make sure the land had time to regrow.</a:t>
            </a:r>
            <a:endParaRPr/>
          </a:p>
          <a:p>
            <a:pPr marL="457200" lvl="0" indent="-342900" algn="l" rtl="0">
              <a:spcBef>
                <a:spcPts val="0"/>
              </a:spcBef>
              <a:spcAft>
                <a:spcPts val="0"/>
              </a:spcAft>
              <a:buSzPts val="1800"/>
              <a:buChar char="-"/>
            </a:pPr>
            <a:r>
              <a:rPr lang="en-GB"/>
              <a:t>Fire stick farming.</a:t>
            </a:r>
            <a:endParaRPr/>
          </a:p>
          <a:p>
            <a:pPr marL="0" lvl="0" indent="0" algn="l" rtl="0">
              <a:spcBef>
                <a:spcPts val="1600"/>
              </a:spcBef>
              <a:spcAft>
                <a:spcPts val="1600"/>
              </a:spcAft>
              <a:buNone/>
            </a:pPr>
            <a:r>
              <a:rPr lang="en-GB">
                <a:solidFill>
                  <a:schemeClr val="dk1"/>
                </a:solidFill>
              </a:rPr>
              <a:t>Indigenous Australians used these land management practices to help protect biodiversity₁.</a:t>
            </a:r>
            <a:endParaRPr/>
          </a:p>
        </p:txBody>
      </p:sp>
      <p:graphicFrame>
        <p:nvGraphicFramePr>
          <p:cNvPr id="235" name="Google Shape;235;p39"/>
          <p:cNvGraphicFramePr/>
          <p:nvPr/>
        </p:nvGraphicFramePr>
        <p:xfrm>
          <a:off x="6685300" y="852700"/>
          <a:ext cx="2142625" cy="1371540"/>
        </p:xfrm>
        <a:graphic>
          <a:graphicData uri="http://schemas.openxmlformats.org/drawingml/2006/table">
            <a:tbl>
              <a:tblPr>
                <a:noFill/>
                <a:tableStyleId>{584581DD-12DB-4266-914E-1824FF2F8372}</a:tableStyleId>
              </a:tblPr>
              <a:tblGrid>
                <a:gridCol w="214262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CHECK FOR UNDERSTANDING</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solidFill>
                      <a:srgbClr val="FF9900"/>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GB" sz="1100">
                          <a:latin typeface="Century Gothic"/>
                          <a:ea typeface="Century Gothic"/>
                          <a:cs typeface="Century Gothic"/>
                          <a:sym typeface="Century Gothic"/>
                        </a:rPr>
                        <a:t>Why would Indigenous Australians move to a different area at the change of each season?</a:t>
                      </a:r>
                      <a:endParaRPr sz="1100">
                        <a:latin typeface="Century Gothic"/>
                        <a:ea typeface="Century Gothic"/>
                        <a:cs typeface="Century Gothic"/>
                        <a:sym typeface="Century Gothic"/>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236" name="Google Shape;236;p39"/>
          <p:cNvGraphicFramePr/>
          <p:nvPr/>
        </p:nvGraphicFramePr>
        <p:xfrm>
          <a:off x="6797375" y="4213500"/>
          <a:ext cx="2134475" cy="700980"/>
        </p:xfrm>
        <a:graphic>
          <a:graphicData uri="http://schemas.openxmlformats.org/drawingml/2006/table">
            <a:tbl>
              <a:tblPr>
                <a:noFill/>
                <a:tableStyleId>{584581DD-12DB-4266-914E-1824FF2F8372}</a:tableStyleId>
              </a:tblPr>
              <a:tblGrid>
                <a:gridCol w="213447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VOCABULARY</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rgbClr val="0B5394"/>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GB" sz="1100">
                          <a:latin typeface="Century Gothic"/>
                          <a:ea typeface="Century Gothic"/>
                          <a:cs typeface="Century Gothic"/>
                          <a:sym typeface="Century Gothic"/>
                        </a:rPr>
                        <a:t>1-variety of all living things.</a:t>
                      </a:r>
                      <a:endParaRPr sz="1100">
                        <a:latin typeface="Century Gothic"/>
                        <a:ea typeface="Century Gothic"/>
                        <a:cs typeface="Century Gothic"/>
                        <a:sym typeface="Century Gothic"/>
                      </a:endParaRPr>
                    </a:p>
                  </a:txBody>
                  <a:tcPr marL="91425" marR="91425" marT="91425" marB="91425">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237" name="Google Shape;237;p39"/>
          <p:cNvSpPr txBox="1">
            <a:spLocks noGrp="1"/>
          </p:cNvSpPr>
          <p:nvPr>
            <p:ph type="subTitle" idx="1"/>
          </p:nvPr>
        </p:nvSpPr>
        <p:spPr>
          <a:xfrm>
            <a:off x="95500" y="189850"/>
            <a:ext cx="7061100" cy="50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200"/>
              <a:t>We will explain how Aboriginal and Torres Strait Islander peoples' land management practices have informed contemporary biodiversity protection.</a:t>
            </a:r>
            <a:endParaRPr/>
          </a:p>
        </p:txBody>
      </p:sp>
      <p:pic>
        <p:nvPicPr>
          <p:cNvPr id="238" name="Google Shape;238;p39"/>
          <p:cNvPicPr preferRelativeResize="0"/>
          <p:nvPr/>
        </p:nvPicPr>
        <p:blipFill>
          <a:blip r:embed="rId3">
            <a:alphaModFix/>
          </a:blip>
          <a:stretch>
            <a:fillRect/>
          </a:stretch>
        </p:blipFill>
        <p:spPr>
          <a:xfrm>
            <a:off x="6793295" y="2430639"/>
            <a:ext cx="2142624" cy="142786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0"/>
          <p:cNvSpPr txBox="1">
            <a:spLocks noGrp="1"/>
          </p:cNvSpPr>
          <p:nvPr>
            <p:ph type="body" idx="2"/>
          </p:nvPr>
        </p:nvSpPr>
        <p:spPr>
          <a:xfrm>
            <a:off x="476350" y="624100"/>
            <a:ext cx="6756600" cy="4281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600"/>
              <a:t>Indigenous Asutralians often work in partnership with government departments and other non-Aboriginal organisations to conserve and care for land. In such mutual relationships traditional owners and rangers perform a multitude of tasks. Some included are: </a:t>
            </a:r>
            <a:endParaRPr sz="1600"/>
          </a:p>
          <a:p>
            <a:pPr marL="0" lvl="0" indent="0" algn="l" rtl="0">
              <a:lnSpc>
                <a:spcPct val="100000"/>
              </a:lnSpc>
              <a:spcBef>
                <a:spcPts val="0"/>
              </a:spcBef>
              <a:spcAft>
                <a:spcPts val="0"/>
              </a:spcAft>
              <a:buNone/>
            </a:pPr>
            <a:endParaRPr sz="1600"/>
          </a:p>
          <a:p>
            <a:pPr marL="457200" lvl="0" indent="-330200" algn="l" rtl="0">
              <a:spcBef>
                <a:spcPts val="0"/>
              </a:spcBef>
              <a:spcAft>
                <a:spcPts val="0"/>
              </a:spcAft>
              <a:buSzPts val="1600"/>
              <a:buChar char="●"/>
            </a:pPr>
            <a:r>
              <a:rPr lang="en-GB" sz="1600">
                <a:highlight>
                  <a:srgbClr val="FFFFFF"/>
                </a:highlight>
              </a:rPr>
              <a:t>Record sites of resource use and special features</a:t>
            </a:r>
            <a:endParaRPr sz="1600">
              <a:highlight>
                <a:srgbClr val="FFFFFF"/>
              </a:highlight>
            </a:endParaRPr>
          </a:p>
          <a:p>
            <a:pPr marL="457200" lvl="0" indent="-330200" algn="l" rtl="0">
              <a:spcBef>
                <a:spcPts val="0"/>
              </a:spcBef>
              <a:spcAft>
                <a:spcPts val="0"/>
              </a:spcAft>
              <a:buSzPts val="1600"/>
              <a:buChar char="●"/>
            </a:pPr>
            <a:r>
              <a:rPr lang="en-GB" sz="1600">
                <a:highlight>
                  <a:srgbClr val="FFFFFF"/>
                </a:highlight>
              </a:rPr>
              <a:t>Create seasonal harvest calendars</a:t>
            </a:r>
            <a:endParaRPr sz="1600">
              <a:highlight>
                <a:srgbClr val="FFFFFF"/>
              </a:highlight>
            </a:endParaRPr>
          </a:p>
          <a:p>
            <a:pPr marL="457200" lvl="0" indent="-330200" algn="l" rtl="0">
              <a:spcBef>
                <a:spcPts val="0"/>
              </a:spcBef>
              <a:spcAft>
                <a:spcPts val="0"/>
              </a:spcAft>
              <a:buSzPts val="1600"/>
              <a:buChar char="●"/>
            </a:pPr>
            <a:r>
              <a:rPr lang="en-GB" sz="1600">
                <a:highlight>
                  <a:srgbClr val="FFFFFF"/>
                </a:highlight>
              </a:rPr>
              <a:t>Hunt for feral animals which threaten the delicate ecosystem of the bush.</a:t>
            </a:r>
            <a:endParaRPr sz="1600">
              <a:highlight>
                <a:srgbClr val="FFFFFF"/>
              </a:highlight>
            </a:endParaRPr>
          </a:p>
          <a:p>
            <a:pPr marL="457200" lvl="0" indent="-330200" algn="l" rtl="0">
              <a:spcBef>
                <a:spcPts val="0"/>
              </a:spcBef>
              <a:spcAft>
                <a:spcPts val="0"/>
              </a:spcAft>
              <a:buSzPts val="1600"/>
              <a:buChar char="●"/>
            </a:pPr>
            <a:r>
              <a:rPr lang="en-GB" sz="1600">
                <a:highlight>
                  <a:srgbClr val="FFFFFF"/>
                </a:highlight>
              </a:rPr>
              <a:t>Track endangered species and </a:t>
            </a:r>
            <a:r>
              <a:rPr lang="en-GB" sz="1600">
                <a:solidFill>
                  <a:schemeClr val="dk1"/>
                </a:solidFill>
                <a:highlight>
                  <a:srgbClr val="FFFFFF"/>
                </a:highlight>
              </a:rPr>
              <a:t>return threatened species to their native habitat.</a:t>
            </a:r>
            <a:endParaRPr sz="1600">
              <a:highlight>
                <a:srgbClr val="FFFFFF"/>
              </a:highlight>
            </a:endParaRPr>
          </a:p>
          <a:p>
            <a:pPr marL="457200" lvl="0" indent="-330200" algn="l" rtl="0">
              <a:spcBef>
                <a:spcPts val="0"/>
              </a:spcBef>
              <a:spcAft>
                <a:spcPts val="0"/>
              </a:spcAft>
              <a:buSzPts val="1600"/>
              <a:buChar char="●"/>
            </a:pPr>
            <a:r>
              <a:rPr lang="en-GB" sz="1600">
                <a:highlight>
                  <a:srgbClr val="FFFFFF"/>
                </a:highlight>
              </a:rPr>
              <a:t>Record (new) plants and remove seeds and weeds including invasive pests.</a:t>
            </a:r>
            <a:endParaRPr sz="1600">
              <a:highlight>
                <a:srgbClr val="FFFFFF"/>
              </a:highlight>
            </a:endParaRPr>
          </a:p>
          <a:p>
            <a:pPr marL="457200" lvl="0" indent="-330200" algn="l" rtl="0">
              <a:spcBef>
                <a:spcPts val="0"/>
              </a:spcBef>
              <a:spcAft>
                <a:spcPts val="0"/>
              </a:spcAft>
              <a:buSzPts val="1600"/>
              <a:buChar char="●"/>
            </a:pPr>
            <a:r>
              <a:rPr lang="en-GB" sz="1600">
                <a:highlight>
                  <a:srgbClr val="FFFFFF"/>
                </a:highlight>
              </a:rPr>
              <a:t>M</a:t>
            </a:r>
            <a:r>
              <a:rPr lang="en-GB" sz="1600">
                <a:highlight>
                  <a:srgbClr val="FFFFFF"/>
                </a:highlight>
                <a:uFill>
                  <a:noFill/>
                </a:uFill>
                <a:hlinkClick r:id="rId3"/>
              </a:rPr>
              <a:t>anage controlled burns</a:t>
            </a:r>
            <a:r>
              <a:rPr lang="en-GB" sz="1600">
                <a:highlight>
                  <a:srgbClr val="FFFFFF"/>
                </a:highlight>
              </a:rPr>
              <a:t> and set fire breaks(fire stick farming)</a:t>
            </a:r>
            <a:endParaRPr sz="1600">
              <a:highlight>
                <a:srgbClr val="FFFFFF"/>
              </a:highlight>
            </a:endParaRPr>
          </a:p>
          <a:p>
            <a:pPr marL="457200" lvl="0" indent="-330200" algn="l" rtl="0">
              <a:spcBef>
                <a:spcPts val="0"/>
              </a:spcBef>
              <a:spcAft>
                <a:spcPts val="0"/>
              </a:spcAft>
              <a:buSzPts val="1600"/>
              <a:buChar char="●"/>
            </a:pPr>
            <a:r>
              <a:rPr lang="en-GB" sz="1600">
                <a:highlight>
                  <a:srgbClr val="FFFFFF"/>
                </a:highlight>
              </a:rPr>
              <a:t>Conduct fisheries surveillance and compliance patrols.</a:t>
            </a:r>
            <a:endParaRPr sz="1600"/>
          </a:p>
          <a:p>
            <a:pPr marL="0" lvl="0" indent="0" algn="l" rtl="0">
              <a:spcBef>
                <a:spcPts val="14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graphicFrame>
        <p:nvGraphicFramePr>
          <p:cNvPr id="244" name="Google Shape;244;p40"/>
          <p:cNvGraphicFramePr/>
          <p:nvPr/>
        </p:nvGraphicFramePr>
        <p:xfrm>
          <a:off x="7175050" y="471150"/>
          <a:ext cx="1379125" cy="1539180"/>
        </p:xfrm>
        <a:graphic>
          <a:graphicData uri="http://schemas.openxmlformats.org/drawingml/2006/table">
            <a:tbl>
              <a:tblPr>
                <a:noFill/>
                <a:tableStyleId>{584581DD-12DB-4266-914E-1824FF2F8372}</a:tableStyleId>
              </a:tblPr>
              <a:tblGrid>
                <a:gridCol w="137912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CHECK FOR UNDERSTANDING</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solidFill>
                      <a:srgbClr val="FF9900"/>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GB" sz="1100">
                          <a:latin typeface="Century Gothic"/>
                          <a:ea typeface="Century Gothic"/>
                          <a:cs typeface="Century Gothic"/>
                          <a:sym typeface="Century Gothic"/>
                        </a:rPr>
                        <a:t>Why would the government work in partnership with Indigenous Australians?</a:t>
                      </a:r>
                      <a:endParaRPr sz="1100">
                        <a:latin typeface="Century Gothic"/>
                        <a:ea typeface="Century Gothic"/>
                        <a:cs typeface="Century Gothic"/>
                        <a:sym typeface="Century Gothic"/>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245" name="Google Shape;245;p40"/>
          <p:cNvSpPr txBox="1">
            <a:spLocks noGrp="1"/>
          </p:cNvSpPr>
          <p:nvPr>
            <p:ph type="subTitle" idx="1"/>
          </p:nvPr>
        </p:nvSpPr>
        <p:spPr>
          <a:xfrm>
            <a:off x="95500" y="189850"/>
            <a:ext cx="7061100" cy="50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200"/>
              <a:t>We will explain how Aboriginal and Torres Strait Islander peoples' land management practices have informed contemporary biodiversity protection.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1"/>
          <p:cNvSpPr txBox="1">
            <a:spLocks noGrp="1"/>
          </p:cNvSpPr>
          <p:nvPr>
            <p:ph type="subTitle" idx="1"/>
          </p:nvPr>
        </p:nvSpPr>
        <p:spPr>
          <a:xfrm>
            <a:off x="95500" y="189850"/>
            <a:ext cx="7061100" cy="50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200"/>
              <a:t>We will explain how Aboriginal and Torres Strait Islander peoples' land management practices have informed contemporary biodiversity protection.</a:t>
            </a:r>
            <a:endParaRPr/>
          </a:p>
        </p:txBody>
      </p:sp>
      <p:graphicFrame>
        <p:nvGraphicFramePr>
          <p:cNvPr id="251" name="Google Shape;251;p41"/>
          <p:cNvGraphicFramePr/>
          <p:nvPr/>
        </p:nvGraphicFramePr>
        <p:xfrm>
          <a:off x="615975" y="788125"/>
          <a:ext cx="7736300" cy="4141094"/>
        </p:xfrm>
        <a:graphic>
          <a:graphicData uri="http://schemas.openxmlformats.org/drawingml/2006/table">
            <a:tbl>
              <a:tblPr>
                <a:noFill/>
                <a:tableStyleId>{584581DD-12DB-4266-914E-1824FF2F8372}</a:tableStyleId>
              </a:tblPr>
              <a:tblGrid>
                <a:gridCol w="3787775">
                  <a:extLst>
                    <a:ext uri="{9D8B030D-6E8A-4147-A177-3AD203B41FA5}">
                      <a16:colId xmlns:a16="http://schemas.microsoft.com/office/drawing/2014/main" val="20000"/>
                    </a:ext>
                  </a:extLst>
                </a:gridCol>
                <a:gridCol w="3948525">
                  <a:extLst>
                    <a:ext uri="{9D8B030D-6E8A-4147-A177-3AD203B41FA5}">
                      <a16:colId xmlns:a16="http://schemas.microsoft.com/office/drawing/2014/main" val="20001"/>
                    </a:ext>
                  </a:extLst>
                </a:gridCol>
              </a:tblGrid>
              <a:tr h="584025">
                <a:tc>
                  <a:txBody>
                    <a:bodyPr/>
                    <a:lstStyle/>
                    <a:p>
                      <a:pPr marL="0" lvl="0" indent="0" algn="l" rtl="0">
                        <a:spcBef>
                          <a:spcPts val="0"/>
                        </a:spcBef>
                        <a:spcAft>
                          <a:spcPts val="0"/>
                        </a:spcAft>
                        <a:buNone/>
                      </a:pPr>
                      <a:r>
                        <a:rPr lang="en-GB" b="1">
                          <a:latin typeface="Century Gothic"/>
                          <a:ea typeface="Century Gothic"/>
                          <a:cs typeface="Century Gothic"/>
                          <a:sym typeface="Century Gothic"/>
                        </a:rPr>
                        <a:t>Land management practices today</a:t>
                      </a:r>
                      <a:endParaRPr b="1">
                        <a:latin typeface="Century Gothic"/>
                        <a:ea typeface="Century Gothic"/>
                        <a:cs typeface="Century Gothic"/>
                        <a:sym typeface="Century Gothic"/>
                      </a:endParaRPr>
                    </a:p>
                  </a:txBody>
                  <a:tcPr marL="91425" marR="91425" marT="91425" marB="91425"/>
                </a:tc>
                <a:tc>
                  <a:txBody>
                    <a:bodyPr/>
                    <a:lstStyle/>
                    <a:p>
                      <a:pPr marL="0" lvl="0" indent="0" algn="l" rtl="0">
                        <a:spcBef>
                          <a:spcPts val="0"/>
                        </a:spcBef>
                        <a:spcAft>
                          <a:spcPts val="0"/>
                        </a:spcAft>
                        <a:buNone/>
                      </a:pPr>
                      <a:r>
                        <a:rPr lang="en-GB" b="1">
                          <a:latin typeface="Century Gothic"/>
                          <a:ea typeface="Century Gothic"/>
                          <a:cs typeface="Century Gothic"/>
                          <a:sym typeface="Century Gothic"/>
                        </a:rPr>
                        <a:t>How it was informed by Aboriginal land management.</a:t>
                      </a:r>
                      <a:endParaRPr b="1">
                        <a:latin typeface="Century Gothic"/>
                        <a:ea typeface="Century Gothic"/>
                        <a:cs typeface="Century Gothic"/>
                        <a:sym typeface="Century Gothic"/>
                      </a:endParaRPr>
                    </a:p>
                  </a:txBody>
                  <a:tcPr marL="91425" marR="91425" marT="91425" marB="91425"/>
                </a:tc>
                <a:extLst>
                  <a:ext uri="{0D108BD9-81ED-4DB2-BD59-A6C34878D82A}">
                    <a16:rowId xmlns:a16="http://schemas.microsoft.com/office/drawing/2014/main" val="10000"/>
                  </a:ext>
                </a:extLst>
              </a:tr>
              <a:tr h="458475">
                <a:tc>
                  <a:txBody>
                    <a:bodyPr/>
                    <a:lstStyle/>
                    <a:p>
                      <a:pPr marL="0" lvl="0" indent="0" algn="l" rtl="0">
                        <a:lnSpc>
                          <a:spcPct val="100000"/>
                        </a:lnSpc>
                        <a:spcBef>
                          <a:spcPts val="0"/>
                        </a:spcBef>
                        <a:spcAft>
                          <a:spcPts val="0"/>
                        </a:spcAft>
                        <a:buNone/>
                      </a:pPr>
                      <a:r>
                        <a:rPr lang="en-GB">
                          <a:solidFill>
                            <a:schemeClr val="dk1"/>
                          </a:solidFill>
                          <a:highlight>
                            <a:srgbClr val="FFFFFF"/>
                          </a:highlight>
                          <a:latin typeface="Century Gothic"/>
                          <a:ea typeface="Century Gothic"/>
                          <a:cs typeface="Century Gothic"/>
                          <a:sym typeface="Century Gothic"/>
                        </a:rPr>
                        <a:t>Record sites of resource use and special features. </a:t>
                      </a:r>
                      <a:endParaRPr>
                        <a:latin typeface="Century Gothic"/>
                        <a:ea typeface="Century Gothic"/>
                        <a:cs typeface="Century Gothic"/>
                        <a:sym typeface="Century Gothic"/>
                      </a:endParaRPr>
                    </a:p>
                  </a:txBody>
                  <a:tcPr marL="91425" marR="91425" marT="91425" marB="91425"/>
                </a:tc>
                <a:tc>
                  <a:txBody>
                    <a:bodyPr/>
                    <a:lstStyle/>
                    <a:p>
                      <a:pPr marL="0" lvl="0" indent="0" algn="l" rtl="0">
                        <a:lnSpc>
                          <a:spcPct val="100000"/>
                        </a:lnSpc>
                        <a:spcBef>
                          <a:spcPts val="0"/>
                        </a:spcBef>
                        <a:spcAft>
                          <a:spcPts val="0"/>
                        </a:spcAft>
                        <a:buNone/>
                      </a:pPr>
                      <a:r>
                        <a:rPr lang="en-GB">
                          <a:solidFill>
                            <a:schemeClr val="dk1"/>
                          </a:solidFill>
                          <a:highlight>
                            <a:srgbClr val="FFFFFF"/>
                          </a:highlight>
                          <a:latin typeface="Century Gothic"/>
                          <a:ea typeface="Century Gothic"/>
                          <a:cs typeface="Century Gothic"/>
                          <a:sym typeface="Century Gothic"/>
                        </a:rPr>
                        <a:t>Know the land and were able to create a system that was sustainable and supplied them with the food they needed.</a:t>
                      </a:r>
                      <a:endParaRPr>
                        <a:solidFill>
                          <a:schemeClr val="dk1"/>
                        </a:solidFill>
                        <a:highlight>
                          <a:srgbClr val="FFFFFF"/>
                        </a:highlight>
                        <a:latin typeface="Century Gothic"/>
                        <a:ea typeface="Century Gothic"/>
                        <a:cs typeface="Century Gothic"/>
                        <a:sym typeface="Century Gothic"/>
                      </a:endParaRPr>
                    </a:p>
                  </a:txBody>
                  <a:tcPr marL="91425" marR="91425" marT="91425" marB="91425"/>
                </a:tc>
                <a:extLst>
                  <a:ext uri="{0D108BD9-81ED-4DB2-BD59-A6C34878D82A}">
                    <a16:rowId xmlns:a16="http://schemas.microsoft.com/office/drawing/2014/main" val="10001"/>
                  </a:ext>
                </a:extLst>
              </a:tr>
              <a:tr h="956625">
                <a:tc>
                  <a:txBody>
                    <a:bodyPr/>
                    <a:lstStyle/>
                    <a:p>
                      <a:pPr marL="0" lvl="0" indent="0" algn="l" rtl="0">
                        <a:lnSpc>
                          <a:spcPct val="115000"/>
                        </a:lnSpc>
                        <a:spcBef>
                          <a:spcPts val="0"/>
                        </a:spcBef>
                        <a:spcAft>
                          <a:spcPts val="0"/>
                        </a:spcAft>
                        <a:buNone/>
                      </a:pPr>
                      <a:r>
                        <a:rPr lang="en-GB">
                          <a:solidFill>
                            <a:schemeClr val="dk1"/>
                          </a:solidFill>
                          <a:highlight>
                            <a:srgbClr val="FFFFFF"/>
                          </a:highlight>
                          <a:latin typeface="Century Gothic"/>
                          <a:ea typeface="Century Gothic"/>
                          <a:cs typeface="Century Gothic"/>
                          <a:sym typeface="Century Gothic"/>
                        </a:rPr>
                        <a:t>Track endangered species and return threatened species to their native habitat.</a:t>
                      </a:r>
                      <a:endParaRPr>
                        <a:solidFill>
                          <a:schemeClr val="dk1"/>
                        </a:solidFill>
                        <a:highlight>
                          <a:srgbClr val="FFFFFF"/>
                        </a:highlight>
                        <a:latin typeface="Century Gothic"/>
                        <a:ea typeface="Century Gothic"/>
                        <a:cs typeface="Century Gothic"/>
                        <a:sym typeface="Century Gothic"/>
                      </a:endParaRPr>
                    </a:p>
                  </a:txBody>
                  <a:tcPr marL="91425" marR="91425" marT="91425" marB="91425"/>
                </a:tc>
                <a:tc>
                  <a:txBody>
                    <a:bodyPr/>
                    <a:lstStyle/>
                    <a:p>
                      <a:pPr marL="0" lvl="0" indent="0" algn="l" rtl="0">
                        <a:lnSpc>
                          <a:spcPct val="100000"/>
                        </a:lnSpc>
                        <a:spcBef>
                          <a:spcPts val="0"/>
                        </a:spcBef>
                        <a:spcAft>
                          <a:spcPts val="0"/>
                        </a:spcAft>
                        <a:buNone/>
                      </a:pPr>
                      <a:r>
                        <a:rPr lang="en-GB">
                          <a:solidFill>
                            <a:schemeClr val="dk1"/>
                          </a:solidFill>
                          <a:highlight>
                            <a:srgbClr val="FFFFFF"/>
                          </a:highlight>
                          <a:latin typeface="Century Gothic"/>
                          <a:ea typeface="Century Gothic"/>
                          <a:cs typeface="Century Gothic"/>
                          <a:sym typeface="Century Gothic"/>
                        </a:rPr>
                        <a:t>Know how to track animals and hunted and ate variety of plants and animal so none became extinct.</a:t>
                      </a:r>
                      <a:endParaRPr>
                        <a:solidFill>
                          <a:schemeClr val="dk1"/>
                        </a:solidFill>
                        <a:highlight>
                          <a:srgbClr val="FFFFFF"/>
                        </a:highlight>
                        <a:latin typeface="Century Gothic"/>
                        <a:ea typeface="Century Gothic"/>
                        <a:cs typeface="Century Gothic"/>
                        <a:sym typeface="Century Gothic"/>
                      </a:endParaRPr>
                    </a:p>
                  </a:txBody>
                  <a:tcPr marL="91425" marR="91425" marT="91425" marB="91425"/>
                </a:tc>
                <a:extLst>
                  <a:ext uri="{0D108BD9-81ED-4DB2-BD59-A6C34878D82A}">
                    <a16:rowId xmlns:a16="http://schemas.microsoft.com/office/drawing/2014/main" val="10002"/>
                  </a:ext>
                </a:extLst>
              </a:tr>
              <a:tr h="458475">
                <a:tc>
                  <a:txBody>
                    <a:bodyPr/>
                    <a:lstStyle/>
                    <a:p>
                      <a:pPr marL="0" lvl="0" indent="0" algn="l" rtl="0">
                        <a:lnSpc>
                          <a:spcPct val="115000"/>
                        </a:lnSpc>
                        <a:spcBef>
                          <a:spcPts val="0"/>
                        </a:spcBef>
                        <a:spcAft>
                          <a:spcPts val="0"/>
                        </a:spcAft>
                        <a:buNone/>
                      </a:pPr>
                      <a:r>
                        <a:rPr lang="en-GB">
                          <a:solidFill>
                            <a:schemeClr val="dk1"/>
                          </a:solidFill>
                          <a:highlight>
                            <a:srgbClr val="FFFFFF"/>
                          </a:highlight>
                          <a:latin typeface="Century Gothic"/>
                          <a:ea typeface="Century Gothic"/>
                          <a:cs typeface="Century Gothic"/>
                          <a:sym typeface="Century Gothic"/>
                        </a:rPr>
                        <a:t>M</a:t>
                      </a:r>
                      <a:r>
                        <a:rPr lang="en-GB">
                          <a:solidFill>
                            <a:schemeClr val="dk1"/>
                          </a:solidFill>
                          <a:highlight>
                            <a:srgbClr val="FFFFFF"/>
                          </a:highlight>
                          <a:uFill>
                            <a:noFill/>
                          </a:uFill>
                          <a:latin typeface="Century Gothic"/>
                          <a:ea typeface="Century Gothic"/>
                          <a:cs typeface="Century Gothic"/>
                          <a:sym typeface="Century Gothic"/>
                          <a:hlinkClick r:id="rId3"/>
                        </a:rPr>
                        <a:t>anage controlled burns</a:t>
                      </a:r>
                      <a:r>
                        <a:rPr lang="en-GB">
                          <a:solidFill>
                            <a:schemeClr val="dk1"/>
                          </a:solidFill>
                          <a:highlight>
                            <a:srgbClr val="FFFFFF"/>
                          </a:highlight>
                          <a:latin typeface="Century Gothic"/>
                          <a:ea typeface="Century Gothic"/>
                          <a:cs typeface="Century Gothic"/>
                          <a:sym typeface="Century Gothic"/>
                        </a:rPr>
                        <a:t> and set fire breaks(fire stick farming)</a:t>
                      </a:r>
                      <a:endParaRPr>
                        <a:solidFill>
                          <a:schemeClr val="dk1"/>
                        </a:solidFill>
                        <a:highlight>
                          <a:srgbClr val="FFFFFF"/>
                        </a:highlight>
                        <a:latin typeface="Century Gothic"/>
                        <a:ea typeface="Century Gothic"/>
                        <a:cs typeface="Century Gothic"/>
                        <a:sym typeface="Century Gothic"/>
                      </a:endParaRPr>
                    </a:p>
                  </a:txBody>
                  <a:tcPr marL="91425" marR="91425" marT="91425" marB="91425"/>
                </a:tc>
                <a:tc>
                  <a:txBody>
                    <a:bodyPr/>
                    <a:lstStyle/>
                    <a:p>
                      <a:pPr marL="0" lvl="0" indent="0" algn="l" rtl="0">
                        <a:lnSpc>
                          <a:spcPct val="115000"/>
                        </a:lnSpc>
                        <a:spcBef>
                          <a:spcPts val="0"/>
                        </a:spcBef>
                        <a:spcAft>
                          <a:spcPts val="0"/>
                        </a:spcAft>
                        <a:buNone/>
                      </a:pPr>
                      <a:r>
                        <a:rPr lang="en-GB">
                          <a:solidFill>
                            <a:schemeClr val="dk1"/>
                          </a:solidFill>
                          <a:highlight>
                            <a:schemeClr val="lt1"/>
                          </a:highlight>
                          <a:latin typeface="Century Gothic"/>
                          <a:ea typeface="Century Gothic"/>
                          <a:cs typeface="Century Gothic"/>
                          <a:sym typeface="Century Gothic"/>
                        </a:rPr>
                        <a:t>For over 50,000 years, Australia’s Indigenous communities cared for count</a:t>
                      </a:r>
                      <a:r>
                        <a:rPr lang="en-GB">
                          <a:solidFill>
                            <a:schemeClr val="dk1"/>
                          </a:solidFill>
                          <a:latin typeface="Century Gothic"/>
                          <a:ea typeface="Century Gothic"/>
                          <a:cs typeface="Century Gothic"/>
                          <a:sym typeface="Century Gothic"/>
                        </a:rPr>
                        <a:t>ry </a:t>
                      </a:r>
                      <a:r>
                        <a:rPr lang="en-GB" i="1">
                          <a:solidFill>
                            <a:schemeClr val="dk1"/>
                          </a:solidFill>
                          <a:latin typeface="Century Gothic"/>
                          <a:ea typeface="Century Gothic"/>
                          <a:cs typeface="Century Gothic"/>
                          <a:sym typeface="Century Gothic"/>
                        </a:rPr>
                        <a:t>Boodja/Booja </a:t>
                      </a:r>
                      <a:r>
                        <a:rPr lang="en-GB">
                          <a:solidFill>
                            <a:schemeClr val="dk1"/>
                          </a:solidFill>
                          <a:latin typeface="Century Gothic"/>
                          <a:ea typeface="Century Gothic"/>
                          <a:cs typeface="Century Gothic"/>
                          <a:sym typeface="Century Gothic"/>
                        </a:rPr>
                        <a:t>b</a:t>
                      </a:r>
                      <a:r>
                        <a:rPr lang="en-GB">
                          <a:solidFill>
                            <a:schemeClr val="dk1"/>
                          </a:solidFill>
                          <a:highlight>
                            <a:schemeClr val="lt1"/>
                          </a:highlight>
                          <a:latin typeface="Century Gothic"/>
                          <a:ea typeface="Century Gothic"/>
                          <a:cs typeface="Century Gothic"/>
                          <a:sym typeface="Century Gothic"/>
                        </a:rPr>
                        <a:t>y using fire </a:t>
                      </a:r>
                      <a:r>
                        <a:rPr lang="en-GB" i="1">
                          <a:solidFill>
                            <a:schemeClr val="dk1"/>
                          </a:solidFill>
                          <a:highlight>
                            <a:schemeClr val="lt1"/>
                          </a:highlight>
                          <a:latin typeface="Century Gothic"/>
                          <a:ea typeface="Century Gothic"/>
                          <a:cs typeface="Century Gothic"/>
                          <a:sym typeface="Century Gothic"/>
                        </a:rPr>
                        <a:t>Karla </a:t>
                      </a:r>
                      <a:r>
                        <a:rPr lang="en-GB">
                          <a:solidFill>
                            <a:schemeClr val="dk1"/>
                          </a:solidFill>
                          <a:highlight>
                            <a:schemeClr val="lt1"/>
                          </a:highlight>
                          <a:latin typeface="Century Gothic"/>
                          <a:ea typeface="Century Gothic"/>
                          <a:cs typeface="Century Gothic"/>
                          <a:sym typeface="Century Gothic"/>
                        </a:rPr>
                        <a:t>to manage plant growth and animal populations. </a:t>
                      </a:r>
                      <a:endParaRPr>
                        <a:solidFill>
                          <a:schemeClr val="dk1"/>
                        </a:solidFill>
                        <a:highlight>
                          <a:srgbClr val="FFFFFF"/>
                        </a:highlight>
                        <a:latin typeface="Century Gothic"/>
                        <a:ea typeface="Century Gothic"/>
                        <a:cs typeface="Century Gothic"/>
                        <a:sym typeface="Century Gothic"/>
                      </a:endParaRPr>
                    </a:p>
                  </a:txBody>
                  <a:tcPr marL="91425" marR="91425" marT="91425" marB="91425"/>
                </a:tc>
                <a:extLst>
                  <a:ext uri="{0D108BD9-81ED-4DB2-BD59-A6C34878D82A}">
                    <a16:rowId xmlns:a16="http://schemas.microsoft.com/office/drawing/2014/main" val="10003"/>
                  </a:ext>
                </a:extLst>
              </a:tr>
              <a:tr h="458475">
                <a:tc>
                  <a:txBody>
                    <a:bodyPr/>
                    <a:lstStyle/>
                    <a:p>
                      <a:pPr marL="0" lvl="0" indent="0" algn="l" rtl="0">
                        <a:spcBef>
                          <a:spcPts val="0"/>
                        </a:spcBef>
                        <a:spcAft>
                          <a:spcPts val="0"/>
                        </a:spcAft>
                        <a:buClr>
                          <a:schemeClr val="dk1"/>
                        </a:buClr>
                        <a:buSzPts val="1100"/>
                        <a:buFont typeface="Arial"/>
                        <a:buNone/>
                      </a:pPr>
                      <a:r>
                        <a:rPr lang="en-GB">
                          <a:solidFill>
                            <a:schemeClr val="dk1"/>
                          </a:solidFill>
                          <a:highlight>
                            <a:srgbClr val="FFFFFF"/>
                          </a:highlight>
                          <a:latin typeface="Century Gothic"/>
                          <a:ea typeface="Century Gothic"/>
                          <a:cs typeface="Century Gothic"/>
                          <a:sym typeface="Century Gothic"/>
                        </a:rPr>
                        <a:t>Create seasonal harvest calendars.</a:t>
                      </a:r>
                      <a:endParaRPr>
                        <a:solidFill>
                          <a:schemeClr val="dk1"/>
                        </a:solidFill>
                        <a:highlight>
                          <a:srgbClr val="FFFFFF"/>
                        </a:highlight>
                        <a:latin typeface="Century Gothic"/>
                        <a:ea typeface="Century Gothic"/>
                        <a:cs typeface="Century Gothic"/>
                        <a:sym typeface="Century Gothic"/>
                      </a:endParaRPr>
                    </a:p>
                  </a:txBody>
                  <a:tcPr marL="91425" marR="91425" marT="91425" marB="91425"/>
                </a:tc>
                <a:tc>
                  <a:txBody>
                    <a:bodyPr/>
                    <a:lstStyle/>
                    <a:p>
                      <a:pPr marL="0" lvl="0" indent="0" algn="l" rtl="0">
                        <a:lnSpc>
                          <a:spcPct val="100000"/>
                        </a:lnSpc>
                        <a:spcBef>
                          <a:spcPts val="0"/>
                        </a:spcBef>
                        <a:spcAft>
                          <a:spcPts val="0"/>
                        </a:spcAft>
                        <a:buNone/>
                      </a:pPr>
                      <a:r>
                        <a:rPr lang="en-GB">
                          <a:solidFill>
                            <a:schemeClr val="dk1"/>
                          </a:solidFill>
                          <a:highlight>
                            <a:srgbClr val="FFFFFF"/>
                          </a:highlight>
                          <a:latin typeface="Century Gothic"/>
                          <a:ea typeface="Century Gothic"/>
                          <a:cs typeface="Century Gothic"/>
                          <a:sym typeface="Century Gothic"/>
                        </a:rPr>
                        <a:t>Aborignal people know the land and what plants grow best each season.</a:t>
                      </a:r>
                      <a:endParaRPr>
                        <a:solidFill>
                          <a:schemeClr val="dk1"/>
                        </a:solidFill>
                        <a:highlight>
                          <a:srgbClr val="FFFFFF"/>
                        </a:highlight>
                        <a:latin typeface="Century Gothic"/>
                        <a:ea typeface="Century Gothic"/>
                        <a:cs typeface="Century Gothic"/>
                        <a:sym typeface="Century Gothic"/>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2"/>
          <p:cNvSpPr/>
          <p:nvPr/>
        </p:nvSpPr>
        <p:spPr>
          <a:xfrm>
            <a:off x="552550" y="858538"/>
            <a:ext cx="5896800" cy="704700"/>
          </a:xfrm>
          <a:prstGeom prst="rect">
            <a:avLst/>
          </a:prstGeom>
          <a:noFill/>
          <a:ln w="2857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457200" lvl="0" indent="-342900" algn="l" rtl="0">
              <a:spcBef>
                <a:spcPts val="0"/>
              </a:spcBef>
              <a:spcAft>
                <a:spcPts val="0"/>
              </a:spcAft>
              <a:buSzPts val="1800"/>
              <a:buFont typeface="Century Gothic"/>
              <a:buAutoNum type="arabicPeriod"/>
            </a:pPr>
            <a:r>
              <a:rPr lang="en-GB" sz="1800">
                <a:latin typeface="Century Gothic"/>
                <a:ea typeface="Century Gothic"/>
                <a:cs typeface="Century Gothic"/>
                <a:sym typeface="Century Gothic"/>
              </a:rPr>
              <a:t>Complete the table below.</a:t>
            </a:r>
            <a:endParaRPr sz="1800">
              <a:latin typeface="Century Gothic"/>
              <a:ea typeface="Century Gothic"/>
              <a:cs typeface="Century Gothic"/>
              <a:sym typeface="Century Gothic"/>
            </a:endParaRPr>
          </a:p>
        </p:txBody>
      </p:sp>
      <p:graphicFrame>
        <p:nvGraphicFramePr>
          <p:cNvPr id="257" name="Google Shape;257;p42"/>
          <p:cNvGraphicFramePr/>
          <p:nvPr/>
        </p:nvGraphicFramePr>
        <p:xfrm>
          <a:off x="6870195" y="342250"/>
          <a:ext cx="2134475" cy="4221420"/>
        </p:xfrm>
        <a:graphic>
          <a:graphicData uri="http://schemas.openxmlformats.org/drawingml/2006/table">
            <a:tbl>
              <a:tblPr>
                <a:noFill/>
                <a:tableStyleId>{584581DD-12DB-4266-914E-1824FF2F8372}</a:tableStyleId>
              </a:tblPr>
              <a:tblGrid>
                <a:gridCol w="213447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HINT</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solidFill>
                      <a:srgbClr val="6AA84F"/>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GB" sz="1100" b="1">
                          <a:latin typeface="Century Gothic"/>
                          <a:ea typeface="Century Gothic"/>
                          <a:cs typeface="Century Gothic"/>
                          <a:sym typeface="Century Gothic"/>
                        </a:rPr>
                        <a:t>How it was informed by Aboriginal land management.</a:t>
                      </a:r>
                      <a:endParaRPr sz="1100" b="1">
                        <a:latin typeface="Century Gothic"/>
                        <a:ea typeface="Century Gothic"/>
                        <a:cs typeface="Century Gothic"/>
                        <a:sym typeface="Century Gothic"/>
                      </a:endParaRPr>
                    </a:p>
                    <a:p>
                      <a:pPr marL="0" lvl="0" indent="0" algn="l" rtl="0">
                        <a:spcBef>
                          <a:spcPts val="0"/>
                        </a:spcBef>
                        <a:spcAft>
                          <a:spcPts val="0"/>
                        </a:spcAft>
                        <a:buNone/>
                      </a:pPr>
                      <a:r>
                        <a:rPr lang="en-GB" sz="1100">
                          <a:latin typeface="Century Gothic"/>
                          <a:ea typeface="Century Gothic"/>
                          <a:cs typeface="Century Gothic"/>
                          <a:sym typeface="Century Gothic"/>
                        </a:rPr>
                        <a:t>Know the land and were able to create a system that was sustainable and supplied them with the food they needed.</a:t>
                      </a:r>
                      <a:endParaRPr sz="1100">
                        <a:latin typeface="Century Gothic"/>
                        <a:ea typeface="Century Gothic"/>
                        <a:cs typeface="Century Gothic"/>
                        <a:sym typeface="Century Gothic"/>
                      </a:endParaRPr>
                    </a:p>
                    <a:p>
                      <a:pPr marL="0" lvl="0" indent="0" algn="l" rtl="0">
                        <a:spcBef>
                          <a:spcPts val="0"/>
                        </a:spcBef>
                        <a:spcAft>
                          <a:spcPts val="0"/>
                        </a:spcAft>
                        <a:buNone/>
                      </a:pPr>
                      <a:r>
                        <a:rPr lang="en-GB" sz="1100">
                          <a:latin typeface="Century Gothic"/>
                          <a:ea typeface="Century Gothic"/>
                          <a:cs typeface="Century Gothic"/>
                          <a:sym typeface="Century Gothic"/>
                        </a:rPr>
                        <a:t>Know how to track animals and hunted and ate variety of plants and animal so none became extinct.</a:t>
                      </a:r>
                      <a:endParaRPr sz="1100">
                        <a:latin typeface="Century Gothic"/>
                        <a:ea typeface="Century Gothic"/>
                        <a:cs typeface="Century Gothic"/>
                        <a:sym typeface="Century Gothic"/>
                      </a:endParaRPr>
                    </a:p>
                    <a:p>
                      <a:pPr marL="0" lvl="0" indent="0" algn="l" rtl="0">
                        <a:spcBef>
                          <a:spcPts val="0"/>
                        </a:spcBef>
                        <a:spcAft>
                          <a:spcPts val="0"/>
                        </a:spcAft>
                        <a:buNone/>
                      </a:pPr>
                      <a:r>
                        <a:rPr lang="en-GB" sz="1100">
                          <a:latin typeface="Century Gothic"/>
                          <a:ea typeface="Century Gothic"/>
                          <a:cs typeface="Century Gothic"/>
                          <a:sym typeface="Century Gothic"/>
                        </a:rPr>
                        <a:t>For over 50,000 years, Australia’s Indigenous communities cared for country Boodja/Booja by using fire Karla to manage plant growth and animal populations. </a:t>
                      </a:r>
                      <a:endParaRPr sz="1100">
                        <a:latin typeface="Century Gothic"/>
                        <a:ea typeface="Century Gothic"/>
                        <a:cs typeface="Century Gothic"/>
                        <a:sym typeface="Century Gothic"/>
                      </a:endParaRPr>
                    </a:p>
                    <a:p>
                      <a:pPr marL="0" lvl="0" indent="0" algn="l" rtl="0">
                        <a:spcBef>
                          <a:spcPts val="0"/>
                        </a:spcBef>
                        <a:spcAft>
                          <a:spcPts val="0"/>
                        </a:spcAft>
                        <a:buNone/>
                      </a:pPr>
                      <a:r>
                        <a:rPr lang="en-GB" sz="1100">
                          <a:latin typeface="Century Gothic"/>
                          <a:ea typeface="Century Gothic"/>
                          <a:cs typeface="Century Gothic"/>
                          <a:sym typeface="Century Gothic"/>
                        </a:rPr>
                        <a:t>Aborignal people know the land and what plants grow best each season.</a:t>
                      </a:r>
                      <a:endParaRPr sz="1100">
                        <a:latin typeface="Century Gothic"/>
                        <a:ea typeface="Century Gothic"/>
                        <a:cs typeface="Century Gothic"/>
                        <a:sym typeface="Century Gothic"/>
                      </a:endParaRPr>
                    </a:p>
                  </a:txBody>
                  <a:tcPr marL="91425" marR="91425" marT="91425" marB="91425">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258" name="Google Shape;258;p42"/>
          <p:cNvSpPr txBox="1">
            <a:spLocks noGrp="1"/>
          </p:cNvSpPr>
          <p:nvPr>
            <p:ph type="subTitle" idx="1"/>
          </p:nvPr>
        </p:nvSpPr>
        <p:spPr>
          <a:xfrm>
            <a:off x="95500" y="189850"/>
            <a:ext cx="7061100" cy="50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200"/>
              <a:t>We will explain how Aboriginal and Torres Strait Islander peoples' land management practices have informed contemporary biodiversity protection.</a:t>
            </a:r>
            <a:endParaRPr/>
          </a:p>
        </p:txBody>
      </p:sp>
      <p:graphicFrame>
        <p:nvGraphicFramePr>
          <p:cNvPr id="259" name="Google Shape;259;p42"/>
          <p:cNvGraphicFramePr/>
          <p:nvPr/>
        </p:nvGraphicFramePr>
        <p:xfrm>
          <a:off x="505250" y="1621150"/>
          <a:ext cx="6292125" cy="3285911"/>
        </p:xfrm>
        <a:graphic>
          <a:graphicData uri="http://schemas.openxmlformats.org/drawingml/2006/table">
            <a:tbl>
              <a:tblPr>
                <a:noFill/>
                <a:tableStyleId>{584581DD-12DB-4266-914E-1824FF2F8372}</a:tableStyleId>
              </a:tblPr>
              <a:tblGrid>
                <a:gridCol w="3443075">
                  <a:extLst>
                    <a:ext uri="{9D8B030D-6E8A-4147-A177-3AD203B41FA5}">
                      <a16:colId xmlns:a16="http://schemas.microsoft.com/office/drawing/2014/main" val="20000"/>
                    </a:ext>
                  </a:extLst>
                </a:gridCol>
                <a:gridCol w="2849050">
                  <a:extLst>
                    <a:ext uri="{9D8B030D-6E8A-4147-A177-3AD203B41FA5}">
                      <a16:colId xmlns:a16="http://schemas.microsoft.com/office/drawing/2014/main" val="20001"/>
                    </a:ext>
                  </a:extLst>
                </a:gridCol>
              </a:tblGrid>
              <a:tr h="584025">
                <a:tc>
                  <a:txBody>
                    <a:bodyPr/>
                    <a:lstStyle/>
                    <a:p>
                      <a:pPr marL="0" lvl="0" indent="0" algn="l" rtl="0">
                        <a:spcBef>
                          <a:spcPts val="0"/>
                        </a:spcBef>
                        <a:spcAft>
                          <a:spcPts val="0"/>
                        </a:spcAft>
                        <a:buNone/>
                      </a:pPr>
                      <a:r>
                        <a:rPr lang="en-GB" b="1">
                          <a:latin typeface="Century Gothic"/>
                          <a:ea typeface="Century Gothic"/>
                          <a:cs typeface="Century Gothic"/>
                          <a:sym typeface="Century Gothic"/>
                        </a:rPr>
                        <a:t>Land management practices today</a:t>
                      </a:r>
                      <a:endParaRPr b="1">
                        <a:latin typeface="Century Gothic"/>
                        <a:ea typeface="Century Gothic"/>
                        <a:cs typeface="Century Gothic"/>
                        <a:sym typeface="Century Gothic"/>
                      </a:endParaRPr>
                    </a:p>
                  </a:txBody>
                  <a:tcPr marL="91425" marR="91425" marT="91425" marB="91425"/>
                </a:tc>
                <a:tc>
                  <a:txBody>
                    <a:bodyPr/>
                    <a:lstStyle/>
                    <a:p>
                      <a:pPr marL="0" lvl="0" indent="0" algn="l" rtl="0">
                        <a:spcBef>
                          <a:spcPts val="0"/>
                        </a:spcBef>
                        <a:spcAft>
                          <a:spcPts val="0"/>
                        </a:spcAft>
                        <a:buNone/>
                      </a:pPr>
                      <a:r>
                        <a:rPr lang="en-GB" b="1">
                          <a:latin typeface="Century Gothic"/>
                          <a:ea typeface="Century Gothic"/>
                          <a:cs typeface="Century Gothic"/>
                          <a:sym typeface="Century Gothic"/>
                        </a:rPr>
                        <a:t>How it was informed by Aboriginal land management.</a:t>
                      </a:r>
                      <a:endParaRPr b="1">
                        <a:latin typeface="Century Gothic"/>
                        <a:ea typeface="Century Gothic"/>
                        <a:cs typeface="Century Gothic"/>
                        <a:sym typeface="Century Gothic"/>
                      </a:endParaRPr>
                    </a:p>
                  </a:txBody>
                  <a:tcPr marL="91425" marR="91425" marT="91425" marB="91425"/>
                </a:tc>
                <a:extLst>
                  <a:ext uri="{0D108BD9-81ED-4DB2-BD59-A6C34878D82A}">
                    <a16:rowId xmlns:a16="http://schemas.microsoft.com/office/drawing/2014/main" val="10000"/>
                  </a:ext>
                </a:extLst>
              </a:tr>
              <a:tr h="458475">
                <a:tc>
                  <a:txBody>
                    <a:bodyPr/>
                    <a:lstStyle/>
                    <a:p>
                      <a:pPr marL="0" lvl="0" indent="0" algn="l" rtl="0">
                        <a:lnSpc>
                          <a:spcPct val="100000"/>
                        </a:lnSpc>
                        <a:spcBef>
                          <a:spcPts val="0"/>
                        </a:spcBef>
                        <a:spcAft>
                          <a:spcPts val="0"/>
                        </a:spcAft>
                        <a:buNone/>
                      </a:pPr>
                      <a:r>
                        <a:rPr lang="en-GB">
                          <a:solidFill>
                            <a:schemeClr val="dk1"/>
                          </a:solidFill>
                          <a:highlight>
                            <a:srgbClr val="FFFFFF"/>
                          </a:highlight>
                          <a:latin typeface="Century Gothic"/>
                          <a:ea typeface="Century Gothic"/>
                          <a:cs typeface="Century Gothic"/>
                          <a:sym typeface="Century Gothic"/>
                        </a:rPr>
                        <a:t>Record sites of resource use and special features.</a:t>
                      </a:r>
                      <a:endParaRPr>
                        <a:latin typeface="Century Gothic"/>
                        <a:ea typeface="Century Gothic"/>
                        <a:cs typeface="Century Gothic"/>
                        <a:sym typeface="Century Gothic"/>
                      </a:endParaRPr>
                    </a:p>
                  </a:txBody>
                  <a:tcPr marL="91425" marR="91425" marT="91425" marB="91425"/>
                </a:tc>
                <a:tc>
                  <a:txBody>
                    <a:bodyPr/>
                    <a:lstStyle/>
                    <a:p>
                      <a:pPr marL="0" lvl="0" indent="0" algn="l" rtl="0">
                        <a:lnSpc>
                          <a:spcPct val="100000"/>
                        </a:lnSpc>
                        <a:spcBef>
                          <a:spcPts val="0"/>
                        </a:spcBef>
                        <a:spcAft>
                          <a:spcPts val="0"/>
                        </a:spcAft>
                        <a:buNone/>
                      </a:pPr>
                      <a:endParaRPr>
                        <a:solidFill>
                          <a:schemeClr val="dk1"/>
                        </a:solidFill>
                        <a:highlight>
                          <a:srgbClr val="FFFFFF"/>
                        </a:highlight>
                        <a:latin typeface="Century Gothic"/>
                        <a:ea typeface="Century Gothic"/>
                        <a:cs typeface="Century Gothic"/>
                        <a:sym typeface="Century Gothic"/>
                      </a:endParaRPr>
                    </a:p>
                  </a:txBody>
                  <a:tcPr marL="91425" marR="91425" marT="91425" marB="91425"/>
                </a:tc>
                <a:extLst>
                  <a:ext uri="{0D108BD9-81ED-4DB2-BD59-A6C34878D82A}">
                    <a16:rowId xmlns:a16="http://schemas.microsoft.com/office/drawing/2014/main" val="10001"/>
                  </a:ext>
                </a:extLst>
              </a:tr>
              <a:tr h="956625">
                <a:tc>
                  <a:txBody>
                    <a:bodyPr/>
                    <a:lstStyle/>
                    <a:p>
                      <a:pPr marL="0" lvl="0" indent="0" algn="l" rtl="0">
                        <a:lnSpc>
                          <a:spcPct val="115000"/>
                        </a:lnSpc>
                        <a:spcBef>
                          <a:spcPts val="0"/>
                        </a:spcBef>
                        <a:spcAft>
                          <a:spcPts val="0"/>
                        </a:spcAft>
                        <a:buNone/>
                      </a:pPr>
                      <a:r>
                        <a:rPr lang="en-GB">
                          <a:solidFill>
                            <a:schemeClr val="dk1"/>
                          </a:solidFill>
                          <a:highlight>
                            <a:srgbClr val="FFFFFF"/>
                          </a:highlight>
                          <a:latin typeface="Century Gothic"/>
                          <a:ea typeface="Century Gothic"/>
                          <a:cs typeface="Century Gothic"/>
                          <a:sym typeface="Century Gothic"/>
                        </a:rPr>
                        <a:t>Track endangered species and return threatened species to their native habitat.</a:t>
                      </a:r>
                      <a:endParaRPr>
                        <a:solidFill>
                          <a:schemeClr val="dk1"/>
                        </a:solidFill>
                        <a:highlight>
                          <a:srgbClr val="FFFFFF"/>
                        </a:highlight>
                        <a:latin typeface="Century Gothic"/>
                        <a:ea typeface="Century Gothic"/>
                        <a:cs typeface="Century Gothic"/>
                        <a:sym typeface="Century Gothic"/>
                      </a:endParaRPr>
                    </a:p>
                  </a:txBody>
                  <a:tcPr marL="91425" marR="91425" marT="91425" marB="91425"/>
                </a:tc>
                <a:tc>
                  <a:txBody>
                    <a:bodyPr/>
                    <a:lstStyle/>
                    <a:p>
                      <a:pPr marL="0" lvl="0" indent="0" algn="l" rtl="0">
                        <a:lnSpc>
                          <a:spcPct val="100000"/>
                        </a:lnSpc>
                        <a:spcBef>
                          <a:spcPts val="0"/>
                        </a:spcBef>
                        <a:spcAft>
                          <a:spcPts val="0"/>
                        </a:spcAft>
                        <a:buNone/>
                      </a:pPr>
                      <a:endParaRPr>
                        <a:solidFill>
                          <a:schemeClr val="dk1"/>
                        </a:solidFill>
                        <a:highlight>
                          <a:srgbClr val="FFFFFF"/>
                        </a:highlight>
                        <a:latin typeface="Century Gothic"/>
                        <a:ea typeface="Century Gothic"/>
                        <a:cs typeface="Century Gothic"/>
                        <a:sym typeface="Century Gothic"/>
                      </a:endParaRPr>
                    </a:p>
                  </a:txBody>
                  <a:tcPr marL="91425" marR="91425" marT="91425" marB="91425"/>
                </a:tc>
                <a:extLst>
                  <a:ext uri="{0D108BD9-81ED-4DB2-BD59-A6C34878D82A}">
                    <a16:rowId xmlns:a16="http://schemas.microsoft.com/office/drawing/2014/main" val="10002"/>
                  </a:ext>
                </a:extLst>
              </a:tr>
              <a:tr h="458475">
                <a:tc>
                  <a:txBody>
                    <a:bodyPr/>
                    <a:lstStyle/>
                    <a:p>
                      <a:pPr marL="0" lvl="0" indent="0" algn="l" rtl="0">
                        <a:lnSpc>
                          <a:spcPct val="115000"/>
                        </a:lnSpc>
                        <a:spcBef>
                          <a:spcPts val="0"/>
                        </a:spcBef>
                        <a:spcAft>
                          <a:spcPts val="0"/>
                        </a:spcAft>
                        <a:buNone/>
                      </a:pPr>
                      <a:r>
                        <a:rPr lang="en-GB">
                          <a:solidFill>
                            <a:schemeClr val="dk1"/>
                          </a:solidFill>
                          <a:highlight>
                            <a:srgbClr val="FFFFFF"/>
                          </a:highlight>
                          <a:latin typeface="Century Gothic"/>
                          <a:ea typeface="Century Gothic"/>
                          <a:cs typeface="Century Gothic"/>
                          <a:sym typeface="Century Gothic"/>
                        </a:rPr>
                        <a:t>M</a:t>
                      </a:r>
                      <a:r>
                        <a:rPr lang="en-GB">
                          <a:solidFill>
                            <a:schemeClr val="dk1"/>
                          </a:solidFill>
                          <a:highlight>
                            <a:srgbClr val="FFFFFF"/>
                          </a:highlight>
                          <a:uFill>
                            <a:noFill/>
                          </a:uFill>
                          <a:latin typeface="Century Gothic"/>
                          <a:ea typeface="Century Gothic"/>
                          <a:cs typeface="Century Gothic"/>
                          <a:sym typeface="Century Gothic"/>
                          <a:hlinkClick r:id="rId3"/>
                        </a:rPr>
                        <a:t>anage controlled burns</a:t>
                      </a:r>
                      <a:r>
                        <a:rPr lang="en-GB">
                          <a:solidFill>
                            <a:schemeClr val="dk1"/>
                          </a:solidFill>
                          <a:highlight>
                            <a:srgbClr val="FFFFFF"/>
                          </a:highlight>
                          <a:latin typeface="Century Gothic"/>
                          <a:ea typeface="Century Gothic"/>
                          <a:cs typeface="Century Gothic"/>
                          <a:sym typeface="Century Gothic"/>
                        </a:rPr>
                        <a:t> and set fire breaks(fire stick farming)</a:t>
                      </a:r>
                      <a:endParaRPr>
                        <a:solidFill>
                          <a:schemeClr val="dk1"/>
                        </a:solidFill>
                        <a:highlight>
                          <a:srgbClr val="FFFFFF"/>
                        </a:highlight>
                        <a:latin typeface="Century Gothic"/>
                        <a:ea typeface="Century Gothic"/>
                        <a:cs typeface="Century Gothic"/>
                        <a:sym typeface="Century Gothic"/>
                      </a:endParaRPr>
                    </a:p>
                  </a:txBody>
                  <a:tcPr marL="91425" marR="91425" marT="91425" marB="91425"/>
                </a:tc>
                <a:tc>
                  <a:txBody>
                    <a:bodyPr/>
                    <a:lstStyle/>
                    <a:p>
                      <a:pPr marL="0" lvl="0" indent="0" algn="l" rtl="0">
                        <a:lnSpc>
                          <a:spcPct val="100000"/>
                        </a:lnSpc>
                        <a:spcBef>
                          <a:spcPts val="0"/>
                        </a:spcBef>
                        <a:spcAft>
                          <a:spcPts val="0"/>
                        </a:spcAft>
                        <a:buNone/>
                      </a:pPr>
                      <a:endParaRPr>
                        <a:solidFill>
                          <a:schemeClr val="dk1"/>
                        </a:solidFill>
                        <a:highlight>
                          <a:srgbClr val="FFFFFF"/>
                        </a:highlight>
                        <a:latin typeface="Century Gothic"/>
                        <a:ea typeface="Century Gothic"/>
                        <a:cs typeface="Century Gothic"/>
                        <a:sym typeface="Century Gothic"/>
                      </a:endParaRPr>
                    </a:p>
                  </a:txBody>
                  <a:tcPr marL="91425" marR="91425" marT="91425" marB="91425"/>
                </a:tc>
                <a:extLst>
                  <a:ext uri="{0D108BD9-81ED-4DB2-BD59-A6C34878D82A}">
                    <a16:rowId xmlns:a16="http://schemas.microsoft.com/office/drawing/2014/main" val="10003"/>
                  </a:ext>
                </a:extLst>
              </a:tr>
              <a:tr h="458475">
                <a:tc>
                  <a:txBody>
                    <a:bodyPr/>
                    <a:lstStyle/>
                    <a:p>
                      <a:pPr marL="0" lvl="0" indent="0" algn="l" rtl="0">
                        <a:lnSpc>
                          <a:spcPct val="115000"/>
                        </a:lnSpc>
                        <a:spcBef>
                          <a:spcPts val="0"/>
                        </a:spcBef>
                        <a:spcAft>
                          <a:spcPts val="0"/>
                        </a:spcAft>
                        <a:buNone/>
                      </a:pPr>
                      <a:r>
                        <a:rPr lang="en-GB">
                          <a:solidFill>
                            <a:schemeClr val="dk1"/>
                          </a:solidFill>
                          <a:highlight>
                            <a:srgbClr val="FFFFFF"/>
                          </a:highlight>
                          <a:latin typeface="Century Gothic"/>
                          <a:ea typeface="Century Gothic"/>
                          <a:cs typeface="Century Gothic"/>
                          <a:sym typeface="Century Gothic"/>
                        </a:rPr>
                        <a:t>Create seasonal harvest calendars</a:t>
                      </a:r>
                      <a:endParaRPr>
                        <a:solidFill>
                          <a:schemeClr val="dk1"/>
                        </a:solidFill>
                        <a:highlight>
                          <a:srgbClr val="FFFFFF"/>
                        </a:highlight>
                        <a:latin typeface="Century Gothic"/>
                        <a:ea typeface="Century Gothic"/>
                        <a:cs typeface="Century Gothic"/>
                        <a:sym typeface="Century Gothic"/>
                      </a:endParaRPr>
                    </a:p>
                  </a:txBody>
                  <a:tcPr marL="91425" marR="91425" marT="91425" marB="91425"/>
                </a:tc>
                <a:tc>
                  <a:txBody>
                    <a:bodyPr/>
                    <a:lstStyle/>
                    <a:p>
                      <a:pPr marL="0" lvl="0" indent="0" algn="l" rtl="0">
                        <a:lnSpc>
                          <a:spcPct val="100000"/>
                        </a:lnSpc>
                        <a:spcBef>
                          <a:spcPts val="0"/>
                        </a:spcBef>
                        <a:spcAft>
                          <a:spcPts val="0"/>
                        </a:spcAft>
                        <a:buNone/>
                      </a:pPr>
                      <a:endParaRPr>
                        <a:solidFill>
                          <a:schemeClr val="dk1"/>
                        </a:solidFill>
                        <a:highlight>
                          <a:srgbClr val="FFFFFF"/>
                        </a:highlight>
                        <a:latin typeface="Century Gothic"/>
                        <a:ea typeface="Century Gothic"/>
                        <a:cs typeface="Century Gothic"/>
                        <a:sym typeface="Century Gothic"/>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139"/>
        <p:cNvGrpSpPr/>
        <p:nvPr/>
      </p:nvGrpSpPr>
      <p:grpSpPr>
        <a:xfrm>
          <a:off x="0" y="0"/>
          <a:ext cx="0" cy="0"/>
          <a:chOff x="0" y="0"/>
          <a:chExt cx="0" cy="0"/>
        </a:xfrm>
      </p:grpSpPr>
      <p:sp>
        <p:nvSpPr>
          <p:cNvPr id="140" name="Google Shape;140;p25"/>
          <p:cNvSpPr txBox="1">
            <a:spLocks noGrp="1"/>
          </p:cNvSpPr>
          <p:nvPr>
            <p:ph type="body" idx="1"/>
          </p:nvPr>
        </p:nvSpPr>
        <p:spPr>
          <a:xfrm>
            <a:off x="586550" y="243050"/>
            <a:ext cx="7986000" cy="183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Do not delete this slide.</a:t>
            </a:r>
            <a:endParaRPr b="1"/>
          </a:p>
          <a:p>
            <a:pPr marL="0" lvl="0" indent="0" algn="l" rtl="0">
              <a:spcBef>
                <a:spcPts val="1600"/>
              </a:spcBef>
              <a:spcAft>
                <a:spcPts val="0"/>
              </a:spcAft>
              <a:buNone/>
            </a:pPr>
            <a:r>
              <a:rPr lang="en-GB"/>
              <a:t>This slide is designed so that you can copy the </a:t>
            </a:r>
            <a:r>
              <a:rPr lang="en-GB" b="1"/>
              <a:t>prompt box</a:t>
            </a:r>
            <a:r>
              <a:rPr lang="en-GB"/>
              <a:t> you need and insert it into your slides.</a:t>
            </a:r>
            <a:endParaRPr/>
          </a:p>
          <a:p>
            <a:pPr marL="0" lvl="0" indent="0" algn="l" rtl="0">
              <a:spcBef>
                <a:spcPts val="1600"/>
              </a:spcBef>
              <a:spcAft>
                <a:spcPts val="1600"/>
              </a:spcAft>
              <a:buNone/>
            </a:pPr>
            <a:r>
              <a:rPr lang="en-GB"/>
              <a:t>This slide is hidden and will not be included when presenting your lesson.</a:t>
            </a:r>
            <a:endParaRPr/>
          </a:p>
        </p:txBody>
      </p:sp>
      <p:graphicFrame>
        <p:nvGraphicFramePr>
          <p:cNvPr id="141" name="Google Shape;141;p25"/>
          <p:cNvGraphicFramePr/>
          <p:nvPr/>
        </p:nvGraphicFramePr>
        <p:xfrm>
          <a:off x="2040790" y="3654050"/>
          <a:ext cx="2134475" cy="738515"/>
        </p:xfrm>
        <a:graphic>
          <a:graphicData uri="http://schemas.openxmlformats.org/drawingml/2006/table">
            <a:tbl>
              <a:tblPr>
                <a:noFill/>
                <a:tableStyleId>{584581DD-12DB-4266-914E-1824FF2F8372}</a:tableStyleId>
              </a:tblPr>
              <a:tblGrid>
                <a:gridCol w="2134475">
                  <a:extLst>
                    <a:ext uri="{9D8B030D-6E8A-4147-A177-3AD203B41FA5}">
                      <a16:colId xmlns:a16="http://schemas.microsoft.com/office/drawing/2014/main" val="20000"/>
                    </a:ext>
                  </a:extLst>
                </a:gridCol>
              </a:tblGrid>
              <a:tr h="320575">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TEACHER CUE</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674EA7"/>
                      </a:solidFill>
                      <a:prstDash val="solid"/>
                      <a:round/>
                      <a:headEnd type="none" w="sm" len="sm"/>
                      <a:tailEnd type="none" w="sm" len="sm"/>
                    </a:lnL>
                    <a:lnR w="9525" cap="flat" cmpd="sng">
                      <a:solidFill>
                        <a:srgbClr val="674EA7"/>
                      </a:solidFill>
                      <a:prstDash val="solid"/>
                      <a:round/>
                      <a:headEnd type="none" w="sm" len="sm"/>
                      <a:tailEnd type="none" w="sm" len="sm"/>
                    </a:lnR>
                    <a:lnT w="9525" cap="flat" cmpd="sng">
                      <a:solidFill>
                        <a:srgbClr val="674EA7"/>
                      </a:solidFill>
                      <a:prstDash val="solid"/>
                      <a:round/>
                      <a:headEnd type="none" w="sm" len="sm"/>
                      <a:tailEnd type="none" w="sm" len="sm"/>
                    </a:lnT>
                    <a:lnB w="9525" cap="flat" cmpd="sng">
                      <a:solidFill>
                        <a:srgbClr val="674EA7"/>
                      </a:solidFill>
                      <a:prstDash val="solid"/>
                      <a:round/>
                      <a:headEnd type="none" w="sm" len="sm"/>
                      <a:tailEnd type="none" w="sm" len="sm"/>
                    </a:lnB>
                    <a:solidFill>
                      <a:srgbClr val="674EA7"/>
                    </a:solidFill>
                  </a:tcPr>
                </a:tc>
                <a:extLst>
                  <a:ext uri="{0D108BD9-81ED-4DB2-BD59-A6C34878D82A}">
                    <a16:rowId xmlns:a16="http://schemas.microsoft.com/office/drawing/2014/main" val="10000"/>
                  </a:ext>
                </a:extLst>
              </a:tr>
              <a:tr h="388025">
                <a:tc>
                  <a:txBody>
                    <a:bodyPr/>
                    <a:lstStyle/>
                    <a:p>
                      <a:pPr marL="0" lvl="0" indent="0" algn="l" rtl="0">
                        <a:spcBef>
                          <a:spcPts val="0"/>
                        </a:spcBef>
                        <a:spcAft>
                          <a:spcPts val="0"/>
                        </a:spcAft>
                        <a:buNone/>
                      </a:pPr>
                      <a:endParaRPr sz="1100">
                        <a:latin typeface="Century Gothic"/>
                        <a:ea typeface="Century Gothic"/>
                        <a:cs typeface="Century Gothic"/>
                        <a:sym typeface="Century Gothic"/>
                      </a:endParaRPr>
                    </a:p>
                  </a:txBody>
                  <a:tcPr marL="91425" marR="91425" marT="91425" marB="91425">
                    <a:lnL w="9525" cap="flat" cmpd="sng">
                      <a:solidFill>
                        <a:srgbClr val="674EA7"/>
                      </a:solidFill>
                      <a:prstDash val="solid"/>
                      <a:round/>
                      <a:headEnd type="none" w="sm" len="sm"/>
                      <a:tailEnd type="none" w="sm" len="sm"/>
                    </a:lnL>
                    <a:lnR w="9525" cap="flat" cmpd="sng">
                      <a:solidFill>
                        <a:srgbClr val="674EA7"/>
                      </a:solidFill>
                      <a:prstDash val="solid"/>
                      <a:round/>
                      <a:headEnd type="none" w="sm" len="sm"/>
                      <a:tailEnd type="none" w="sm" len="sm"/>
                    </a:lnR>
                    <a:lnT w="9525" cap="flat" cmpd="sng">
                      <a:solidFill>
                        <a:srgbClr val="674EA7"/>
                      </a:solidFill>
                      <a:prstDash val="solid"/>
                      <a:round/>
                      <a:headEnd type="none" w="sm" len="sm"/>
                      <a:tailEnd type="none" w="sm" len="sm"/>
                    </a:lnT>
                    <a:lnB w="9525" cap="flat" cmpd="sng">
                      <a:solidFill>
                        <a:srgbClr val="674EA7"/>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142" name="Google Shape;142;p25"/>
          <p:cNvGraphicFramePr/>
          <p:nvPr/>
        </p:nvGraphicFramePr>
        <p:xfrm>
          <a:off x="2040800" y="2531575"/>
          <a:ext cx="2134475" cy="700980"/>
        </p:xfrm>
        <a:graphic>
          <a:graphicData uri="http://schemas.openxmlformats.org/drawingml/2006/table">
            <a:tbl>
              <a:tblPr>
                <a:noFill/>
                <a:tableStyleId>{584581DD-12DB-4266-914E-1824FF2F8372}</a:tableStyleId>
              </a:tblPr>
              <a:tblGrid>
                <a:gridCol w="213447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VOCABULARY</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rgbClr val="0B5394"/>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GB" sz="1100">
                          <a:latin typeface="Century Gothic"/>
                          <a:ea typeface="Century Gothic"/>
                          <a:cs typeface="Century Gothic"/>
                          <a:sym typeface="Century Gothic"/>
                        </a:rPr>
                        <a:t>1 - </a:t>
                      </a:r>
                      <a:endParaRPr sz="1100">
                        <a:latin typeface="Century Gothic"/>
                        <a:ea typeface="Century Gothic"/>
                        <a:cs typeface="Century Gothic"/>
                        <a:sym typeface="Century Gothic"/>
                      </a:endParaRPr>
                    </a:p>
                  </a:txBody>
                  <a:tcPr marL="91425" marR="91425" marT="91425" marB="91425">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143" name="Google Shape;143;p25"/>
          <p:cNvGraphicFramePr/>
          <p:nvPr/>
        </p:nvGraphicFramePr>
        <p:xfrm>
          <a:off x="586550" y="2531575"/>
          <a:ext cx="1224575" cy="350490"/>
        </p:xfrm>
        <a:graphic>
          <a:graphicData uri="http://schemas.openxmlformats.org/drawingml/2006/table">
            <a:tbl>
              <a:tblPr>
                <a:noFill/>
                <a:tableStyleId>{584581DD-12DB-4266-914E-1824FF2F8372}</a:tableStyleId>
              </a:tblPr>
              <a:tblGrid>
                <a:gridCol w="122457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TRACK WITH ME</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rgbClr val="0B5394"/>
                    </a:solidFill>
                  </a:tcPr>
                </a:tc>
                <a:extLst>
                  <a:ext uri="{0D108BD9-81ED-4DB2-BD59-A6C34878D82A}">
                    <a16:rowId xmlns:a16="http://schemas.microsoft.com/office/drawing/2014/main" val="10000"/>
                  </a:ext>
                </a:extLst>
              </a:tr>
            </a:tbl>
          </a:graphicData>
        </a:graphic>
      </p:graphicFrame>
      <p:graphicFrame>
        <p:nvGraphicFramePr>
          <p:cNvPr id="144" name="Google Shape;144;p25"/>
          <p:cNvGraphicFramePr/>
          <p:nvPr/>
        </p:nvGraphicFramePr>
        <p:xfrm>
          <a:off x="586550" y="3177225"/>
          <a:ext cx="1224575" cy="350490"/>
        </p:xfrm>
        <a:graphic>
          <a:graphicData uri="http://schemas.openxmlformats.org/drawingml/2006/table">
            <a:tbl>
              <a:tblPr>
                <a:noFill/>
                <a:tableStyleId>{584581DD-12DB-4266-914E-1824FF2F8372}</a:tableStyleId>
              </a:tblPr>
              <a:tblGrid>
                <a:gridCol w="122457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READ WITH ME</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rgbClr val="0B5394"/>
                    </a:solidFill>
                  </a:tcPr>
                </a:tc>
                <a:extLst>
                  <a:ext uri="{0D108BD9-81ED-4DB2-BD59-A6C34878D82A}">
                    <a16:rowId xmlns:a16="http://schemas.microsoft.com/office/drawing/2014/main" val="10000"/>
                  </a:ext>
                </a:extLst>
              </a:tr>
            </a:tbl>
          </a:graphicData>
        </a:graphic>
      </p:graphicFrame>
      <p:graphicFrame>
        <p:nvGraphicFramePr>
          <p:cNvPr id="145" name="Google Shape;145;p25"/>
          <p:cNvGraphicFramePr/>
          <p:nvPr/>
        </p:nvGraphicFramePr>
        <p:xfrm>
          <a:off x="4439730" y="3654038"/>
          <a:ext cx="2134475" cy="868620"/>
        </p:xfrm>
        <a:graphic>
          <a:graphicData uri="http://schemas.openxmlformats.org/drawingml/2006/table">
            <a:tbl>
              <a:tblPr>
                <a:noFill/>
                <a:tableStyleId>{584581DD-12DB-4266-914E-1824FF2F8372}</a:tableStyleId>
              </a:tblPr>
              <a:tblGrid>
                <a:gridCol w="213447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MAKE THE CONNECTION</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solidFill>
                      <a:srgbClr val="6AA84F"/>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GB" sz="1100">
                          <a:latin typeface="Century Gothic"/>
                          <a:ea typeface="Century Gothic"/>
                          <a:cs typeface="Century Gothic"/>
                          <a:sym typeface="Century Gothic"/>
                        </a:rPr>
                        <a:t>Students, you already know….</a:t>
                      </a:r>
                      <a:endParaRPr sz="1100">
                        <a:latin typeface="Century Gothic"/>
                        <a:ea typeface="Century Gothic"/>
                        <a:cs typeface="Century Gothic"/>
                        <a:sym typeface="Century Gothic"/>
                      </a:endParaRPr>
                    </a:p>
                  </a:txBody>
                  <a:tcPr marL="91425" marR="91425" marT="91425" marB="91425">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146" name="Google Shape;146;p25"/>
          <p:cNvGraphicFramePr/>
          <p:nvPr/>
        </p:nvGraphicFramePr>
        <p:xfrm>
          <a:off x="6838660" y="2531563"/>
          <a:ext cx="2142625" cy="904280"/>
        </p:xfrm>
        <a:graphic>
          <a:graphicData uri="http://schemas.openxmlformats.org/drawingml/2006/table">
            <a:tbl>
              <a:tblPr>
                <a:noFill/>
                <a:tableStyleId>{584581DD-12DB-4266-914E-1824FF2F8372}</a:tableStyleId>
              </a:tblPr>
              <a:tblGrid>
                <a:gridCol w="2142625">
                  <a:extLst>
                    <a:ext uri="{9D8B030D-6E8A-4147-A177-3AD203B41FA5}">
                      <a16:colId xmlns:a16="http://schemas.microsoft.com/office/drawing/2014/main" val="20000"/>
                    </a:ext>
                  </a:extLst>
                </a:gridCol>
              </a:tblGrid>
              <a:tr h="229850">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CHECK FOR UNDERSTANDING</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solidFill>
                      <a:srgbClr val="FF9900"/>
                    </a:solidFill>
                  </a:tcPr>
                </a:tc>
                <a:extLst>
                  <a:ext uri="{0D108BD9-81ED-4DB2-BD59-A6C34878D82A}">
                    <a16:rowId xmlns:a16="http://schemas.microsoft.com/office/drawing/2014/main" val="10000"/>
                  </a:ext>
                </a:extLst>
              </a:tr>
              <a:tr h="386150">
                <a:tc>
                  <a:txBody>
                    <a:bodyPr/>
                    <a:lstStyle/>
                    <a:p>
                      <a:pPr marL="0" lvl="0" indent="0" algn="l" rtl="0">
                        <a:spcBef>
                          <a:spcPts val="0"/>
                        </a:spcBef>
                        <a:spcAft>
                          <a:spcPts val="0"/>
                        </a:spcAft>
                        <a:buNone/>
                      </a:pPr>
                      <a:endParaRPr sz="1100">
                        <a:latin typeface="Century Gothic"/>
                        <a:ea typeface="Century Gothic"/>
                        <a:cs typeface="Century Gothic"/>
                        <a:sym typeface="Century Gothic"/>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147" name="Google Shape;147;p25"/>
          <p:cNvGraphicFramePr/>
          <p:nvPr/>
        </p:nvGraphicFramePr>
        <p:xfrm>
          <a:off x="4439720" y="2531575"/>
          <a:ext cx="2134475" cy="700980"/>
        </p:xfrm>
        <a:graphic>
          <a:graphicData uri="http://schemas.openxmlformats.org/drawingml/2006/table">
            <a:tbl>
              <a:tblPr>
                <a:noFill/>
                <a:tableStyleId>{584581DD-12DB-4266-914E-1824FF2F8372}</a:tableStyleId>
              </a:tblPr>
              <a:tblGrid>
                <a:gridCol w="213447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HINT</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solidFill>
                      <a:srgbClr val="6AA84F"/>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GB" sz="1100">
                          <a:latin typeface="Century Gothic"/>
                          <a:ea typeface="Century Gothic"/>
                          <a:cs typeface="Century Gothic"/>
                          <a:sym typeface="Century Gothic"/>
                        </a:rPr>
                        <a:t>Students, remember….</a:t>
                      </a:r>
                      <a:endParaRPr sz="1100">
                        <a:latin typeface="Century Gothic"/>
                        <a:ea typeface="Century Gothic"/>
                        <a:cs typeface="Century Gothic"/>
                        <a:sym typeface="Century Gothic"/>
                      </a:endParaRPr>
                    </a:p>
                  </a:txBody>
                  <a:tcPr marL="91425" marR="91425" marT="91425" marB="91425">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148" name="Google Shape;148;p25"/>
          <p:cNvGraphicFramePr/>
          <p:nvPr/>
        </p:nvGraphicFramePr>
        <p:xfrm>
          <a:off x="6838650" y="3654050"/>
          <a:ext cx="2142625" cy="783840"/>
        </p:xfrm>
        <a:graphic>
          <a:graphicData uri="http://schemas.openxmlformats.org/drawingml/2006/table">
            <a:tbl>
              <a:tblPr>
                <a:noFill/>
                <a:tableStyleId>{584581DD-12DB-4266-914E-1824FF2F8372}</a:tableStyleId>
              </a:tblPr>
              <a:tblGrid>
                <a:gridCol w="2142625">
                  <a:extLst>
                    <a:ext uri="{9D8B030D-6E8A-4147-A177-3AD203B41FA5}">
                      <a16:colId xmlns:a16="http://schemas.microsoft.com/office/drawing/2014/main" val="20000"/>
                    </a:ext>
                  </a:extLst>
                </a:gridCol>
              </a:tblGrid>
              <a:tr h="308975">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EXTENSION</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6FA8DC"/>
                      </a:solidFill>
                      <a:prstDash val="solid"/>
                      <a:round/>
                      <a:headEnd type="none" w="sm" len="sm"/>
                      <a:tailEnd type="none" w="sm" len="sm"/>
                    </a:lnL>
                    <a:lnR w="9525" cap="flat" cmpd="sng">
                      <a:solidFill>
                        <a:srgbClr val="6FA8DC"/>
                      </a:solidFill>
                      <a:prstDash val="solid"/>
                      <a:round/>
                      <a:headEnd type="none" w="sm" len="sm"/>
                      <a:tailEnd type="none" w="sm" len="sm"/>
                    </a:lnR>
                    <a:lnT w="9525" cap="flat" cmpd="sng">
                      <a:solidFill>
                        <a:srgbClr val="6FA8DC"/>
                      </a:solidFill>
                      <a:prstDash val="solid"/>
                      <a:round/>
                      <a:headEnd type="none" w="sm" len="sm"/>
                      <a:tailEnd type="none" w="sm" len="sm"/>
                    </a:lnT>
                    <a:lnB w="9525" cap="flat" cmpd="sng">
                      <a:solidFill>
                        <a:srgbClr val="6FA8DC"/>
                      </a:solidFill>
                      <a:prstDash val="solid"/>
                      <a:round/>
                      <a:headEnd type="none" w="sm" len="sm"/>
                      <a:tailEnd type="none" w="sm" len="sm"/>
                    </a:lnB>
                    <a:solidFill>
                      <a:srgbClr val="6FA8DC"/>
                    </a:solidFill>
                  </a:tcPr>
                </a:tc>
                <a:extLst>
                  <a:ext uri="{0D108BD9-81ED-4DB2-BD59-A6C34878D82A}">
                    <a16:rowId xmlns:a16="http://schemas.microsoft.com/office/drawing/2014/main" val="10000"/>
                  </a:ext>
                </a:extLst>
              </a:tr>
              <a:tr h="433350">
                <a:tc>
                  <a:txBody>
                    <a:bodyPr/>
                    <a:lstStyle/>
                    <a:p>
                      <a:pPr marL="0" lvl="0" indent="0" algn="l" rtl="0">
                        <a:spcBef>
                          <a:spcPts val="0"/>
                        </a:spcBef>
                        <a:spcAft>
                          <a:spcPts val="0"/>
                        </a:spcAft>
                        <a:buNone/>
                      </a:pPr>
                      <a:endParaRPr sz="1100">
                        <a:latin typeface="Century Gothic"/>
                        <a:ea typeface="Century Gothic"/>
                        <a:cs typeface="Century Gothic"/>
                        <a:sym typeface="Century Gothic"/>
                      </a:endParaRPr>
                    </a:p>
                  </a:txBody>
                  <a:tcPr marL="91425" marR="91425" marT="91425" marB="91425">
                    <a:lnL w="9525" cap="flat" cmpd="sng">
                      <a:solidFill>
                        <a:srgbClr val="6FA8DC"/>
                      </a:solidFill>
                      <a:prstDash val="solid"/>
                      <a:round/>
                      <a:headEnd type="none" w="sm" len="sm"/>
                      <a:tailEnd type="none" w="sm" len="sm"/>
                    </a:lnL>
                    <a:lnR w="9525" cap="flat" cmpd="sng">
                      <a:solidFill>
                        <a:srgbClr val="6FA8DC"/>
                      </a:solidFill>
                      <a:prstDash val="solid"/>
                      <a:round/>
                      <a:headEnd type="none" w="sm" len="sm"/>
                      <a:tailEnd type="none" w="sm" len="sm"/>
                    </a:lnR>
                    <a:lnT w="9525" cap="flat" cmpd="sng">
                      <a:solidFill>
                        <a:srgbClr val="6FA8DC"/>
                      </a:solidFill>
                      <a:prstDash val="solid"/>
                      <a:round/>
                      <a:headEnd type="none" w="sm" len="sm"/>
                      <a:tailEnd type="none" w="sm" len="sm"/>
                    </a:lnT>
                    <a:lnB w="9525" cap="flat" cmpd="sng">
                      <a:solidFill>
                        <a:srgbClr val="6FA8DC"/>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3"/>
          <p:cNvSpPr txBox="1">
            <a:spLocks noGrp="1"/>
          </p:cNvSpPr>
          <p:nvPr>
            <p:ph type="body" idx="2"/>
          </p:nvPr>
        </p:nvSpPr>
        <p:spPr>
          <a:xfrm>
            <a:off x="552550" y="843650"/>
            <a:ext cx="6323700" cy="415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There are many laws and conservation acts in place to help protect the land. On 1 January 2019, the Biodiversity Conservation Act 2016 and Biodiversity Conservation Regulations 2018 replaced both the Wildlife Conservation Act 1950 and the Sandalwood Act 1929 and their associated regulations. </a:t>
            </a:r>
            <a:endParaRPr/>
          </a:p>
          <a:p>
            <a:pPr marL="0" lvl="0" indent="0" algn="l" rtl="0">
              <a:spcBef>
                <a:spcPts val="1600"/>
              </a:spcBef>
              <a:spcAft>
                <a:spcPts val="1600"/>
              </a:spcAft>
              <a:buNone/>
            </a:pPr>
            <a:r>
              <a:rPr lang="en-GB">
                <a:solidFill>
                  <a:schemeClr val="dk1"/>
                </a:solidFill>
              </a:rPr>
              <a:t>These acts were built on information and knowledge of the land from idigenous Australians that had been passed down for generations. It is important that we care for our land so it is sustainable for a long time.</a:t>
            </a:r>
            <a:endParaRPr/>
          </a:p>
        </p:txBody>
      </p:sp>
      <p:graphicFrame>
        <p:nvGraphicFramePr>
          <p:cNvPr id="265" name="Google Shape;265;p43"/>
          <p:cNvGraphicFramePr/>
          <p:nvPr/>
        </p:nvGraphicFramePr>
        <p:xfrm>
          <a:off x="6876175" y="189850"/>
          <a:ext cx="2142625" cy="1036260"/>
        </p:xfrm>
        <a:graphic>
          <a:graphicData uri="http://schemas.openxmlformats.org/drawingml/2006/table">
            <a:tbl>
              <a:tblPr>
                <a:noFill/>
                <a:tableStyleId>{584581DD-12DB-4266-914E-1824FF2F8372}</a:tableStyleId>
              </a:tblPr>
              <a:tblGrid>
                <a:gridCol w="214262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CHECK FOR UNDERSTANDING</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solidFill>
                      <a:srgbClr val="FF9900"/>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GB" sz="1100">
                          <a:latin typeface="Century Gothic"/>
                          <a:ea typeface="Century Gothic"/>
                          <a:cs typeface="Century Gothic"/>
                          <a:sym typeface="Century Gothic"/>
                        </a:rPr>
                        <a:t>Why is it important to have protection acts in place?</a:t>
                      </a:r>
                      <a:endParaRPr sz="1100">
                        <a:latin typeface="Century Gothic"/>
                        <a:ea typeface="Century Gothic"/>
                        <a:cs typeface="Century Gothic"/>
                        <a:sym typeface="Century Gothic"/>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266" name="Google Shape;266;p43"/>
          <p:cNvSpPr txBox="1">
            <a:spLocks noGrp="1"/>
          </p:cNvSpPr>
          <p:nvPr>
            <p:ph type="subTitle" idx="1"/>
          </p:nvPr>
        </p:nvSpPr>
        <p:spPr>
          <a:xfrm>
            <a:off x="95500" y="189850"/>
            <a:ext cx="7061100" cy="50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200"/>
              <a:t>We will explain how Aboriginal and Torres Strait Islander peoples' land management practices have informed contemporary biodiversity protection.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4"/>
          <p:cNvSpPr txBox="1">
            <a:spLocks noGrp="1"/>
          </p:cNvSpPr>
          <p:nvPr>
            <p:ph type="body" idx="2"/>
          </p:nvPr>
        </p:nvSpPr>
        <p:spPr>
          <a:xfrm>
            <a:off x="552550" y="767450"/>
            <a:ext cx="6173700" cy="415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For over 50,000 years, Australia’s Indigenous community cared for country by using land management that worked with the environment. Using traditional burning, fishing traps, and sowing and storing plants, they were able to create a system that was sustainable and supplied them with the food they needed. </a:t>
            </a:r>
            <a:endParaRPr>
              <a:solidFill>
                <a:schemeClr val="dk1"/>
              </a:solidFill>
            </a:endParaRPr>
          </a:p>
          <a:p>
            <a:pPr marL="0" lvl="0" indent="0" algn="l" rtl="0">
              <a:spcBef>
                <a:spcPts val="1600"/>
              </a:spcBef>
              <a:spcAft>
                <a:spcPts val="1600"/>
              </a:spcAft>
              <a:buClr>
                <a:schemeClr val="dk1"/>
              </a:buClr>
              <a:buSzPts val="1100"/>
              <a:buFont typeface="Arial"/>
              <a:buNone/>
            </a:pPr>
            <a:r>
              <a:rPr lang="en-GB">
                <a:solidFill>
                  <a:schemeClr val="dk1"/>
                </a:solidFill>
              </a:rPr>
              <a:t>Today, the government works with the Aboriginal people to help sustain life and protect biodiversity₁.</a:t>
            </a:r>
            <a:endParaRPr>
              <a:solidFill>
                <a:schemeClr val="dk1"/>
              </a:solidFill>
            </a:endParaRPr>
          </a:p>
        </p:txBody>
      </p:sp>
      <p:graphicFrame>
        <p:nvGraphicFramePr>
          <p:cNvPr id="272" name="Google Shape;272;p44"/>
          <p:cNvGraphicFramePr/>
          <p:nvPr/>
        </p:nvGraphicFramePr>
        <p:xfrm>
          <a:off x="6685300" y="852700"/>
          <a:ext cx="2142625" cy="1036260"/>
        </p:xfrm>
        <a:graphic>
          <a:graphicData uri="http://schemas.openxmlformats.org/drawingml/2006/table">
            <a:tbl>
              <a:tblPr>
                <a:noFill/>
                <a:tableStyleId>{584581DD-12DB-4266-914E-1824FF2F8372}</a:tableStyleId>
              </a:tblPr>
              <a:tblGrid>
                <a:gridCol w="214262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CHECK FOR UNDERSTANDING</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solidFill>
                      <a:srgbClr val="FF9900"/>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GB" sz="1100">
                          <a:latin typeface="Century Gothic"/>
                          <a:ea typeface="Century Gothic"/>
                          <a:cs typeface="Century Gothic"/>
                          <a:sym typeface="Century Gothic"/>
                        </a:rPr>
                        <a:t>What happened to the land when Europeans first settled?</a:t>
                      </a:r>
                      <a:endParaRPr sz="1100">
                        <a:latin typeface="Century Gothic"/>
                        <a:ea typeface="Century Gothic"/>
                        <a:cs typeface="Century Gothic"/>
                        <a:sym typeface="Century Gothic"/>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273" name="Google Shape;273;p44"/>
          <p:cNvSpPr txBox="1">
            <a:spLocks noGrp="1"/>
          </p:cNvSpPr>
          <p:nvPr>
            <p:ph type="subTitle" idx="1"/>
          </p:nvPr>
        </p:nvSpPr>
        <p:spPr>
          <a:xfrm>
            <a:off x="95500" y="189850"/>
            <a:ext cx="7061100" cy="50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200"/>
              <a:t>We will explain how Aboriginal and Torres Strait Islander peoples' land management practices have informed contemporary biodiversity protection.</a:t>
            </a:r>
            <a:endParaRPr/>
          </a:p>
        </p:txBody>
      </p:sp>
      <p:graphicFrame>
        <p:nvGraphicFramePr>
          <p:cNvPr id="274" name="Google Shape;274;p44"/>
          <p:cNvGraphicFramePr/>
          <p:nvPr/>
        </p:nvGraphicFramePr>
        <p:xfrm>
          <a:off x="6797375" y="4213500"/>
          <a:ext cx="2134475" cy="700980"/>
        </p:xfrm>
        <a:graphic>
          <a:graphicData uri="http://schemas.openxmlformats.org/drawingml/2006/table">
            <a:tbl>
              <a:tblPr>
                <a:noFill/>
                <a:tableStyleId>{584581DD-12DB-4266-914E-1824FF2F8372}</a:tableStyleId>
              </a:tblPr>
              <a:tblGrid>
                <a:gridCol w="213447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VOCABULARY</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rgbClr val="0B5394"/>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GB" sz="1100">
                          <a:latin typeface="Century Gothic"/>
                          <a:ea typeface="Century Gothic"/>
                          <a:cs typeface="Century Gothic"/>
                          <a:sym typeface="Century Gothic"/>
                        </a:rPr>
                        <a:t>1-variety of all living things.</a:t>
                      </a:r>
                      <a:endParaRPr sz="1100">
                        <a:latin typeface="Century Gothic"/>
                        <a:ea typeface="Century Gothic"/>
                        <a:cs typeface="Century Gothic"/>
                        <a:sym typeface="Century Gothic"/>
                      </a:endParaRPr>
                    </a:p>
                  </a:txBody>
                  <a:tcPr marL="91425" marR="91425" marT="91425" marB="91425">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5"/>
          <p:cNvSpPr txBox="1">
            <a:spLocks noGrp="1"/>
          </p:cNvSpPr>
          <p:nvPr>
            <p:ph type="subTitle" idx="1"/>
          </p:nvPr>
        </p:nvSpPr>
        <p:spPr>
          <a:xfrm>
            <a:off x="95500" y="266050"/>
            <a:ext cx="65898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200"/>
              <a:t>We will explain how Aboriginal and Torres Strait Islander peoples' land management practices have informed contemporary biodiversity protection.</a:t>
            </a:r>
            <a:endParaRPr/>
          </a:p>
        </p:txBody>
      </p:sp>
      <p:graphicFrame>
        <p:nvGraphicFramePr>
          <p:cNvPr id="280" name="Google Shape;280;p45"/>
          <p:cNvGraphicFramePr/>
          <p:nvPr/>
        </p:nvGraphicFramePr>
        <p:xfrm>
          <a:off x="615975" y="788125"/>
          <a:ext cx="7736300" cy="4141094"/>
        </p:xfrm>
        <a:graphic>
          <a:graphicData uri="http://schemas.openxmlformats.org/drawingml/2006/table">
            <a:tbl>
              <a:tblPr>
                <a:noFill/>
                <a:tableStyleId>{584581DD-12DB-4266-914E-1824FF2F8372}</a:tableStyleId>
              </a:tblPr>
              <a:tblGrid>
                <a:gridCol w="3787775">
                  <a:extLst>
                    <a:ext uri="{9D8B030D-6E8A-4147-A177-3AD203B41FA5}">
                      <a16:colId xmlns:a16="http://schemas.microsoft.com/office/drawing/2014/main" val="20000"/>
                    </a:ext>
                  </a:extLst>
                </a:gridCol>
                <a:gridCol w="3948525">
                  <a:extLst>
                    <a:ext uri="{9D8B030D-6E8A-4147-A177-3AD203B41FA5}">
                      <a16:colId xmlns:a16="http://schemas.microsoft.com/office/drawing/2014/main" val="20001"/>
                    </a:ext>
                  </a:extLst>
                </a:gridCol>
              </a:tblGrid>
              <a:tr h="584025">
                <a:tc>
                  <a:txBody>
                    <a:bodyPr/>
                    <a:lstStyle/>
                    <a:p>
                      <a:pPr marL="0" lvl="0" indent="0" algn="l" rtl="0">
                        <a:spcBef>
                          <a:spcPts val="0"/>
                        </a:spcBef>
                        <a:spcAft>
                          <a:spcPts val="0"/>
                        </a:spcAft>
                        <a:buNone/>
                      </a:pPr>
                      <a:r>
                        <a:rPr lang="en-GB" b="1">
                          <a:latin typeface="Century Gothic"/>
                          <a:ea typeface="Century Gothic"/>
                          <a:cs typeface="Century Gothic"/>
                          <a:sym typeface="Century Gothic"/>
                        </a:rPr>
                        <a:t>Land management practices today</a:t>
                      </a:r>
                      <a:endParaRPr b="1">
                        <a:latin typeface="Century Gothic"/>
                        <a:ea typeface="Century Gothic"/>
                        <a:cs typeface="Century Gothic"/>
                        <a:sym typeface="Century Gothic"/>
                      </a:endParaRPr>
                    </a:p>
                  </a:txBody>
                  <a:tcPr marL="91425" marR="91425" marT="91425" marB="91425"/>
                </a:tc>
                <a:tc>
                  <a:txBody>
                    <a:bodyPr/>
                    <a:lstStyle/>
                    <a:p>
                      <a:pPr marL="0" lvl="0" indent="0" algn="l" rtl="0">
                        <a:spcBef>
                          <a:spcPts val="0"/>
                        </a:spcBef>
                        <a:spcAft>
                          <a:spcPts val="0"/>
                        </a:spcAft>
                        <a:buNone/>
                      </a:pPr>
                      <a:r>
                        <a:rPr lang="en-GB" b="1">
                          <a:latin typeface="Century Gothic"/>
                          <a:ea typeface="Century Gothic"/>
                          <a:cs typeface="Century Gothic"/>
                          <a:sym typeface="Century Gothic"/>
                        </a:rPr>
                        <a:t>How it was informed by Aboriginal land management.</a:t>
                      </a:r>
                      <a:endParaRPr b="1">
                        <a:latin typeface="Century Gothic"/>
                        <a:ea typeface="Century Gothic"/>
                        <a:cs typeface="Century Gothic"/>
                        <a:sym typeface="Century Gothic"/>
                      </a:endParaRPr>
                    </a:p>
                  </a:txBody>
                  <a:tcPr marL="91425" marR="91425" marT="91425" marB="91425"/>
                </a:tc>
                <a:extLst>
                  <a:ext uri="{0D108BD9-81ED-4DB2-BD59-A6C34878D82A}">
                    <a16:rowId xmlns:a16="http://schemas.microsoft.com/office/drawing/2014/main" val="10000"/>
                  </a:ext>
                </a:extLst>
              </a:tr>
              <a:tr h="458475">
                <a:tc>
                  <a:txBody>
                    <a:bodyPr/>
                    <a:lstStyle/>
                    <a:p>
                      <a:pPr marL="0" lvl="0" indent="0" algn="l" rtl="0">
                        <a:lnSpc>
                          <a:spcPct val="100000"/>
                        </a:lnSpc>
                        <a:spcBef>
                          <a:spcPts val="0"/>
                        </a:spcBef>
                        <a:spcAft>
                          <a:spcPts val="0"/>
                        </a:spcAft>
                        <a:buNone/>
                      </a:pPr>
                      <a:r>
                        <a:rPr lang="en-GB">
                          <a:solidFill>
                            <a:schemeClr val="dk1"/>
                          </a:solidFill>
                          <a:highlight>
                            <a:srgbClr val="FFFFFF"/>
                          </a:highlight>
                          <a:latin typeface="Century Gothic"/>
                          <a:ea typeface="Century Gothic"/>
                          <a:cs typeface="Century Gothic"/>
                          <a:sym typeface="Century Gothic"/>
                        </a:rPr>
                        <a:t>Record sites of resource use and special features. </a:t>
                      </a:r>
                      <a:endParaRPr>
                        <a:latin typeface="Century Gothic"/>
                        <a:ea typeface="Century Gothic"/>
                        <a:cs typeface="Century Gothic"/>
                        <a:sym typeface="Century Gothic"/>
                      </a:endParaRPr>
                    </a:p>
                  </a:txBody>
                  <a:tcPr marL="91425" marR="91425" marT="91425" marB="91425"/>
                </a:tc>
                <a:tc>
                  <a:txBody>
                    <a:bodyPr/>
                    <a:lstStyle/>
                    <a:p>
                      <a:pPr marL="0" lvl="0" indent="0" algn="l" rtl="0">
                        <a:lnSpc>
                          <a:spcPct val="100000"/>
                        </a:lnSpc>
                        <a:spcBef>
                          <a:spcPts val="0"/>
                        </a:spcBef>
                        <a:spcAft>
                          <a:spcPts val="0"/>
                        </a:spcAft>
                        <a:buNone/>
                      </a:pPr>
                      <a:r>
                        <a:rPr lang="en-GB">
                          <a:solidFill>
                            <a:schemeClr val="dk1"/>
                          </a:solidFill>
                          <a:highlight>
                            <a:srgbClr val="FFFFFF"/>
                          </a:highlight>
                          <a:latin typeface="Century Gothic"/>
                          <a:ea typeface="Century Gothic"/>
                          <a:cs typeface="Century Gothic"/>
                          <a:sym typeface="Century Gothic"/>
                        </a:rPr>
                        <a:t>Know the land and were able to create a system that was sustainable and supplied them with the food they needed.</a:t>
                      </a:r>
                      <a:endParaRPr>
                        <a:solidFill>
                          <a:schemeClr val="dk1"/>
                        </a:solidFill>
                        <a:highlight>
                          <a:srgbClr val="FFFFFF"/>
                        </a:highlight>
                        <a:latin typeface="Century Gothic"/>
                        <a:ea typeface="Century Gothic"/>
                        <a:cs typeface="Century Gothic"/>
                        <a:sym typeface="Century Gothic"/>
                      </a:endParaRPr>
                    </a:p>
                  </a:txBody>
                  <a:tcPr marL="91425" marR="91425" marT="91425" marB="91425"/>
                </a:tc>
                <a:extLst>
                  <a:ext uri="{0D108BD9-81ED-4DB2-BD59-A6C34878D82A}">
                    <a16:rowId xmlns:a16="http://schemas.microsoft.com/office/drawing/2014/main" val="10001"/>
                  </a:ext>
                </a:extLst>
              </a:tr>
              <a:tr h="956625">
                <a:tc>
                  <a:txBody>
                    <a:bodyPr/>
                    <a:lstStyle/>
                    <a:p>
                      <a:pPr marL="0" lvl="0" indent="0" algn="l" rtl="0">
                        <a:lnSpc>
                          <a:spcPct val="115000"/>
                        </a:lnSpc>
                        <a:spcBef>
                          <a:spcPts val="0"/>
                        </a:spcBef>
                        <a:spcAft>
                          <a:spcPts val="0"/>
                        </a:spcAft>
                        <a:buNone/>
                      </a:pPr>
                      <a:r>
                        <a:rPr lang="en-GB">
                          <a:solidFill>
                            <a:schemeClr val="dk1"/>
                          </a:solidFill>
                          <a:highlight>
                            <a:srgbClr val="FFFFFF"/>
                          </a:highlight>
                          <a:latin typeface="Century Gothic"/>
                          <a:ea typeface="Century Gothic"/>
                          <a:cs typeface="Century Gothic"/>
                          <a:sym typeface="Century Gothic"/>
                        </a:rPr>
                        <a:t>Track endangered species and return threatened species to their native habitat.</a:t>
                      </a:r>
                      <a:endParaRPr>
                        <a:solidFill>
                          <a:schemeClr val="dk1"/>
                        </a:solidFill>
                        <a:highlight>
                          <a:srgbClr val="FFFFFF"/>
                        </a:highlight>
                        <a:latin typeface="Century Gothic"/>
                        <a:ea typeface="Century Gothic"/>
                        <a:cs typeface="Century Gothic"/>
                        <a:sym typeface="Century Gothic"/>
                      </a:endParaRPr>
                    </a:p>
                  </a:txBody>
                  <a:tcPr marL="91425" marR="91425" marT="91425" marB="91425"/>
                </a:tc>
                <a:tc>
                  <a:txBody>
                    <a:bodyPr/>
                    <a:lstStyle/>
                    <a:p>
                      <a:pPr marL="0" lvl="0" indent="0" algn="l" rtl="0">
                        <a:lnSpc>
                          <a:spcPct val="100000"/>
                        </a:lnSpc>
                        <a:spcBef>
                          <a:spcPts val="0"/>
                        </a:spcBef>
                        <a:spcAft>
                          <a:spcPts val="0"/>
                        </a:spcAft>
                        <a:buNone/>
                      </a:pPr>
                      <a:r>
                        <a:rPr lang="en-GB">
                          <a:solidFill>
                            <a:schemeClr val="dk1"/>
                          </a:solidFill>
                          <a:highlight>
                            <a:srgbClr val="FFFFFF"/>
                          </a:highlight>
                          <a:latin typeface="Century Gothic"/>
                          <a:ea typeface="Century Gothic"/>
                          <a:cs typeface="Century Gothic"/>
                          <a:sym typeface="Century Gothic"/>
                        </a:rPr>
                        <a:t>Know how to track animals and hunted and ate variety of plants and animal so none became extinct.</a:t>
                      </a:r>
                      <a:endParaRPr>
                        <a:solidFill>
                          <a:schemeClr val="dk1"/>
                        </a:solidFill>
                        <a:highlight>
                          <a:srgbClr val="FFFFFF"/>
                        </a:highlight>
                        <a:latin typeface="Century Gothic"/>
                        <a:ea typeface="Century Gothic"/>
                        <a:cs typeface="Century Gothic"/>
                        <a:sym typeface="Century Gothic"/>
                      </a:endParaRPr>
                    </a:p>
                  </a:txBody>
                  <a:tcPr marL="91425" marR="91425" marT="91425" marB="91425"/>
                </a:tc>
                <a:extLst>
                  <a:ext uri="{0D108BD9-81ED-4DB2-BD59-A6C34878D82A}">
                    <a16:rowId xmlns:a16="http://schemas.microsoft.com/office/drawing/2014/main" val="10002"/>
                  </a:ext>
                </a:extLst>
              </a:tr>
              <a:tr h="458475">
                <a:tc>
                  <a:txBody>
                    <a:bodyPr/>
                    <a:lstStyle/>
                    <a:p>
                      <a:pPr marL="0" lvl="0" indent="0" algn="l" rtl="0">
                        <a:lnSpc>
                          <a:spcPct val="115000"/>
                        </a:lnSpc>
                        <a:spcBef>
                          <a:spcPts val="0"/>
                        </a:spcBef>
                        <a:spcAft>
                          <a:spcPts val="0"/>
                        </a:spcAft>
                        <a:buNone/>
                      </a:pPr>
                      <a:r>
                        <a:rPr lang="en-GB">
                          <a:solidFill>
                            <a:schemeClr val="dk1"/>
                          </a:solidFill>
                          <a:highlight>
                            <a:srgbClr val="FFFFFF"/>
                          </a:highlight>
                          <a:latin typeface="Century Gothic"/>
                          <a:ea typeface="Century Gothic"/>
                          <a:cs typeface="Century Gothic"/>
                          <a:sym typeface="Century Gothic"/>
                        </a:rPr>
                        <a:t>M</a:t>
                      </a:r>
                      <a:r>
                        <a:rPr lang="en-GB">
                          <a:solidFill>
                            <a:schemeClr val="dk1"/>
                          </a:solidFill>
                          <a:highlight>
                            <a:srgbClr val="FFFFFF"/>
                          </a:highlight>
                          <a:uFill>
                            <a:noFill/>
                          </a:uFill>
                          <a:latin typeface="Century Gothic"/>
                          <a:ea typeface="Century Gothic"/>
                          <a:cs typeface="Century Gothic"/>
                          <a:sym typeface="Century Gothic"/>
                          <a:hlinkClick r:id="rId3"/>
                        </a:rPr>
                        <a:t>anage controlled burns</a:t>
                      </a:r>
                      <a:r>
                        <a:rPr lang="en-GB">
                          <a:solidFill>
                            <a:schemeClr val="dk1"/>
                          </a:solidFill>
                          <a:highlight>
                            <a:srgbClr val="FFFFFF"/>
                          </a:highlight>
                          <a:latin typeface="Century Gothic"/>
                          <a:ea typeface="Century Gothic"/>
                          <a:cs typeface="Century Gothic"/>
                          <a:sym typeface="Century Gothic"/>
                        </a:rPr>
                        <a:t> and set fire breaks(fire stick farming)</a:t>
                      </a:r>
                      <a:endParaRPr>
                        <a:solidFill>
                          <a:schemeClr val="dk1"/>
                        </a:solidFill>
                        <a:highlight>
                          <a:srgbClr val="FFFFFF"/>
                        </a:highlight>
                        <a:latin typeface="Century Gothic"/>
                        <a:ea typeface="Century Gothic"/>
                        <a:cs typeface="Century Gothic"/>
                        <a:sym typeface="Century Gothic"/>
                      </a:endParaRPr>
                    </a:p>
                  </a:txBody>
                  <a:tcPr marL="91425" marR="91425" marT="91425" marB="91425"/>
                </a:tc>
                <a:tc>
                  <a:txBody>
                    <a:bodyPr/>
                    <a:lstStyle/>
                    <a:p>
                      <a:pPr marL="0" lvl="0" indent="0" algn="l" rtl="0">
                        <a:lnSpc>
                          <a:spcPct val="115000"/>
                        </a:lnSpc>
                        <a:spcBef>
                          <a:spcPts val="0"/>
                        </a:spcBef>
                        <a:spcAft>
                          <a:spcPts val="0"/>
                        </a:spcAft>
                        <a:buNone/>
                      </a:pPr>
                      <a:r>
                        <a:rPr lang="en-GB">
                          <a:solidFill>
                            <a:schemeClr val="dk1"/>
                          </a:solidFill>
                          <a:highlight>
                            <a:schemeClr val="lt1"/>
                          </a:highlight>
                          <a:latin typeface="Century Gothic"/>
                          <a:ea typeface="Century Gothic"/>
                          <a:cs typeface="Century Gothic"/>
                          <a:sym typeface="Century Gothic"/>
                        </a:rPr>
                        <a:t>For over 50,000 years, Australia’s Indigenous communities cared for count</a:t>
                      </a:r>
                      <a:r>
                        <a:rPr lang="en-GB">
                          <a:solidFill>
                            <a:schemeClr val="dk1"/>
                          </a:solidFill>
                          <a:latin typeface="Century Gothic"/>
                          <a:ea typeface="Century Gothic"/>
                          <a:cs typeface="Century Gothic"/>
                          <a:sym typeface="Century Gothic"/>
                        </a:rPr>
                        <a:t>ry </a:t>
                      </a:r>
                      <a:r>
                        <a:rPr lang="en-GB" i="1">
                          <a:solidFill>
                            <a:schemeClr val="dk1"/>
                          </a:solidFill>
                          <a:latin typeface="Century Gothic"/>
                          <a:ea typeface="Century Gothic"/>
                          <a:cs typeface="Century Gothic"/>
                          <a:sym typeface="Century Gothic"/>
                        </a:rPr>
                        <a:t>Boodja/Booja </a:t>
                      </a:r>
                      <a:r>
                        <a:rPr lang="en-GB">
                          <a:solidFill>
                            <a:schemeClr val="dk1"/>
                          </a:solidFill>
                          <a:latin typeface="Century Gothic"/>
                          <a:ea typeface="Century Gothic"/>
                          <a:cs typeface="Century Gothic"/>
                          <a:sym typeface="Century Gothic"/>
                        </a:rPr>
                        <a:t>b</a:t>
                      </a:r>
                      <a:r>
                        <a:rPr lang="en-GB">
                          <a:solidFill>
                            <a:schemeClr val="dk1"/>
                          </a:solidFill>
                          <a:highlight>
                            <a:schemeClr val="lt1"/>
                          </a:highlight>
                          <a:latin typeface="Century Gothic"/>
                          <a:ea typeface="Century Gothic"/>
                          <a:cs typeface="Century Gothic"/>
                          <a:sym typeface="Century Gothic"/>
                        </a:rPr>
                        <a:t>y using fire </a:t>
                      </a:r>
                      <a:r>
                        <a:rPr lang="en-GB" i="1">
                          <a:solidFill>
                            <a:schemeClr val="dk1"/>
                          </a:solidFill>
                          <a:highlight>
                            <a:schemeClr val="lt1"/>
                          </a:highlight>
                          <a:latin typeface="Century Gothic"/>
                          <a:ea typeface="Century Gothic"/>
                          <a:cs typeface="Century Gothic"/>
                          <a:sym typeface="Century Gothic"/>
                        </a:rPr>
                        <a:t>Karla </a:t>
                      </a:r>
                      <a:r>
                        <a:rPr lang="en-GB">
                          <a:solidFill>
                            <a:schemeClr val="dk1"/>
                          </a:solidFill>
                          <a:highlight>
                            <a:schemeClr val="lt1"/>
                          </a:highlight>
                          <a:latin typeface="Century Gothic"/>
                          <a:ea typeface="Century Gothic"/>
                          <a:cs typeface="Century Gothic"/>
                          <a:sym typeface="Century Gothic"/>
                        </a:rPr>
                        <a:t>to manage plant growth and animal populations. </a:t>
                      </a:r>
                      <a:endParaRPr>
                        <a:solidFill>
                          <a:schemeClr val="dk1"/>
                        </a:solidFill>
                        <a:highlight>
                          <a:srgbClr val="FFFFFF"/>
                        </a:highlight>
                        <a:latin typeface="Century Gothic"/>
                        <a:ea typeface="Century Gothic"/>
                        <a:cs typeface="Century Gothic"/>
                        <a:sym typeface="Century Gothic"/>
                      </a:endParaRPr>
                    </a:p>
                  </a:txBody>
                  <a:tcPr marL="91425" marR="91425" marT="91425" marB="91425"/>
                </a:tc>
                <a:extLst>
                  <a:ext uri="{0D108BD9-81ED-4DB2-BD59-A6C34878D82A}">
                    <a16:rowId xmlns:a16="http://schemas.microsoft.com/office/drawing/2014/main" val="10003"/>
                  </a:ext>
                </a:extLst>
              </a:tr>
              <a:tr h="458475">
                <a:tc>
                  <a:txBody>
                    <a:bodyPr/>
                    <a:lstStyle/>
                    <a:p>
                      <a:pPr marL="0" lvl="0" indent="0" algn="l" rtl="0">
                        <a:spcBef>
                          <a:spcPts val="0"/>
                        </a:spcBef>
                        <a:spcAft>
                          <a:spcPts val="0"/>
                        </a:spcAft>
                        <a:buNone/>
                      </a:pPr>
                      <a:r>
                        <a:rPr lang="en-GB">
                          <a:solidFill>
                            <a:schemeClr val="dk1"/>
                          </a:solidFill>
                          <a:highlight>
                            <a:srgbClr val="FFFFFF"/>
                          </a:highlight>
                          <a:latin typeface="Century Gothic"/>
                          <a:ea typeface="Century Gothic"/>
                          <a:cs typeface="Century Gothic"/>
                          <a:sym typeface="Century Gothic"/>
                        </a:rPr>
                        <a:t>Create seasonal harvest calendars.</a:t>
                      </a:r>
                      <a:endParaRPr>
                        <a:solidFill>
                          <a:schemeClr val="dk1"/>
                        </a:solidFill>
                        <a:highlight>
                          <a:srgbClr val="FFFFFF"/>
                        </a:highlight>
                        <a:latin typeface="Century Gothic"/>
                        <a:ea typeface="Century Gothic"/>
                        <a:cs typeface="Century Gothic"/>
                        <a:sym typeface="Century Gothic"/>
                      </a:endParaRPr>
                    </a:p>
                  </a:txBody>
                  <a:tcPr marL="91425" marR="91425" marT="91425" marB="91425"/>
                </a:tc>
                <a:tc>
                  <a:txBody>
                    <a:bodyPr/>
                    <a:lstStyle/>
                    <a:p>
                      <a:pPr marL="0" lvl="0" indent="0" algn="l" rtl="0">
                        <a:lnSpc>
                          <a:spcPct val="100000"/>
                        </a:lnSpc>
                        <a:spcBef>
                          <a:spcPts val="0"/>
                        </a:spcBef>
                        <a:spcAft>
                          <a:spcPts val="0"/>
                        </a:spcAft>
                        <a:buNone/>
                      </a:pPr>
                      <a:r>
                        <a:rPr lang="en-GB">
                          <a:solidFill>
                            <a:schemeClr val="dk1"/>
                          </a:solidFill>
                          <a:highlight>
                            <a:srgbClr val="FFFFFF"/>
                          </a:highlight>
                          <a:latin typeface="Century Gothic"/>
                          <a:ea typeface="Century Gothic"/>
                          <a:cs typeface="Century Gothic"/>
                          <a:sym typeface="Century Gothic"/>
                        </a:rPr>
                        <a:t>Aborignal people know the land and what plants grow best each season.</a:t>
                      </a:r>
                      <a:endParaRPr>
                        <a:solidFill>
                          <a:schemeClr val="dk1"/>
                        </a:solidFill>
                        <a:highlight>
                          <a:srgbClr val="FFFFFF"/>
                        </a:highlight>
                        <a:latin typeface="Century Gothic"/>
                        <a:ea typeface="Century Gothic"/>
                        <a:cs typeface="Century Gothic"/>
                        <a:sym typeface="Century Gothic"/>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graphicFrame>
        <p:nvGraphicFramePr>
          <p:cNvPr id="285" name="Google Shape;285;p46"/>
          <p:cNvGraphicFramePr/>
          <p:nvPr/>
        </p:nvGraphicFramePr>
        <p:xfrm>
          <a:off x="6793300" y="249925"/>
          <a:ext cx="2142625" cy="914330"/>
        </p:xfrm>
        <a:graphic>
          <a:graphicData uri="http://schemas.openxmlformats.org/drawingml/2006/table">
            <a:tbl>
              <a:tblPr>
                <a:noFill/>
                <a:tableStyleId>{584581DD-12DB-4266-914E-1824FF2F8372}</a:tableStyleId>
              </a:tblPr>
              <a:tblGrid>
                <a:gridCol w="214262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CHECK FOR UNDERSTANDING</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solidFill>
                      <a:srgbClr val="FF9900"/>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100">
                        <a:latin typeface="Century Gothic"/>
                        <a:ea typeface="Century Gothic"/>
                        <a:cs typeface="Century Gothic"/>
                        <a:sym typeface="Century Gothic"/>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286" name="Google Shape;286;p46"/>
          <p:cNvSpPr txBox="1">
            <a:spLocks noGrp="1"/>
          </p:cNvSpPr>
          <p:nvPr>
            <p:ph type="subTitle" idx="1"/>
          </p:nvPr>
        </p:nvSpPr>
        <p:spPr>
          <a:xfrm>
            <a:off x="95500" y="189850"/>
            <a:ext cx="7061100" cy="50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200"/>
              <a:t>We will explain how Aboriginal and Torres Strait Islander peoples' land management practices have informed contemporary biodiversity protection.</a:t>
            </a:r>
            <a:endParaRPr/>
          </a:p>
        </p:txBody>
      </p:sp>
      <p:pic>
        <p:nvPicPr>
          <p:cNvPr id="287" name="Google Shape;287;p46" descr="Didgeridoos, boomerangs, and an ancient hunter-gatherer lifestyle. These tend to be the first thing to come to mind when we imagine Indigenous Australians. Only with the arrival of Europeans was agriculture introduced. But new research and old documents may reveal the secrets of native Australian agriculture. So were the Aboriginals hunter-gatherers, did they take part in a secret whale-human alliance and did they managed “the largest estate on Earth”. Well, Let’s Find Out!&#10;&#10;Follow me on twitter&#10;https://twitter.com/CogitoEdu&#10;&#10;Or Reddit &#10;r/cogitoedu&#10;&#10;Or Facebook&#10;@CogitoYT&#10;&#10;&#10;IF YOU WOULD LIKE TO CONTRIBUTE TO MY PATREON PLEASE SEE HERE. &#10;https://www.patreon.com/CogitoEdu&#10;&#10;MERCHANDISE&#10;https://teespring.com/en-GB/stores/co...&#10;&#10;SCRIPT WITH FOOTNOTES AND SOURCES: https://pastebin.com/BQCDb6gr&#10;&#10;SOURCES (Affiliate Links)&#10;&#10;Dark Emu - https://amzn.to/2V0U3aF&#10;The Biggest Estate on Earth: How Aborigines Made Australia - https://amzn.to/2Xhrd38&#10;&#10;&#10;Other Sources&#10;&#10;https://trove.nla.gov.au/work/7433514?selectedversion=NBD592827&#10;http://www.gutenberg.org/files/13033/13033-h/13033-h.htm&#10;http://www.gutenberg.org/files/9943/9943-h/9943-h.htm&#10;http://www.gutenberg.org/files/12928/12928-h/12928-h.htm&#10;https://www.adelaide.edu.au/efn/publications/Denham_etal_2009_Antiquity.pdf&#10;https://theconversation.com/splendour-in-the-grass-new-approaches-to-cereal-production-8301&#10;https://australianmuseum.net.au/blog-archive/science/food-culture-aboriginal-bread/&#10;https://australianmuseum.net.au/learn/cultures/atsi-collection/australian-archaeology/cuddie-springs-archaeological-site-new-south-wales/http://digital.slv.vic.gov.au/view/action/nmets.do?DOCCHOICE=2992330.xml&amp;dvs=1554730569667~898&amp;locale=en_GB&amp;search_terms=&amp;adjacency=&amp;VIEWER_URL=/view/action/nmets.do?&amp;DELIVERY_RULE_ID=4&amp;divType=&amp;usePid1=true&amp;usePid2=true&#10;https://www.environment.nsw.gov.au/heritageapp/ViewHeritageItemDetails.aspx?ID=5051305&#10;https://www.heritagedaily.com/2017/02/the-detective-work-behind-the-budj-bim-eel-traps-world-heritage-bid/114103&#10;https://www.abc.net.au/news/2015-08-19/fact-check-does-australia-have-one-of-the-highest-extinction/6691026&#10;https://www.theguardian.com/environment/2018/feb/13/a-national-disgrace-australias-extinction-crisis-is-unfolding-in-plain-sight&#10;http://museum.wa.gov.au/sites/default/files/KURUMI%20POSSIBLE%20ABORIGINAL%20INCIPIENT%20AGRICULTURE%20ASSOCIATED%20WITH%20A%20STONE%20ARRANGEMENT.pdf&#10;https://www.theguardian.com/australia-news/2015/jul/10/fish-traps-brewarrina-extraordinary-ancient-structures-protection&#10;http://www.anu.edu.au/news/all-news/science-isn%E2%80%99t-just-whitefella-business&#10;https://www.abc.net.au/radionational/programs/archived/bushtelegraph/rethinking-indigenous-australias-agricultural-past/5452454&#10;https://www.foreground.com.au/environment/decolonising-agriculture-bruce-pascoes-dark-emu/#&#10;http://www.nationalunitygovernment.org/pdf/aboriginal-australia-map.pdf&#10;https://www.smh.com.au/entertainment/books/the-first-farmers-20110930-1l1gv.html&#10;https://tuckerbush.com.au/murnong-yam-daisy-microseris-lanceolata/&#10;https://austhrutime.com/millet_harvesters.htm&#10;&#10;SOME SFX TAKEN FROM AGE OF EMPIRES II&#10;MUSIC BY http://www.epidemicsound.com/&#10;&#10;THANKS TO https://pixabay.com/ AND https://vecteezy.com/ FOR MANY OF THE VECTOR IMAGES&#10;&#10;All images are taken from Creative Commons or used in accordance with fair use. If one of your images has been used and I have forgotten to attribute please contact me by email or on twitter I will instantly resolve that.&#10;&#10;Why have you scrolled this far down? No one reads down here.&#10;&#10;#Australia #AboriginalAustralians #Aboriginal #Indiginous #Australiahistory" title="How Aboriginal Australians Made Australia">
            <a:hlinkClick r:id="rId3"/>
          </p:cNvPr>
          <p:cNvPicPr preferRelativeResize="0"/>
          <p:nvPr/>
        </p:nvPicPr>
        <p:blipFill>
          <a:blip r:embed="rId4">
            <a:alphaModFix/>
          </a:blip>
          <a:stretch>
            <a:fillRect/>
          </a:stretch>
        </p:blipFill>
        <p:spPr>
          <a:xfrm>
            <a:off x="697048" y="727797"/>
            <a:ext cx="5563726" cy="4172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7"/>
          <p:cNvSpPr txBox="1">
            <a:spLocks noGrp="1"/>
          </p:cNvSpPr>
          <p:nvPr>
            <p:ph type="body" idx="2"/>
          </p:nvPr>
        </p:nvSpPr>
        <p:spPr>
          <a:xfrm>
            <a:off x="539200" y="1884650"/>
            <a:ext cx="6173700" cy="2981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GB"/>
              <a:t>What are 3 Aboriginal land management practices?</a:t>
            </a:r>
            <a:endParaRPr/>
          </a:p>
          <a:p>
            <a:pPr marL="457200" lvl="0" indent="-342900" algn="l" rtl="0">
              <a:spcBef>
                <a:spcPts val="0"/>
              </a:spcBef>
              <a:spcAft>
                <a:spcPts val="0"/>
              </a:spcAft>
              <a:buSzPts val="1800"/>
              <a:buAutoNum type="arabicPeriod"/>
            </a:pPr>
            <a:r>
              <a:rPr lang="en-GB"/>
              <a:t>What are 3 Land management practices today, and how have they been influenced by Aboriginal practices?</a:t>
            </a:r>
            <a:endParaRPr/>
          </a:p>
          <a:p>
            <a:pPr marL="457200" lvl="0" indent="-342900" algn="l" rtl="0">
              <a:spcBef>
                <a:spcPts val="0"/>
              </a:spcBef>
              <a:spcAft>
                <a:spcPts val="0"/>
              </a:spcAft>
              <a:buSzPts val="1800"/>
              <a:buAutoNum type="arabicPeriod"/>
            </a:pPr>
            <a:r>
              <a:rPr lang="en-GB"/>
              <a:t>Why is biodiversity important?</a:t>
            </a:r>
            <a:endParaRPr/>
          </a:p>
        </p:txBody>
      </p:sp>
      <p:sp>
        <p:nvSpPr>
          <p:cNvPr id="293" name="Google Shape;293;p47"/>
          <p:cNvSpPr/>
          <p:nvPr/>
        </p:nvSpPr>
        <p:spPr>
          <a:xfrm>
            <a:off x="552550" y="858554"/>
            <a:ext cx="5896800" cy="919500"/>
          </a:xfrm>
          <a:prstGeom prst="rect">
            <a:avLst/>
          </a:prstGeom>
          <a:noFill/>
          <a:ln w="2857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800">
                <a:latin typeface="Century Gothic"/>
                <a:ea typeface="Century Gothic"/>
                <a:cs typeface="Century Gothic"/>
                <a:sym typeface="Century Gothic"/>
              </a:rPr>
              <a:t>Answer the following questions in your workbook.</a:t>
            </a:r>
            <a:endParaRPr sz="1800">
              <a:latin typeface="Century Gothic"/>
              <a:ea typeface="Century Gothic"/>
              <a:cs typeface="Century Gothic"/>
              <a:sym typeface="Century Gothic"/>
            </a:endParaRPr>
          </a:p>
        </p:txBody>
      </p:sp>
      <p:sp>
        <p:nvSpPr>
          <p:cNvPr id="294" name="Google Shape;294;p47"/>
          <p:cNvSpPr txBox="1">
            <a:spLocks noGrp="1"/>
          </p:cNvSpPr>
          <p:nvPr>
            <p:ph type="subTitle" idx="1"/>
          </p:nvPr>
        </p:nvSpPr>
        <p:spPr>
          <a:xfrm>
            <a:off x="95500" y="189850"/>
            <a:ext cx="7061100" cy="50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200"/>
              <a:t>We will explain how Aboriginal and Torres Strait Islander peoples' land management practices have informed contemporary biodiversity protection.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8"/>
          <p:cNvSpPr txBox="1">
            <a:spLocks noGrp="1"/>
          </p:cNvSpPr>
          <p:nvPr>
            <p:ph type="body" idx="1"/>
          </p:nvPr>
        </p:nvSpPr>
        <p:spPr>
          <a:xfrm>
            <a:off x="497975" y="2892375"/>
            <a:ext cx="5198100" cy="20124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GB"/>
              <a:t>We will describe examples of Aboriginal and Torres Strait Islander peoples' land management practices.</a:t>
            </a:r>
            <a:endParaRPr/>
          </a:p>
          <a:p>
            <a:pPr marL="457200" lvl="0" indent="-342900" algn="l" rtl="0">
              <a:spcBef>
                <a:spcPts val="0"/>
              </a:spcBef>
              <a:spcAft>
                <a:spcPts val="0"/>
              </a:spcAft>
              <a:buSzPts val="1800"/>
              <a:buChar char="●"/>
            </a:pPr>
            <a:r>
              <a:rPr lang="en-GB"/>
              <a:t>We will explain how these practices have informed contemporary land management.</a:t>
            </a:r>
            <a:endParaRPr/>
          </a:p>
        </p:txBody>
      </p:sp>
      <p:sp>
        <p:nvSpPr>
          <p:cNvPr id="300" name="Google Shape;300;p48"/>
          <p:cNvSpPr txBox="1">
            <a:spLocks noGrp="1"/>
          </p:cNvSpPr>
          <p:nvPr>
            <p:ph type="title"/>
          </p:nvPr>
        </p:nvSpPr>
        <p:spPr>
          <a:xfrm>
            <a:off x="532075" y="477525"/>
            <a:ext cx="5061600" cy="183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GB" sz="2400"/>
              <a:t>We will explain how Aboriginal and Torres Strait Islander peoples' land management practices have informed contemporary biodiversity protection.</a:t>
            </a:r>
            <a:endParaRPr sz="2400"/>
          </a:p>
        </p:txBody>
      </p:sp>
      <p:graphicFrame>
        <p:nvGraphicFramePr>
          <p:cNvPr id="301" name="Google Shape;301;p48"/>
          <p:cNvGraphicFramePr/>
          <p:nvPr/>
        </p:nvGraphicFramePr>
        <p:xfrm>
          <a:off x="6793300" y="4154275"/>
          <a:ext cx="2142625" cy="914330"/>
        </p:xfrm>
        <a:graphic>
          <a:graphicData uri="http://schemas.openxmlformats.org/drawingml/2006/table">
            <a:tbl>
              <a:tblPr>
                <a:noFill/>
                <a:tableStyleId>{584581DD-12DB-4266-914E-1824FF2F8372}</a:tableStyleId>
              </a:tblPr>
              <a:tblGrid>
                <a:gridCol w="214262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CHECK FOR UNDERSTANDING</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solidFill>
                      <a:srgbClr val="FF9900"/>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GB" sz="1100">
                          <a:latin typeface="Century Gothic"/>
                          <a:ea typeface="Century Gothic"/>
                          <a:cs typeface="Century Gothic"/>
                          <a:sym typeface="Century Gothic"/>
                        </a:rPr>
                        <a:t>Check Success Criteria.</a:t>
                      </a:r>
                      <a:endParaRPr sz="1100">
                        <a:latin typeface="Century Gothic"/>
                        <a:ea typeface="Century Gothic"/>
                        <a:cs typeface="Century Gothic"/>
                        <a:sym typeface="Century Gothic"/>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302" name="Google Shape;302;p48"/>
          <p:cNvGraphicFramePr/>
          <p:nvPr/>
        </p:nvGraphicFramePr>
        <p:xfrm>
          <a:off x="6797375" y="3182875"/>
          <a:ext cx="2134475" cy="700980"/>
        </p:xfrm>
        <a:graphic>
          <a:graphicData uri="http://schemas.openxmlformats.org/drawingml/2006/table">
            <a:tbl>
              <a:tblPr>
                <a:noFill/>
                <a:tableStyleId>{584581DD-12DB-4266-914E-1824FF2F8372}</a:tableStyleId>
              </a:tblPr>
              <a:tblGrid>
                <a:gridCol w="213447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DEFINITION</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rgbClr val="0B5394"/>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endParaRPr sz="1100">
                        <a:latin typeface="Century Gothic"/>
                        <a:ea typeface="Century Gothic"/>
                        <a:cs typeface="Century Gothic"/>
                        <a:sym typeface="Century Gothic"/>
                      </a:endParaRPr>
                    </a:p>
                  </a:txBody>
                  <a:tcPr marL="91425" marR="91425" marT="91425" marB="91425">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graphicFrame>
        <p:nvGraphicFramePr>
          <p:cNvPr id="153" name="Google Shape;153;p26"/>
          <p:cNvGraphicFramePr/>
          <p:nvPr/>
        </p:nvGraphicFramePr>
        <p:xfrm>
          <a:off x="7551470" y="2049650"/>
          <a:ext cx="1494675" cy="1706820"/>
        </p:xfrm>
        <a:graphic>
          <a:graphicData uri="http://schemas.openxmlformats.org/drawingml/2006/table">
            <a:tbl>
              <a:tblPr>
                <a:noFill/>
                <a:tableStyleId>{584581DD-12DB-4266-914E-1824FF2F8372}</a:tableStyleId>
              </a:tblPr>
              <a:tblGrid>
                <a:gridCol w="149467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HINT</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solidFill>
                      <a:srgbClr val="6AA84F"/>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GB" sz="1100" b="1">
                          <a:latin typeface="Century Gothic"/>
                          <a:ea typeface="Century Gothic"/>
                          <a:cs typeface="Century Gothic"/>
                          <a:sym typeface="Century Gothic"/>
                        </a:rPr>
                        <a:t>K</a:t>
                      </a:r>
                      <a:r>
                        <a:rPr lang="en-GB" sz="1100">
                          <a:latin typeface="Century Gothic"/>
                          <a:ea typeface="Century Gothic"/>
                          <a:cs typeface="Century Gothic"/>
                          <a:sym typeface="Century Gothic"/>
                        </a:rPr>
                        <a:t>ing        KINGDOM</a:t>
                      </a:r>
                      <a:endParaRPr sz="1100">
                        <a:latin typeface="Century Gothic"/>
                        <a:ea typeface="Century Gothic"/>
                        <a:cs typeface="Century Gothic"/>
                        <a:sym typeface="Century Gothic"/>
                      </a:endParaRPr>
                    </a:p>
                    <a:p>
                      <a:pPr marL="0" lvl="0" indent="0" algn="l" rtl="0">
                        <a:spcBef>
                          <a:spcPts val="0"/>
                        </a:spcBef>
                        <a:spcAft>
                          <a:spcPts val="0"/>
                        </a:spcAft>
                        <a:buNone/>
                      </a:pPr>
                      <a:r>
                        <a:rPr lang="en-GB" sz="1100" b="1">
                          <a:latin typeface="Century Gothic"/>
                          <a:ea typeface="Century Gothic"/>
                          <a:cs typeface="Century Gothic"/>
                          <a:sym typeface="Century Gothic"/>
                        </a:rPr>
                        <a:t>P</a:t>
                      </a:r>
                      <a:r>
                        <a:rPr lang="en-GB" sz="1100">
                          <a:latin typeface="Century Gothic"/>
                          <a:ea typeface="Century Gothic"/>
                          <a:cs typeface="Century Gothic"/>
                          <a:sym typeface="Century Gothic"/>
                        </a:rPr>
                        <a:t>hillip      PHYLUM</a:t>
                      </a:r>
                      <a:endParaRPr sz="1100">
                        <a:latin typeface="Century Gothic"/>
                        <a:ea typeface="Century Gothic"/>
                        <a:cs typeface="Century Gothic"/>
                        <a:sym typeface="Century Gothic"/>
                      </a:endParaRPr>
                    </a:p>
                    <a:p>
                      <a:pPr marL="0" lvl="0" indent="0" algn="l" rtl="0">
                        <a:spcBef>
                          <a:spcPts val="0"/>
                        </a:spcBef>
                        <a:spcAft>
                          <a:spcPts val="0"/>
                        </a:spcAft>
                        <a:buNone/>
                      </a:pPr>
                      <a:r>
                        <a:rPr lang="en-GB" sz="1100" b="1">
                          <a:latin typeface="Century Gothic"/>
                          <a:ea typeface="Century Gothic"/>
                          <a:cs typeface="Century Gothic"/>
                          <a:sym typeface="Century Gothic"/>
                        </a:rPr>
                        <a:t>C</a:t>
                      </a:r>
                      <a:r>
                        <a:rPr lang="en-GB" sz="1100">
                          <a:latin typeface="Century Gothic"/>
                          <a:ea typeface="Century Gothic"/>
                          <a:cs typeface="Century Gothic"/>
                          <a:sym typeface="Century Gothic"/>
                        </a:rPr>
                        <a:t>ame     CLASS</a:t>
                      </a:r>
                      <a:endParaRPr sz="1100">
                        <a:latin typeface="Century Gothic"/>
                        <a:ea typeface="Century Gothic"/>
                        <a:cs typeface="Century Gothic"/>
                        <a:sym typeface="Century Gothic"/>
                      </a:endParaRPr>
                    </a:p>
                    <a:p>
                      <a:pPr marL="0" lvl="0" indent="0" algn="l" rtl="0">
                        <a:spcBef>
                          <a:spcPts val="0"/>
                        </a:spcBef>
                        <a:spcAft>
                          <a:spcPts val="0"/>
                        </a:spcAft>
                        <a:buNone/>
                      </a:pPr>
                      <a:r>
                        <a:rPr lang="en-GB" sz="1100" b="1">
                          <a:latin typeface="Century Gothic"/>
                          <a:ea typeface="Century Gothic"/>
                          <a:cs typeface="Century Gothic"/>
                          <a:sym typeface="Century Gothic"/>
                        </a:rPr>
                        <a:t>O</a:t>
                      </a:r>
                      <a:r>
                        <a:rPr lang="en-GB" sz="1100">
                          <a:latin typeface="Century Gothic"/>
                          <a:ea typeface="Century Gothic"/>
                          <a:cs typeface="Century Gothic"/>
                          <a:sym typeface="Century Gothic"/>
                        </a:rPr>
                        <a:t>ver        ORDER</a:t>
                      </a:r>
                      <a:endParaRPr sz="1100">
                        <a:latin typeface="Century Gothic"/>
                        <a:ea typeface="Century Gothic"/>
                        <a:cs typeface="Century Gothic"/>
                        <a:sym typeface="Century Gothic"/>
                      </a:endParaRPr>
                    </a:p>
                    <a:p>
                      <a:pPr marL="0" lvl="0" indent="0" algn="l" rtl="0">
                        <a:spcBef>
                          <a:spcPts val="0"/>
                        </a:spcBef>
                        <a:spcAft>
                          <a:spcPts val="0"/>
                        </a:spcAft>
                        <a:buNone/>
                      </a:pPr>
                      <a:r>
                        <a:rPr lang="en-GB" sz="1100" b="1">
                          <a:latin typeface="Century Gothic"/>
                          <a:ea typeface="Century Gothic"/>
                          <a:cs typeface="Century Gothic"/>
                          <a:sym typeface="Century Gothic"/>
                        </a:rPr>
                        <a:t>F</a:t>
                      </a:r>
                      <a:r>
                        <a:rPr lang="en-GB" sz="1100">
                          <a:latin typeface="Century Gothic"/>
                          <a:ea typeface="Century Gothic"/>
                          <a:cs typeface="Century Gothic"/>
                          <a:sym typeface="Century Gothic"/>
                        </a:rPr>
                        <a:t>or            FAMILY</a:t>
                      </a:r>
                      <a:endParaRPr sz="1100">
                        <a:latin typeface="Century Gothic"/>
                        <a:ea typeface="Century Gothic"/>
                        <a:cs typeface="Century Gothic"/>
                        <a:sym typeface="Century Gothic"/>
                      </a:endParaRPr>
                    </a:p>
                    <a:p>
                      <a:pPr marL="0" lvl="0" indent="0" algn="l" rtl="0">
                        <a:spcBef>
                          <a:spcPts val="0"/>
                        </a:spcBef>
                        <a:spcAft>
                          <a:spcPts val="0"/>
                        </a:spcAft>
                        <a:buNone/>
                      </a:pPr>
                      <a:r>
                        <a:rPr lang="en-GB" sz="1100" b="1">
                          <a:latin typeface="Century Gothic"/>
                          <a:ea typeface="Century Gothic"/>
                          <a:cs typeface="Century Gothic"/>
                          <a:sym typeface="Century Gothic"/>
                        </a:rPr>
                        <a:t>G</a:t>
                      </a:r>
                      <a:r>
                        <a:rPr lang="en-GB" sz="1100">
                          <a:latin typeface="Century Gothic"/>
                          <a:ea typeface="Century Gothic"/>
                          <a:cs typeface="Century Gothic"/>
                          <a:sym typeface="Century Gothic"/>
                        </a:rPr>
                        <a:t>ood       GENUS</a:t>
                      </a:r>
                      <a:endParaRPr sz="1100">
                        <a:latin typeface="Century Gothic"/>
                        <a:ea typeface="Century Gothic"/>
                        <a:cs typeface="Century Gothic"/>
                        <a:sym typeface="Century Gothic"/>
                      </a:endParaRPr>
                    </a:p>
                    <a:p>
                      <a:pPr marL="0" lvl="0" indent="0" algn="l" rtl="0">
                        <a:spcBef>
                          <a:spcPts val="0"/>
                        </a:spcBef>
                        <a:spcAft>
                          <a:spcPts val="0"/>
                        </a:spcAft>
                        <a:buNone/>
                      </a:pPr>
                      <a:r>
                        <a:rPr lang="en-GB" sz="1100" b="1">
                          <a:latin typeface="Century Gothic"/>
                          <a:ea typeface="Century Gothic"/>
                          <a:cs typeface="Century Gothic"/>
                          <a:sym typeface="Century Gothic"/>
                        </a:rPr>
                        <a:t>Spaghetti</a:t>
                      </a:r>
                      <a:r>
                        <a:rPr lang="en-GB" sz="1100">
                          <a:latin typeface="Century Gothic"/>
                          <a:ea typeface="Century Gothic"/>
                          <a:cs typeface="Century Gothic"/>
                          <a:sym typeface="Century Gothic"/>
                        </a:rPr>
                        <a:t>  SPECIES</a:t>
                      </a:r>
                      <a:endParaRPr sz="1100">
                        <a:latin typeface="Century Gothic"/>
                        <a:ea typeface="Century Gothic"/>
                        <a:cs typeface="Century Gothic"/>
                        <a:sym typeface="Century Gothic"/>
                      </a:endParaRPr>
                    </a:p>
                  </a:txBody>
                  <a:tcPr marL="91425" marR="91425" marT="91425" marB="91425">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154" name="Google Shape;154;p26"/>
          <p:cNvGraphicFramePr/>
          <p:nvPr/>
        </p:nvGraphicFramePr>
        <p:xfrm>
          <a:off x="489825" y="1243925"/>
          <a:ext cx="6934625" cy="3383040"/>
        </p:xfrm>
        <a:graphic>
          <a:graphicData uri="http://schemas.openxmlformats.org/drawingml/2006/table">
            <a:tbl>
              <a:tblPr>
                <a:noFill/>
                <a:tableStyleId>{584581DD-12DB-4266-914E-1824FF2F8372}</a:tableStyleId>
              </a:tblPr>
              <a:tblGrid>
                <a:gridCol w="896425">
                  <a:extLst>
                    <a:ext uri="{9D8B030D-6E8A-4147-A177-3AD203B41FA5}">
                      <a16:colId xmlns:a16="http://schemas.microsoft.com/office/drawing/2014/main" val="20000"/>
                    </a:ext>
                  </a:extLst>
                </a:gridCol>
                <a:gridCol w="1844200">
                  <a:extLst>
                    <a:ext uri="{9D8B030D-6E8A-4147-A177-3AD203B41FA5}">
                      <a16:colId xmlns:a16="http://schemas.microsoft.com/office/drawing/2014/main" val="20001"/>
                    </a:ext>
                  </a:extLst>
                </a:gridCol>
                <a:gridCol w="2103900">
                  <a:extLst>
                    <a:ext uri="{9D8B030D-6E8A-4147-A177-3AD203B41FA5}">
                      <a16:colId xmlns:a16="http://schemas.microsoft.com/office/drawing/2014/main" val="20002"/>
                    </a:ext>
                  </a:extLst>
                </a:gridCol>
                <a:gridCol w="2090100">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r>
                        <a:rPr lang="en-GB" sz="1200" b="1">
                          <a:latin typeface="Century Gothic"/>
                          <a:ea typeface="Century Gothic"/>
                          <a:cs typeface="Century Gothic"/>
                          <a:sym typeface="Century Gothic"/>
                        </a:rPr>
                        <a:t>NUMBER</a:t>
                      </a:r>
                      <a:endParaRPr sz="1200" b="1">
                        <a:latin typeface="Century Gothic"/>
                        <a:ea typeface="Century Gothic"/>
                        <a:cs typeface="Century Gothic"/>
                        <a:sym typeface="Century Gothic"/>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b="1">
                          <a:latin typeface="Century Gothic"/>
                          <a:ea typeface="Century Gothic"/>
                          <a:cs typeface="Century Gothic"/>
                          <a:sym typeface="Century Gothic"/>
                        </a:rPr>
                        <a:t>A: Peacock</a:t>
                      </a:r>
                      <a:endParaRPr b="1">
                        <a:latin typeface="Century Gothic"/>
                        <a:ea typeface="Century Gothic"/>
                        <a:cs typeface="Century Gothic"/>
                        <a:sym typeface="Century Gothic"/>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b="1">
                          <a:latin typeface="Century Gothic"/>
                          <a:ea typeface="Century Gothic"/>
                          <a:cs typeface="Century Gothic"/>
                          <a:sym typeface="Century Gothic"/>
                        </a:rPr>
                        <a:t>B: Emu</a:t>
                      </a:r>
                      <a:endParaRPr b="1">
                        <a:latin typeface="Century Gothic"/>
                        <a:ea typeface="Century Gothic"/>
                        <a:cs typeface="Century Gothic"/>
                        <a:sym typeface="Century Gothic"/>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b="1">
                          <a:latin typeface="Century Gothic"/>
                          <a:ea typeface="Century Gothic"/>
                          <a:cs typeface="Century Gothic"/>
                          <a:sym typeface="Century Gothic"/>
                        </a:rPr>
                        <a:t>C: Cassowary</a:t>
                      </a:r>
                      <a:endParaRPr b="1">
                        <a:latin typeface="Century Gothic"/>
                        <a:ea typeface="Century Gothic"/>
                        <a:cs typeface="Century Gothic"/>
                        <a:sym typeface="Century Gothic"/>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b="1">
                          <a:latin typeface="Century Gothic"/>
                          <a:ea typeface="Century Gothic"/>
                          <a:cs typeface="Century Gothic"/>
                          <a:sym typeface="Century Gothic"/>
                        </a:rPr>
                        <a:t>1</a:t>
                      </a:r>
                      <a:endParaRPr b="1">
                        <a:latin typeface="Century Gothic"/>
                        <a:ea typeface="Century Gothic"/>
                        <a:cs typeface="Century Gothic"/>
                        <a:sym typeface="Century Gothic"/>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GB" i="1">
                          <a:solidFill>
                            <a:srgbClr val="000000"/>
                          </a:solidFill>
                          <a:latin typeface="Century Gothic"/>
                          <a:ea typeface="Century Gothic"/>
                          <a:cs typeface="Century Gothic"/>
                          <a:sym typeface="Century Gothic"/>
                        </a:rPr>
                        <a:t>S: </a:t>
                      </a:r>
                      <a:r>
                        <a:rPr lang="en-GB" i="1">
                          <a:latin typeface="Century Gothic"/>
                          <a:ea typeface="Century Gothic"/>
                          <a:cs typeface="Century Gothic"/>
                          <a:sym typeface="Century Gothic"/>
                        </a:rPr>
                        <a:t>Pavo cristatus</a:t>
                      </a:r>
                      <a:endParaRPr>
                        <a:latin typeface="Century Gothic"/>
                        <a:ea typeface="Century Gothic"/>
                        <a:cs typeface="Century Gothic"/>
                        <a:sym typeface="Century Gothic"/>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GB">
                          <a:solidFill>
                            <a:srgbClr val="000000"/>
                          </a:solidFill>
                          <a:latin typeface="Century Gothic"/>
                          <a:ea typeface="Century Gothic"/>
                          <a:cs typeface="Century Gothic"/>
                          <a:sym typeface="Century Gothic"/>
                        </a:rPr>
                        <a:t>K: Animalia</a:t>
                      </a:r>
                      <a:endParaRPr>
                        <a:latin typeface="Century Gothic"/>
                        <a:ea typeface="Century Gothic"/>
                        <a:cs typeface="Century Gothic"/>
                        <a:sym typeface="Century Gothic"/>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a:latin typeface="Century Gothic"/>
                          <a:ea typeface="Century Gothic"/>
                          <a:cs typeface="Century Gothic"/>
                          <a:sym typeface="Century Gothic"/>
                        </a:rPr>
                        <a:t>O: Casuariiformes</a:t>
                      </a:r>
                      <a:endParaRPr>
                        <a:latin typeface="Century Gothic"/>
                        <a:ea typeface="Century Gothic"/>
                        <a:cs typeface="Century Gothic"/>
                        <a:sym typeface="Century Gothic"/>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GB" b="1">
                          <a:latin typeface="Century Gothic"/>
                          <a:ea typeface="Century Gothic"/>
                          <a:cs typeface="Century Gothic"/>
                          <a:sym typeface="Century Gothic"/>
                        </a:rPr>
                        <a:t>2</a:t>
                      </a:r>
                      <a:endParaRPr b="1">
                        <a:latin typeface="Century Gothic"/>
                        <a:ea typeface="Century Gothic"/>
                        <a:cs typeface="Century Gothic"/>
                        <a:sym typeface="Century Gothic"/>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a:latin typeface="Century Gothic"/>
                          <a:ea typeface="Century Gothic"/>
                          <a:cs typeface="Century Gothic"/>
                          <a:sym typeface="Century Gothic"/>
                        </a:rPr>
                        <a:t>P: Chordata</a:t>
                      </a:r>
                      <a:endParaRPr>
                        <a:latin typeface="Century Gothic"/>
                        <a:ea typeface="Century Gothic"/>
                        <a:cs typeface="Century Gothic"/>
                        <a:sym typeface="Century Gothic"/>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GB">
                          <a:solidFill>
                            <a:srgbClr val="000000"/>
                          </a:solidFill>
                          <a:latin typeface="Century Gothic"/>
                          <a:ea typeface="Century Gothic"/>
                          <a:cs typeface="Century Gothic"/>
                          <a:sym typeface="Century Gothic"/>
                        </a:rPr>
                        <a:t>F: </a:t>
                      </a:r>
                      <a:r>
                        <a:rPr lang="en-GB">
                          <a:latin typeface="Century Gothic"/>
                          <a:ea typeface="Century Gothic"/>
                          <a:cs typeface="Century Gothic"/>
                          <a:sym typeface="Century Gothic"/>
                        </a:rPr>
                        <a:t>Casuariidae</a:t>
                      </a:r>
                      <a:endParaRPr>
                        <a:latin typeface="Century Gothic"/>
                        <a:ea typeface="Century Gothic"/>
                        <a:cs typeface="Century Gothic"/>
                        <a:sym typeface="Century Gothic"/>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GB">
                          <a:solidFill>
                            <a:srgbClr val="000000"/>
                          </a:solidFill>
                          <a:latin typeface="Century Gothic"/>
                          <a:ea typeface="Century Gothic"/>
                          <a:cs typeface="Century Gothic"/>
                          <a:sym typeface="Century Gothic"/>
                        </a:rPr>
                        <a:t>G: </a:t>
                      </a:r>
                      <a:r>
                        <a:rPr lang="en-GB">
                          <a:latin typeface="Century Gothic"/>
                          <a:ea typeface="Century Gothic"/>
                          <a:cs typeface="Century Gothic"/>
                          <a:sym typeface="Century Gothic"/>
                        </a:rPr>
                        <a:t>Casuarius</a:t>
                      </a:r>
                      <a:endParaRPr>
                        <a:latin typeface="Century Gothic"/>
                        <a:ea typeface="Century Gothic"/>
                        <a:cs typeface="Century Gothic"/>
                        <a:sym typeface="Century Gothic"/>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GB" b="1">
                          <a:latin typeface="Century Gothic"/>
                          <a:ea typeface="Century Gothic"/>
                          <a:cs typeface="Century Gothic"/>
                          <a:sym typeface="Century Gothic"/>
                        </a:rPr>
                        <a:t>3</a:t>
                      </a:r>
                      <a:endParaRPr b="1">
                        <a:latin typeface="Century Gothic"/>
                        <a:ea typeface="Century Gothic"/>
                        <a:cs typeface="Century Gothic"/>
                        <a:sym typeface="Century Gothic"/>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GB">
                          <a:solidFill>
                            <a:srgbClr val="000000"/>
                          </a:solidFill>
                          <a:latin typeface="Century Gothic"/>
                          <a:ea typeface="Century Gothic"/>
                          <a:cs typeface="Century Gothic"/>
                          <a:sym typeface="Century Gothic"/>
                        </a:rPr>
                        <a:t>K: Animalia</a:t>
                      </a:r>
                      <a:endParaRPr>
                        <a:latin typeface="Century Gothic"/>
                        <a:ea typeface="Century Gothic"/>
                        <a:cs typeface="Century Gothic"/>
                        <a:sym typeface="Century Gothic"/>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GB">
                          <a:solidFill>
                            <a:srgbClr val="000000"/>
                          </a:solidFill>
                          <a:latin typeface="Century Gothic"/>
                          <a:ea typeface="Century Gothic"/>
                          <a:cs typeface="Century Gothic"/>
                          <a:sym typeface="Century Gothic"/>
                        </a:rPr>
                        <a:t>G: </a:t>
                      </a:r>
                      <a:r>
                        <a:rPr lang="en-GB">
                          <a:latin typeface="Century Gothic"/>
                          <a:ea typeface="Century Gothic"/>
                          <a:cs typeface="Century Gothic"/>
                          <a:sym typeface="Century Gothic"/>
                        </a:rPr>
                        <a:t>Dromaius</a:t>
                      </a:r>
                      <a:endParaRPr>
                        <a:latin typeface="Century Gothic"/>
                        <a:ea typeface="Century Gothic"/>
                        <a:cs typeface="Century Gothic"/>
                        <a:sym typeface="Century Gothic"/>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a:latin typeface="Century Gothic"/>
                          <a:ea typeface="Century Gothic"/>
                          <a:cs typeface="Century Gothic"/>
                          <a:sym typeface="Century Gothic"/>
                        </a:rPr>
                        <a:t>C: Aves</a:t>
                      </a:r>
                      <a:endParaRPr>
                        <a:latin typeface="Century Gothic"/>
                        <a:ea typeface="Century Gothic"/>
                        <a:cs typeface="Century Gothic"/>
                        <a:sym typeface="Century Gothic"/>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GB" b="1">
                          <a:solidFill>
                            <a:srgbClr val="000000"/>
                          </a:solidFill>
                          <a:latin typeface="Century Gothic"/>
                          <a:ea typeface="Century Gothic"/>
                          <a:cs typeface="Century Gothic"/>
                          <a:sym typeface="Century Gothic"/>
                        </a:rPr>
                        <a:t>4</a:t>
                      </a:r>
                      <a:endParaRPr b="1">
                        <a:solidFill>
                          <a:srgbClr val="000000"/>
                        </a:solidFill>
                        <a:latin typeface="Century Gothic"/>
                        <a:ea typeface="Century Gothic"/>
                        <a:cs typeface="Century Gothic"/>
                        <a:sym typeface="Century Gothic"/>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a:solidFill>
                            <a:srgbClr val="000000"/>
                          </a:solidFill>
                          <a:latin typeface="Century Gothic"/>
                          <a:ea typeface="Century Gothic"/>
                          <a:cs typeface="Century Gothic"/>
                          <a:sym typeface="Century Gothic"/>
                        </a:rPr>
                        <a:t>O: </a:t>
                      </a:r>
                      <a:r>
                        <a:rPr lang="en-GB">
                          <a:latin typeface="Century Gothic"/>
                          <a:ea typeface="Century Gothic"/>
                          <a:cs typeface="Century Gothic"/>
                          <a:sym typeface="Century Gothic"/>
                        </a:rPr>
                        <a:t>Galliformes</a:t>
                      </a:r>
                      <a:endParaRPr>
                        <a:latin typeface="Century Gothic"/>
                        <a:ea typeface="Century Gothic"/>
                        <a:cs typeface="Century Gothic"/>
                        <a:sym typeface="Century Gothic"/>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GB">
                          <a:solidFill>
                            <a:srgbClr val="000000"/>
                          </a:solidFill>
                          <a:latin typeface="Century Gothic"/>
                          <a:ea typeface="Century Gothic"/>
                          <a:cs typeface="Century Gothic"/>
                          <a:sym typeface="Century Gothic"/>
                        </a:rPr>
                        <a:t>O: </a:t>
                      </a:r>
                      <a:r>
                        <a:rPr lang="en-GB">
                          <a:latin typeface="Century Gothic"/>
                          <a:ea typeface="Century Gothic"/>
                          <a:cs typeface="Century Gothic"/>
                          <a:sym typeface="Century Gothic"/>
                        </a:rPr>
                        <a:t>Casuariiformes</a:t>
                      </a:r>
                      <a:endParaRPr>
                        <a:latin typeface="Century Gothic"/>
                        <a:ea typeface="Century Gothic"/>
                        <a:cs typeface="Century Gothic"/>
                        <a:sym typeface="Century Gothic"/>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GB" i="1">
                          <a:solidFill>
                            <a:srgbClr val="000000"/>
                          </a:solidFill>
                          <a:latin typeface="Century Gothic"/>
                          <a:ea typeface="Century Gothic"/>
                          <a:cs typeface="Century Gothic"/>
                          <a:sym typeface="Century Gothic"/>
                        </a:rPr>
                        <a:t>S: </a:t>
                      </a:r>
                      <a:r>
                        <a:rPr lang="en-GB" i="1">
                          <a:solidFill>
                            <a:schemeClr val="dk1"/>
                          </a:solidFill>
                          <a:latin typeface="Century Gothic"/>
                          <a:ea typeface="Century Gothic"/>
                          <a:cs typeface="Century Gothic"/>
                          <a:sym typeface="Century Gothic"/>
                        </a:rPr>
                        <a:t>Casuarius casuarius</a:t>
                      </a:r>
                      <a:endParaRPr>
                        <a:latin typeface="Century Gothic"/>
                        <a:ea typeface="Century Gothic"/>
                        <a:cs typeface="Century Gothic"/>
                        <a:sym typeface="Century Gothic"/>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GB" b="1">
                          <a:latin typeface="Century Gothic"/>
                          <a:ea typeface="Century Gothic"/>
                          <a:cs typeface="Century Gothic"/>
                          <a:sym typeface="Century Gothic"/>
                        </a:rPr>
                        <a:t>5</a:t>
                      </a:r>
                      <a:endParaRPr b="1">
                        <a:latin typeface="Century Gothic"/>
                        <a:ea typeface="Century Gothic"/>
                        <a:cs typeface="Century Gothic"/>
                        <a:sym typeface="Century Gothic"/>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GB">
                          <a:solidFill>
                            <a:srgbClr val="000000"/>
                          </a:solidFill>
                          <a:latin typeface="Century Gothic"/>
                          <a:ea typeface="Century Gothic"/>
                          <a:cs typeface="Century Gothic"/>
                          <a:sym typeface="Century Gothic"/>
                        </a:rPr>
                        <a:t>C: </a:t>
                      </a:r>
                      <a:r>
                        <a:rPr lang="en-GB">
                          <a:latin typeface="Century Gothic"/>
                          <a:ea typeface="Century Gothic"/>
                          <a:cs typeface="Century Gothic"/>
                          <a:sym typeface="Century Gothic"/>
                        </a:rPr>
                        <a:t>Aves</a:t>
                      </a:r>
                      <a:endParaRPr>
                        <a:latin typeface="Century Gothic"/>
                        <a:ea typeface="Century Gothic"/>
                        <a:cs typeface="Century Gothic"/>
                        <a:sym typeface="Century Gothic"/>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GB">
                          <a:solidFill>
                            <a:srgbClr val="000000"/>
                          </a:solidFill>
                          <a:latin typeface="Century Gothic"/>
                          <a:ea typeface="Century Gothic"/>
                          <a:cs typeface="Century Gothic"/>
                          <a:sym typeface="Century Gothic"/>
                        </a:rPr>
                        <a:t>C:</a:t>
                      </a:r>
                      <a:r>
                        <a:rPr lang="en-GB">
                          <a:latin typeface="Century Gothic"/>
                          <a:ea typeface="Century Gothic"/>
                          <a:cs typeface="Century Gothic"/>
                          <a:sym typeface="Century Gothic"/>
                        </a:rPr>
                        <a:t> Aves</a:t>
                      </a:r>
                      <a:endParaRPr>
                        <a:latin typeface="Century Gothic"/>
                        <a:ea typeface="Century Gothic"/>
                        <a:cs typeface="Century Gothic"/>
                        <a:sym typeface="Century Gothic"/>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a:latin typeface="Century Gothic"/>
                          <a:ea typeface="Century Gothic"/>
                          <a:cs typeface="Century Gothic"/>
                          <a:sym typeface="Century Gothic"/>
                        </a:rPr>
                        <a:t>F: Casuariidae</a:t>
                      </a:r>
                      <a:endParaRPr>
                        <a:latin typeface="Century Gothic"/>
                        <a:ea typeface="Century Gothic"/>
                        <a:cs typeface="Century Gothic"/>
                        <a:sym typeface="Century Gothic"/>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n-GB" b="1">
                          <a:latin typeface="Century Gothic"/>
                          <a:ea typeface="Century Gothic"/>
                          <a:cs typeface="Century Gothic"/>
                          <a:sym typeface="Century Gothic"/>
                        </a:rPr>
                        <a:t>6</a:t>
                      </a:r>
                      <a:endParaRPr b="1">
                        <a:latin typeface="Century Gothic"/>
                        <a:ea typeface="Century Gothic"/>
                        <a:cs typeface="Century Gothic"/>
                        <a:sym typeface="Century Gothic"/>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a:latin typeface="Century Gothic"/>
                          <a:ea typeface="Century Gothic"/>
                          <a:cs typeface="Century Gothic"/>
                          <a:sym typeface="Century Gothic"/>
                        </a:rPr>
                        <a:t>G: Pava</a:t>
                      </a:r>
                      <a:endParaRPr>
                        <a:latin typeface="Century Gothic"/>
                        <a:ea typeface="Century Gothic"/>
                        <a:cs typeface="Century Gothic"/>
                        <a:sym typeface="Century Gothic"/>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GB">
                          <a:solidFill>
                            <a:srgbClr val="000000"/>
                          </a:solidFill>
                          <a:latin typeface="Century Gothic"/>
                          <a:ea typeface="Century Gothic"/>
                          <a:cs typeface="Century Gothic"/>
                          <a:sym typeface="Century Gothic"/>
                        </a:rPr>
                        <a:t>P: Chordata</a:t>
                      </a:r>
                      <a:endParaRPr>
                        <a:latin typeface="Century Gothic"/>
                        <a:ea typeface="Century Gothic"/>
                        <a:cs typeface="Century Gothic"/>
                        <a:sym typeface="Century Gothic"/>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GB">
                          <a:solidFill>
                            <a:srgbClr val="000000"/>
                          </a:solidFill>
                          <a:latin typeface="Century Gothic"/>
                          <a:ea typeface="Century Gothic"/>
                          <a:cs typeface="Century Gothic"/>
                          <a:sym typeface="Century Gothic"/>
                        </a:rPr>
                        <a:t>K: Animalia</a:t>
                      </a:r>
                      <a:endParaRPr>
                        <a:latin typeface="Century Gothic"/>
                        <a:ea typeface="Century Gothic"/>
                        <a:cs typeface="Century Gothic"/>
                        <a:sym typeface="Century Gothic"/>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381000">
                <a:tc>
                  <a:txBody>
                    <a:bodyPr/>
                    <a:lstStyle/>
                    <a:p>
                      <a:pPr marL="0" lvl="0" indent="0" algn="ctr" rtl="0">
                        <a:spcBef>
                          <a:spcPts val="0"/>
                        </a:spcBef>
                        <a:spcAft>
                          <a:spcPts val="0"/>
                        </a:spcAft>
                        <a:buNone/>
                      </a:pPr>
                      <a:r>
                        <a:rPr lang="en-GB" b="1" i="1">
                          <a:solidFill>
                            <a:srgbClr val="000000"/>
                          </a:solidFill>
                          <a:latin typeface="Century Gothic"/>
                          <a:ea typeface="Century Gothic"/>
                          <a:cs typeface="Century Gothic"/>
                          <a:sym typeface="Century Gothic"/>
                        </a:rPr>
                        <a:t>7</a:t>
                      </a:r>
                      <a:endParaRPr b="1" i="1">
                        <a:solidFill>
                          <a:srgbClr val="000000"/>
                        </a:solidFill>
                        <a:latin typeface="Century Gothic"/>
                        <a:ea typeface="Century Gothic"/>
                        <a:cs typeface="Century Gothic"/>
                        <a:sym typeface="Century Gothic"/>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a:solidFill>
                            <a:srgbClr val="000000"/>
                          </a:solidFill>
                          <a:latin typeface="Century Gothic"/>
                          <a:ea typeface="Century Gothic"/>
                          <a:cs typeface="Century Gothic"/>
                          <a:sym typeface="Century Gothic"/>
                        </a:rPr>
                        <a:t>F: </a:t>
                      </a:r>
                      <a:r>
                        <a:rPr lang="en-GB">
                          <a:latin typeface="Century Gothic"/>
                          <a:ea typeface="Century Gothic"/>
                          <a:cs typeface="Century Gothic"/>
                          <a:sym typeface="Century Gothic"/>
                        </a:rPr>
                        <a:t>Phasianida</a:t>
                      </a:r>
                      <a:endParaRPr i="1">
                        <a:latin typeface="Century Gothic"/>
                        <a:ea typeface="Century Gothic"/>
                        <a:cs typeface="Century Gothic"/>
                        <a:sym typeface="Century Gothic"/>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i="1">
                          <a:latin typeface="Century Gothic"/>
                          <a:ea typeface="Century Gothic"/>
                          <a:cs typeface="Century Gothic"/>
                          <a:sym typeface="Century Gothic"/>
                        </a:rPr>
                        <a:t>S: Dromaius novaehollandiaes</a:t>
                      </a:r>
                      <a:endParaRPr i="1">
                        <a:latin typeface="Century Gothic"/>
                        <a:ea typeface="Century Gothic"/>
                        <a:cs typeface="Century Gothic"/>
                        <a:sym typeface="Century Gothic"/>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a:solidFill>
                            <a:srgbClr val="000000"/>
                          </a:solidFill>
                          <a:latin typeface="Century Gothic"/>
                          <a:ea typeface="Century Gothic"/>
                          <a:cs typeface="Century Gothic"/>
                          <a:sym typeface="Century Gothic"/>
                        </a:rPr>
                        <a:t>P: Cho</a:t>
                      </a:r>
                      <a:r>
                        <a:rPr lang="en-GB">
                          <a:latin typeface="Century Gothic"/>
                          <a:ea typeface="Century Gothic"/>
                          <a:cs typeface="Century Gothic"/>
                          <a:sym typeface="Century Gothic"/>
                        </a:rPr>
                        <a:t>rdata</a:t>
                      </a:r>
                      <a:endParaRPr i="1">
                        <a:latin typeface="Century Gothic"/>
                        <a:ea typeface="Century Gothic"/>
                        <a:cs typeface="Century Gothic"/>
                        <a:sym typeface="Century Gothic"/>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155" name="Google Shape;155;p26"/>
          <p:cNvSpPr txBox="1"/>
          <p:nvPr/>
        </p:nvSpPr>
        <p:spPr>
          <a:xfrm>
            <a:off x="491925" y="347250"/>
            <a:ext cx="7059600" cy="5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800">
                <a:solidFill>
                  <a:schemeClr val="dk1"/>
                </a:solidFill>
                <a:latin typeface="Century Gothic"/>
                <a:ea typeface="Century Gothic"/>
                <a:cs typeface="Century Gothic"/>
                <a:sym typeface="Century Gothic"/>
              </a:rPr>
              <a:t>Put the levels of classification in order using numbers 1 - 7.</a:t>
            </a:r>
            <a:endParaRPr sz="1800">
              <a:solidFill>
                <a:schemeClr val="dk1"/>
              </a:solidFill>
              <a:latin typeface="Century Gothic"/>
              <a:ea typeface="Century Gothic"/>
              <a:cs typeface="Century Gothic"/>
              <a:sym typeface="Century Gothic"/>
            </a:endParaRPr>
          </a:p>
          <a:p>
            <a:pPr marL="0" lvl="0" indent="0" algn="l" rtl="0">
              <a:spcBef>
                <a:spcPts val="0"/>
              </a:spcBef>
              <a:spcAft>
                <a:spcPts val="0"/>
              </a:spcAft>
              <a:buNone/>
            </a:pPr>
            <a:endParaRPr>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7"/>
          <p:cNvSpPr txBox="1">
            <a:spLocks noGrp="1"/>
          </p:cNvSpPr>
          <p:nvPr>
            <p:ph type="body" idx="1"/>
          </p:nvPr>
        </p:nvSpPr>
        <p:spPr>
          <a:xfrm>
            <a:off x="499650" y="566200"/>
            <a:ext cx="8457300" cy="409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400"/>
              <a:t>Repeat the opposite word/phrase.</a:t>
            </a:r>
            <a:endParaRPr sz="2400"/>
          </a:p>
          <a:p>
            <a:pPr marL="0" lvl="0" indent="0" algn="l" rtl="0">
              <a:spcBef>
                <a:spcPts val="1600"/>
              </a:spcBef>
              <a:spcAft>
                <a:spcPts val="0"/>
              </a:spcAft>
              <a:buNone/>
            </a:pPr>
            <a:r>
              <a:rPr lang="en-GB" sz="4800"/>
              <a:t>ORGANISM</a:t>
            </a:r>
            <a:endParaRPr sz="4800"/>
          </a:p>
          <a:p>
            <a:pPr marL="0" lvl="0" indent="0" algn="r" rtl="0">
              <a:spcBef>
                <a:spcPts val="0"/>
              </a:spcBef>
              <a:spcAft>
                <a:spcPts val="1600"/>
              </a:spcAft>
              <a:buNone/>
            </a:pPr>
            <a:r>
              <a:rPr lang="en-GB" sz="4800">
                <a:solidFill>
                  <a:srgbClr val="0B5394"/>
                </a:solidFill>
              </a:rPr>
              <a:t>LIVING THING</a:t>
            </a:r>
            <a:endParaRPr sz="4800">
              <a:solidFill>
                <a:srgbClr val="0B539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body" idx="1"/>
          </p:nvPr>
        </p:nvSpPr>
        <p:spPr>
          <a:xfrm>
            <a:off x="499650" y="566200"/>
            <a:ext cx="8457300" cy="409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400"/>
              <a:t>Repeat the opposite word/phrase.</a:t>
            </a:r>
            <a:endParaRPr sz="2400"/>
          </a:p>
          <a:p>
            <a:pPr marL="0" lvl="0" indent="0" algn="l" rtl="0">
              <a:spcBef>
                <a:spcPts val="1600"/>
              </a:spcBef>
              <a:spcAft>
                <a:spcPts val="0"/>
              </a:spcAft>
              <a:buNone/>
            </a:pPr>
            <a:r>
              <a:rPr lang="en-GB" sz="4800"/>
              <a:t>HABITAT</a:t>
            </a:r>
            <a:endParaRPr sz="4800"/>
          </a:p>
          <a:p>
            <a:pPr marL="0" lvl="0" indent="0" algn="r" rtl="0">
              <a:spcBef>
                <a:spcPts val="0"/>
              </a:spcBef>
              <a:spcAft>
                <a:spcPts val="1600"/>
              </a:spcAft>
              <a:buNone/>
            </a:pPr>
            <a:r>
              <a:rPr lang="en-GB" sz="4800">
                <a:solidFill>
                  <a:srgbClr val="0B5394"/>
                </a:solidFill>
              </a:rPr>
              <a:t>WHERE AN ORGANISM LIVES</a:t>
            </a:r>
            <a:endParaRPr sz="4800">
              <a:solidFill>
                <a:srgbClr val="0B539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9"/>
          <p:cNvSpPr txBox="1">
            <a:spLocks noGrp="1"/>
          </p:cNvSpPr>
          <p:nvPr>
            <p:ph type="body" idx="1"/>
          </p:nvPr>
        </p:nvSpPr>
        <p:spPr>
          <a:xfrm>
            <a:off x="499650" y="566200"/>
            <a:ext cx="8457300" cy="409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400"/>
              <a:t>Repeat the opposite word/phrase.</a:t>
            </a:r>
            <a:endParaRPr sz="2400"/>
          </a:p>
          <a:p>
            <a:pPr marL="0" lvl="0" indent="0" algn="l" rtl="0">
              <a:spcBef>
                <a:spcPts val="1600"/>
              </a:spcBef>
              <a:spcAft>
                <a:spcPts val="0"/>
              </a:spcAft>
              <a:buNone/>
            </a:pPr>
            <a:r>
              <a:rPr lang="en-GB" sz="4800"/>
              <a:t>FOOD CHAIN</a:t>
            </a:r>
            <a:endParaRPr sz="4800"/>
          </a:p>
          <a:p>
            <a:pPr marL="0" lvl="0" indent="0" algn="r" rtl="0">
              <a:spcBef>
                <a:spcPts val="0"/>
              </a:spcBef>
              <a:spcAft>
                <a:spcPts val="1600"/>
              </a:spcAft>
              <a:buNone/>
            </a:pPr>
            <a:r>
              <a:rPr lang="en-GB" sz="2500">
                <a:solidFill>
                  <a:srgbClr val="0B5394"/>
                </a:solidFill>
              </a:rPr>
              <a:t>SHOWS TRANSFER OF ENERGY BETWEEN ORGANISMS</a:t>
            </a:r>
            <a:endParaRPr sz="2500">
              <a:solidFill>
                <a:srgbClr val="0B539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0"/>
          <p:cNvSpPr txBox="1">
            <a:spLocks noGrp="1"/>
          </p:cNvSpPr>
          <p:nvPr>
            <p:ph type="body" idx="1"/>
          </p:nvPr>
        </p:nvSpPr>
        <p:spPr>
          <a:xfrm>
            <a:off x="499650" y="566200"/>
            <a:ext cx="8457300" cy="409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400"/>
              <a:t>Repeat the opposite word/phrase.</a:t>
            </a:r>
            <a:endParaRPr sz="2400"/>
          </a:p>
          <a:p>
            <a:pPr marL="0" lvl="0" indent="0" algn="l" rtl="0">
              <a:spcBef>
                <a:spcPts val="1600"/>
              </a:spcBef>
              <a:spcAft>
                <a:spcPts val="0"/>
              </a:spcAft>
              <a:buNone/>
            </a:pPr>
            <a:r>
              <a:rPr lang="en-GB" sz="4800"/>
              <a:t>FOOD WEB</a:t>
            </a:r>
            <a:endParaRPr sz="4800"/>
          </a:p>
          <a:p>
            <a:pPr marL="0" lvl="0" indent="0" algn="r" rtl="0">
              <a:spcBef>
                <a:spcPts val="0"/>
              </a:spcBef>
              <a:spcAft>
                <a:spcPts val="1600"/>
              </a:spcAft>
              <a:buNone/>
            </a:pPr>
            <a:r>
              <a:rPr lang="en-GB" sz="2500">
                <a:solidFill>
                  <a:srgbClr val="0B5394"/>
                </a:solidFill>
              </a:rPr>
              <a:t>SHOWS TRANSFER OF ENERGY WITHIN ECOSYSTEMS</a:t>
            </a:r>
            <a:endParaRPr sz="2500">
              <a:solidFill>
                <a:srgbClr val="0B539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1"/>
          <p:cNvSpPr txBox="1">
            <a:spLocks noGrp="1"/>
          </p:cNvSpPr>
          <p:nvPr>
            <p:ph type="body" idx="1"/>
          </p:nvPr>
        </p:nvSpPr>
        <p:spPr>
          <a:xfrm>
            <a:off x="499650" y="566200"/>
            <a:ext cx="8457300" cy="409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400"/>
              <a:t>Repeat the opposite word/phrase.</a:t>
            </a:r>
            <a:endParaRPr sz="2400"/>
          </a:p>
          <a:p>
            <a:pPr marL="0" lvl="0" indent="0" algn="l" rtl="0">
              <a:spcBef>
                <a:spcPts val="1600"/>
              </a:spcBef>
              <a:spcAft>
                <a:spcPts val="0"/>
              </a:spcAft>
              <a:buNone/>
            </a:pPr>
            <a:r>
              <a:rPr lang="en-GB" sz="4800"/>
              <a:t>INDEPENDENT VARIABLE</a:t>
            </a:r>
            <a:endParaRPr sz="4800"/>
          </a:p>
          <a:p>
            <a:pPr marL="0" lvl="0" indent="0" algn="r" rtl="0">
              <a:spcBef>
                <a:spcPts val="0"/>
              </a:spcBef>
              <a:spcAft>
                <a:spcPts val="1600"/>
              </a:spcAft>
              <a:buNone/>
            </a:pPr>
            <a:r>
              <a:rPr lang="en-GB" sz="3500">
                <a:solidFill>
                  <a:srgbClr val="0B5394"/>
                </a:solidFill>
              </a:rPr>
              <a:t>WHAT IS CHANGED IN THE EXPERIMENT</a:t>
            </a:r>
            <a:endParaRPr sz="3500">
              <a:solidFill>
                <a:srgbClr val="0B5394"/>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2"/>
          <p:cNvSpPr txBox="1">
            <a:spLocks noGrp="1"/>
          </p:cNvSpPr>
          <p:nvPr>
            <p:ph type="body" idx="1"/>
          </p:nvPr>
        </p:nvSpPr>
        <p:spPr>
          <a:xfrm>
            <a:off x="499650" y="566200"/>
            <a:ext cx="8457300" cy="409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400"/>
              <a:t>Repeat the opposite word/phrase.</a:t>
            </a:r>
            <a:endParaRPr sz="2400"/>
          </a:p>
          <a:p>
            <a:pPr marL="0" lvl="0" indent="0" algn="l" rtl="0">
              <a:spcBef>
                <a:spcPts val="1600"/>
              </a:spcBef>
              <a:spcAft>
                <a:spcPts val="0"/>
              </a:spcAft>
              <a:buNone/>
            </a:pPr>
            <a:r>
              <a:rPr lang="en-GB" sz="4800"/>
              <a:t>DEPENDENT VARIABLE</a:t>
            </a:r>
            <a:endParaRPr sz="4800"/>
          </a:p>
          <a:p>
            <a:pPr marL="0" lvl="0" indent="0" algn="r" rtl="0">
              <a:spcBef>
                <a:spcPts val="0"/>
              </a:spcBef>
              <a:spcAft>
                <a:spcPts val="1600"/>
              </a:spcAft>
              <a:buNone/>
            </a:pPr>
            <a:r>
              <a:rPr lang="en-GB" sz="3500">
                <a:solidFill>
                  <a:srgbClr val="0B5394"/>
                </a:solidFill>
              </a:rPr>
              <a:t>WHAT IS MEASURED AND CHANGES</a:t>
            </a:r>
            <a:endParaRPr sz="3500">
              <a:solidFill>
                <a:srgbClr val="0B5394"/>
              </a:solidFill>
            </a:endParaRPr>
          </a:p>
        </p:txBody>
      </p:sp>
    </p:spTree>
  </p:cSld>
  <p:clrMapOvr>
    <a:masterClrMapping/>
  </p:clrMapOvr>
</p:sld>
</file>

<file path=ppt/theme/theme1.xml><?xml version="1.0" encoding="utf-8"?>
<a:theme xmlns:a="http://schemas.openxmlformats.org/drawingml/2006/main" name="ASC EDI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SC EDI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LengthInSeconds xmlns="8f659357-f805-491c-ad0b-5621b2de6466" xsi:nil="true"/>
    <SharedWithUsers xmlns="d5c732d2-f217-444a-91d8-37c5714ca695">
      <UserInfo>
        <DisplayName/>
        <AccountId xsi:nil="true"/>
        <AccountType/>
      </UserInfo>
    </SharedWithUsers>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59459315-8CB6-47CE-ABD2-3AD4E99A4A94}">
  <ds:schemaRefs>
    <ds:schemaRef ds:uri="http://schemas.microsoft.com/sharepoint/v3/contenttype/forms"/>
  </ds:schemaRefs>
</ds:datastoreItem>
</file>

<file path=customXml/itemProps2.xml><?xml version="1.0" encoding="utf-8"?>
<ds:datastoreItem xmlns:ds="http://schemas.openxmlformats.org/officeDocument/2006/customXml" ds:itemID="{87B39307-9B06-49C8-9422-B8490A82390D}"/>
</file>

<file path=customXml/itemProps3.xml><?xml version="1.0" encoding="utf-8"?>
<ds:datastoreItem xmlns:ds="http://schemas.openxmlformats.org/officeDocument/2006/customXml" ds:itemID="{F353A84E-B219-47D5-959F-EC0E5E2A146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25</Slides>
  <Notes>25</Notes>
  <HiddenSlides>1</HiddenSlide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ASC EDI Template</vt:lpstr>
      <vt:lpstr>ASC EDI Template</vt:lpstr>
      <vt:lpstr>INDIGENOUS LAND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 will explain how Aboriginal and Torres Strait Islander peoples' land management practices have informed contemporary biodiversity protection.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 will explain how Aboriginal and Torres Strait Islander peoples' land management practices have informed contemporary biodiversity protection.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INDIGENOUS LAND MANAGEMENT</dc:title>
  <cp:revision>2</cp:revision>
  <dcterms:modified xsi:type="dcterms:W3CDTF">2022-07-23T09:24:55Z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y fmtid="{D5CDD505-2E9C-101B-9397-08002B2CF9AE}" pid="3" name="xd_ProgID">
    <vt:lpwstr/>
  </property>
  <property fmtid="{D5CDD505-2E9C-101B-9397-08002B2CF9AE}" pid="4" name="_SourceUrl">
    <vt:lpwstr/>
  </property>
  <property fmtid="{D5CDD505-2E9C-101B-9397-08002B2CF9AE}" pid="5" name="_SharedFileIndex">
    <vt:lpwstr/>
  </property>
  <property fmtid="{D5CDD505-2E9C-101B-9397-08002B2CF9AE}" pid="6" name="ComplianceAssetId">
    <vt:lpwstr/>
  </property>
  <property fmtid="{D5CDD505-2E9C-101B-9397-08002B2CF9AE}" pid="7" name="TemplateUrl">
    <vt:lpwstr/>
  </property>
  <property fmtid="{D5CDD505-2E9C-101B-9397-08002B2CF9AE}" pid="8" name="_ExtendedDescription">
    <vt:lpwstr/>
  </property>
  <property fmtid="{D5CDD505-2E9C-101B-9397-08002B2CF9AE}" pid="9" name="TriggerFlowInfo">
    <vt:lpwstr/>
  </property>
  <property fmtid="{D5CDD505-2E9C-101B-9397-08002B2CF9AE}" pid="10" name="xd_Signature">
    <vt:bool>false</vt:bool>
  </property>
</Properties>
</file>