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58"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5"/>
    <p:restoredTop sz="94710"/>
  </p:normalViewPr>
  <p:slideViewPr>
    <p:cSldViewPr snapToGrid="0">
      <p:cViewPr varScale="1">
        <p:scale>
          <a:sx n="103" d="100"/>
          <a:sy n="103" d="100"/>
        </p:scale>
        <p:origin x="240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A14AC1-7F7E-0A4C-A1CE-341C746C15C3}"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AA238-8AD7-9B4C-8841-E33E56D932F4}" type="slidenum">
              <a:rPr lang="en-US" smtClean="0"/>
              <a:t>‹#›</a:t>
            </a:fld>
            <a:endParaRPr lang="en-US"/>
          </a:p>
        </p:txBody>
      </p:sp>
    </p:spTree>
    <p:extLst>
      <p:ext uri="{BB962C8B-B14F-4D97-AF65-F5344CB8AC3E}">
        <p14:creationId xmlns:p14="http://schemas.microsoft.com/office/powerpoint/2010/main" val="97288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A14AC1-7F7E-0A4C-A1CE-341C746C15C3}"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AA238-8AD7-9B4C-8841-E33E56D932F4}" type="slidenum">
              <a:rPr lang="en-US" smtClean="0"/>
              <a:t>‹#›</a:t>
            </a:fld>
            <a:endParaRPr lang="en-US"/>
          </a:p>
        </p:txBody>
      </p:sp>
    </p:spTree>
    <p:extLst>
      <p:ext uri="{BB962C8B-B14F-4D97-AF65-F5344CB8AC3E}">
        <p14:creationId xmlns:p14="http://schemas.microsoft.com/office/powerpoint/2010/main" val="112024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A14AC1-7F7E-0A4C-A1CE-341C746C15C3}"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AA238-8AD7-9B4C-8841-E33E56D932F4}" type="slidenum">
              <a:rPr lang="en-US" smtClean="0"/>
              <a:t>‹#›</a:t>
            </a:fld>
            <a:endParaRPr lang="en-US"/>
          </a:p>
        </p:txBody>
      </p:sp>
    </p:spTree>
    <p:extLst>
      <p:ext uri="{BB962C8B-B14F-4D97-AF65-F5344CB8AC3E}">
        <p14:creationId xmlns:p14="http://schemas.microsoft.com/office/powerpoint/2010/main" val="163689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A14AC1-7F7E-0A4C-A1CE-341C746C15C3}"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AA238-8AD7-9B4C-8841-E33E56D932F4}" type="slidenum">
              <a:rPr lang="en-US" smtClean="0"/>
              <a:t>‹#›</a:t>
            </a:fld>
            <a:endParaRPr lang="en-US"/>
          </a:p>
        </p:txBody>
      </p:sp>
    </p:spTree>
    <p:extLst>
      <p:ext uri="{BB962C8B-B14F-4D97-AF65-F5344CB8AC3E}">
        <p14:creationId xmlns:p14="http://schemas.microsoft.com/office/powerpoint/2010/main" val="616151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A14AC1-7F7E-0A4C-A1CE-341C746C15C3}"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AA238-8AD7-9B4C-8841-E33E56D932F4}" type="slidenum">
              <a:rPr lang="en-US" smtClean="0"/>
              <a:t>‹#›</a:t>
            </a:fld>
            <a:endParaRPr lang="en-US"/>
          </a:p>
        </p:txBody>
      </p:sp>
    </p:spTree>
    <p:extLst>
      <p:ext uri="{BB962C8B-B14F-4D97-AF65-F5344CB8AC3E}">
        <p14:creationId xmlns:p14="http://schemas.microsoft.com/office/powerpoint/2010/main" val="2521338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A14AC1-7F7E-0A4C-A1CE-341C746C15C3}" type="datetimeFigureOut">
              <a:rPr lang="en-US" smtClean="0"/>
              <a:t>5/2/24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AA238-8AD7-9B4C-8841-E33E56D932F4}" type="slidenum">
              <a:rPr lang="en-US" smtClean="0"/>
              <a:t>‹#›</a:t>
            </a:fld>
            <a:endParaRPr lang="en-US"/>
          </a:p>
        </p:txBody>
      </p:sp>
    </p:spTree>
    <p:extLst>
      <p:ext uri="{BB962C8B-B14F-4D97-AF65-F5344CB8AC3E}">
        <p14:creationId xmlns:p14="http://schemas.microsoft.com/office/powerpoint/2010/main" val="380795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A14AC1-7F7E-0A4C-A1CE-341C746C15C3}" type="datetimeFigureOut">
              <a:rPr lang="en-US" smtClean="0"/>
              <a:t>5/2/24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DAA238-8AD7-9B4C-8841-E33E56D932F4}" type="slidenum">
              <a:rPr lang="en-US" smtClean="0"/>
              <a:t>‹#›</a:t>
            </a:fld>
            <a:endParaRPr lang="en-US"/>
          </a:p>
        </p:txBody>
      </p:sp>
    </p:spTree>
    <p:extLst>
      <p:ext uri="{BB962C8B-B14F-4D97-AF65-F5344CB8AC3E}">
        <p14:creationId xmlns:p14="http://schemas.microsoft.com/office/powerpoint/2010/main" val="3555899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A14AC1-7F7E-0A4C-A1CE-341C746C15C3}" type="datetimeFigureOut">
              <a:rPr lang="en-US" smtClean="0"/>
              <a:t>5/2/24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DAA238-8AD7-9B4C-8841-E33E56D932F4}" type="slidenum">
              <a:rPr lang="en-US" smtClean="0"/>
              <a:t>‹#›</a:t>
            </a:fld>
            <a:endParaRPr lang="en-US"/>
          </a:p>
        </p:txBody>
      </p:sp>
    </p:spTree>
    <p:extLst>
      <p:ext uri="{BB962C8B-B14F-4D97-AF65-F5344CB8AC3E}">
        <p14:creationId xmlns:p14="http://schemas.microsoft.com/office/powerpoint/2010/main" val="1493927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14AC1-7F7E-0A4C-A1CE-341C746C15C3}" type="datetimeFigureOut">
              <a:rPr lang="en-US" smtClean="0"/>
              <a:t>5/2/24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DAA238-8AD7-9B4C-8841-E33E56D932F4}" type="slidenum">
              <a:rPr lang="en-US" smtClean="0"/>
              <a:t>‹#›</a:t>
            </a:fld>
            <a:endParaRPr lang="en-US"/>
          </a:p>
        </p:txBody>
      </p:sp>
    </p:spTree>
    <p:extLst>
      <p:ext uri="{BB962C8B-B14F-4D97-AF65-F5344CB8AC3E}">
        <p14:creationId xmlns:p14="http://schemas.microsoft.com/office/powerpoint/2010/main" val="2927834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2"/>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B6A14AC1-7F7E-0A4C-A1CE-341C746C15C3}" type="datetimeFigureOut">
              <a:rPr lang="en-US" smtClean="0"/>
              <a:t>5/2/24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AA238-8AD7-9B4C-8841-E33E56D932F4}" type="slidenum">
              <a:rPr lang="en-US" smtClean="0"/>
              <a:t>‹#›</a:t>
            </a:fld>
            <a:endParaRPr lang="en-US"/>
          </a:p>
        </p:txBody>
      </p:sp>
    </p:spTree>
    <p:extLst>
      <p:ext uri="{BB962C8B-B14F-4D97-AF65-F5344CB8AC3E}">
        <p14:creationId xmlns:p14="http://schemas.microsoft.com/office/powerpoint/2010/main" val="177849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2"/>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B6A14AC1-7F7E-0A4C-A1CE-341C746C15C3}" type="datetimeFigureOut">
              <a:rPr lang="en-US" smtClean="0"/>
              <a:t>5/2/24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AA238-8AD7-9B4C-8841-E33E56D932F4}" type="slidenum">
              <a:rPr lang="en-US" smtClean="0"/>
              <a:t>‹#›</a:t>
            </a:fld>
            <a:endParaRPr lang="en-US"/>
          </a:p>
        </p:txBody>
      </p:sp>
    </p:spTree>
    <p:extLst>
      <p:ext uri="{BB962C8B-B14F-4D97-AF65-F5344CB8AC3E}">
        <p14:creationId xmlns:p14="http://schemas.microsoft.com/office/powerpoint/2010/main" val="187291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7"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B6A14AC1-7F7E-0A4C-A1CE-341C746C15C3}" type="datetimeFigureOut">
              <a:rPr lang="en-US" smtClean="0"/>
              <a:t>5/2/24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E6DAA238-8AD7-9B4C-8841-E33E56D932F4}" type="slidenum">
              <a:rPr lang="en-US" smtClean="0"/>
              <a:t>‹#›</a:t>
            </a:fld>
            <a:endParaRPr lang="en-US"/>
          </a:p>
        </p:txBody>
      </p:sp>
    </p:spTree>
    <p:extLst>
      <p:ext uri="{BB962C8B-B14F-4D97-AF65-F5344CB8AC3E}">
        <p14:creationId xmlns:p14="http://schemas.microsoft.com/office/powerpoint/2010/main" val="2767780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3FFA-358F-FBB7-BF1A-8472851CCCEB}"/>
              </a:ext>
            </a:extLst>
          </p:cNvPr>
          <p:cNvSpPr>
            <a:spLocks noGrp="1"/>
          </p:cNvSpPr>
          <p:nvPr>
            <p:ph type="ctrTitle"/>
          </p:nvPr>
        </p:nvSpPr>
        <p:spPr>
          <a:xfrm>
            <a:off x="514350" y="358346"/>
            <a:ext cx="5829300" cy="806866"/>
          </a:xfrm>
        </p:spPr>
        <p:txBody>
          <a:bodyPr/>
          <a:lstStyle/>
          <a:p>
            <a:r>
              <a:rPr lang="en-US" dirty="0"/>
              <a:t>Movement</a:t>
            </a:r>
          </a:p>
        </p:txBody>
      </p:sp>
      <p:sp>
        <p:nvSpPr>
          <p:cNvPr id="3" name="Subtitle 2">
            <a:extLst>
              <a:ext uri="{FF2B5EF4-FFF2-40B4-BE49-F238E27FC236}">
                <a16:creationId xmlns:a16="http://schemas.microsoft.com/office/drawing/2014/main" id="{F33C932E-74B1-1B0C-97CB-8EF79723570D}"/>
              </a:ext>
            </a:extLst>
          </p:cNvPr>
          <p:cNvSpPr>
            <a:spLocks noGrp="1"/>
          </p:cNvSpPr>
          <p:nvPr>
            <p:ph type="subTitle" idx="1"/>
          </p:nvPr>
        </p:nvSpPr>
        <p:spPr>
          <a:xfrm>
            <a:off x="721326" y="1165212"/>
            <a:ext cx="5143500" cy="8238280"/>
          </a:xfrm>
        </p:spPr>
        <p:txBody>
          <a:bodyPr>
            <a:normAutofit fontScale="62500" lnSpcReduction="20000"/>
          </a:bodyPr>
          <a:lstStyle/>
          <a:p>
            <a:pPr algn="l"/>
            <a:r>
              <a:rPr lang="en-AU" b="1" i="0" dirty="0">
                <a:solidFill>
                  <a:srgbClr val="364152"/>
                </a:solidFill>
                <a:effectLst/>
                <a:highlight>
                  <a:srgbClr val="FFFFFF"/>
                </a:highlight>
                <a:latin typeface="Inter"/>
              </a:rPr>
              <a:t>Exploring the Characteristics of Living Things: Movement</a:t>
            </a:r>
          </a:p>
          <a:p>
            <a:pPr algn="l"/>
            <a:r>
              <a:rPr lang="en-AU" b="0" i="0" dirty="0">
                <a:solidFill>
                  <a:srgbClr val="364152"/>
                </a:solidFill>
                <a:effectLst/>
                <a:highlight>
                  <a:srgbClr val="FFFFFF"/>
                </a:highlight>
                <a:latin typeface="Inter"/>
              </a:rPr>
              <a:t>Living things exhibit various characteristics that set them apart from non-living things. One key characteristic of living things is the ability to move. Movement is essential for living organisms to survive and thrive in their environments. Let's explore the fascinating world of movement in living things.</a:t>
            </a:r>
          </a:p>
          <a:p>
            <a:pPr algn="l"/>
            <a:r>
              <a:rPr lang="en-AU" b="1" i="0" dirty="0">
                <a:solidFill>
                  <a:srgbClr val="364152"/>
                </a:solidFill>
                <a:effectLst/>
                <a:highlight>
                  <a:srgbClr val="FFFFFF"/>
                </a:highlight>
                <a:latin typeface="Inter"/>
              </a:rPr>
              <a:t>Why Do Living Things Move?</a:t>
            </a:r>
          </a:p>
          <a:p>
            <a:pPr algn="l"/>
            <a:r>
              <a:rPr lang="en-AU" b="0" i="0" dirty="0">
                <a:solidFill>
                  <a:srgbClr val="364152"/>
                </a:solidFill>
                <a:effectLst/>
                <a:highlight>
                  <a:srgbClr val="FFFFFF"/>
                </a:highlight>
                <a:latin typeface="Inter"/>
              </a:rPr>
              <a:t>Living things move for a variety of reasons. One primary reason for movement is to find food. For example, animals such as birds, squirrels, and deer move around to search for food sources like seeds, nuts, and berries. Movement is also crucial for finding a suitable habitat, escaping predators, and seeking mates for reproduction. Plants also exhibit movement, albeit at a slower pace, to grow towards sources of light for photosynthesis.</a:t>
            </a:r>
          </a:p>
          <a:p>
            <a:pPr algn="l"/>
            <a:r>
              <a:rPr lang="en-AU" b="1" i="0" dirty="0">
                <a:solidFill>
                  <a:srgbClr val="364152"/>
                </a:solidFill>
                <a:effectLst/>
                <a:highlight>
                  <a:srgbClr val="FFFFFF"/>
                </a:highlight>
                <a:latin typeface="Inter"/>
              </a:rPr>
              <a:t>Types of Movement</a:t>
            </a:r>
          </a:p>
          <a:p>
            <a:pPr algn="l"/>
            <a:r>
              <a:rPr lang="en-AU" b="0" i="0" dirty="0">
                <a:solidFill>
                  <a:srgbClr val="364152"/>
                </a:solidFill>
                <a:effectLst/>
                <a:highlight>
                  <a:srgbClr val="FFFFFF"/>
                </a:highlight>
                <a:latin typeface="Inter"/>
              </a:rPr>
              <a:t>There are different types of movement observed in living things. Here are some common examples:</a:t>
            </a:r>
          </a:p>
          <a:p>
            <a:pPr algn="l"/>
            <a:r>
              <a:rPr lang="en-AU" b="1" i="0" dirty="0">
                <a:solidFill>
                  <a:srgbClr val="364152"/>
                </a:solidFill>
                <a:effectLst/>
                <a:highlight>
                  <a:srgbClr val="FFFFFF"/>
                </a:highlight>
                <a:latin typeface="Inter"/>
              </a:rPr>
              <a:t>Locomotion</a:t>
            </a:r>
          </a:p>
          <a:p>
            <a:pPr algn="l"/>
            <a:r>
              <a:rPr lang="en-AU" b="0" i="0" dirty="0">
                <a:solidFill>
                  <a:srgbClr val="364152"/>
                </a:solidFill>
                <a:effectLst/>
                <a:highlight>
                  <a:srgbClr val="FFFFFF"/>
                </a:highlight>
                <a:latin typeface="Inter"/>
              </a:rPr>
              <a:t>Animals such as cheetahs, dolphins, and birds showcase incredible speed and agility in their movements. They use their limbs, wings, or fins to move from one place to another. Locomotion enables animals to hunt for prey, flee from danger, and migrate to different regions.</a:t>
            </a:r>
          </a:p>
          <a:p>
            <a:pPr algn="l"/>
            <a:r>
              <a:rPr lang="en-AU" b="1" i="0" dirty="0">
                <a:solidFill>
                  <a:srgbClr val="364152"/>
                </a:solidFill>
                <a:effectLst/>
                <a:highlight>
                  <a:srgbClr val="FFFFFF"/>
                </a:highlight>
                <a:latin typeface="Inter"/>
              </a:rPr>
              <a:t>Growth Movements</a:t>
            </a:r>
          </a:p>
          <a:p>
            <a:pPr algn="l"/>
            <a:r>
              <a:rPr lang="en-AU" b="0" i="0" dirty="0">
                <a:solidFill>
                  <a:srgbClr val="364152"/>
                </a:solidFill>
                <a:effectLst/>
                <a:highlight>
                  <a:srgbClr val="FFFFFF"/>
                </a:highlight>
                <a:latin typeface="Inter"/>
              </a:rPr>
              <a:t>Plants demonstrate growth movements in response to external stimuli. For instance, when a plant grows towards a light source, it is exhibiting a movement called phototropism. Similarly, plants also show gravitropism by growing against gravity to anchor themselves firmly in the soil.</a:t>
            </a:r>
          </a:p>
          <a:p>
            <a:pPr algn="l"/>
            <a:r>
              <a:rPr lang="en-AU" b="1" i="0" dirty="0">
                <a:solidFill>
                  <a:srgbClr val="364152"/>
                </a:solidFill>
                <a:effectLst/>
                <a:highlight>
                  <a:srgbClr val="FFFFFF"/>
                </a:highlight>
                <a:latin typeface="Inter"/>
              </a:rPr>
              <a:t>Contractile Movements</a:t>
            </a:r>
          </a:p>
          <a:p>
            <a:pPr algn="l"/>
            <a:r>
              <a:rPr lang="en-AU" b="0" i="0" dirty="0">
                <a:solidFill>
                  <a:srgbClr val="364152"/>
                </a:solidFill>
                <a:effectLst/>
                <a:highlight>
                  <a:srgbClr val="FFFFFF"/>
                </a:highlight>
                <a:latin typeface="Inter"/>
              </a:rPr>
              <a:t>Some living organisms, like amoebas and worms, display contractile movements by changing their body shape. These movements help them in capturing prey, moving through narrow spaces, and responding to stimuli in their environment.</a:t>
            </a:r>
          </a:p>
          <a:p>
            <a:pPr algn="l"/>
            <a:r>
              <a:rPr lang="en-AU" b="1" i="0" dirty="0">
                <a:solidFill>
                  <a:srgbClr val="364152"/>
                </a:solidFill>
                <a:effectLst/>
                <a:highlight>
                  <a:srgbClr val="FFFFFF"/>
                </a:highlight>
                <a:latin typeface="Inter"/>
              </a:rPr>
              <a:t>Adaptations for Movement</a:t>
            </a:r>
          </a:p>
          <a:p>
            <a:pPr algn="l"/>
            <a:r>
              <a:rPr lang="en-AU" b="0" i="0" dirty="0">
                <a:solidFill>
                  <a:srgbClr val="364152"/>
                </a:solidFill>
                <a:effectLst/>
                <a:highlight>
                  <a:srgbClr val="FFFFFF"/>
                </a:highlight>
                <a:latin typeface="Inter"/>
              </a:rPr>
              <a:t>Living things have evolved unique adaptations to facilitate movement. For instance, the streamlined body of fish allows them to glide through water with minimal resistance. Birds have lightweight bones and powerful wings that enable them to soar through the skies effortlessly. Similarly, the muscular legs of kangaroos help them to hop swiftly across the Australian outback.</a:t>
            </a:r>
          </a:p>
          <a:p>
            <a:pPr algn="l"/>
            <a:r>
              <a:rPr lang="en-AU" b="1" i="0" dirty="0">
                <a:solidFill>
                  <a:srgbClr val="364152"/>
                </a:solidFill>
                <a:effectLst/>
                <a:highlight>
                  <a:srgbClr val="FFFFFF"/>
                </a:highlight>
                <a:latin typeface="Inter"/>
              </a:rPr>
              <a:t>Importance of Movement</a:t>
            </a:r>
          </a:p>
          <a:p>
            <a:pPr algn="l"/>
            <a:r>
              <a:rPr lang="en-AU" b="0" i="0" dirty="0">
                <a:solidFill>
                  <a:srgbClr val="364152"/>
                </a:solidFill>
                <a:effectLst/>
                <a:highlight>
                  <a:srgbClr val="FFFFFF"/>
                </a:highlight>
                <a:latin typeface="Inter"/>
              </a:rPr>
              <a:t>Movement is vital for the survival of living things. It enables organisms to explore their surroundings, interact with other species, and fulfill their basic needs. Without movement, living things would struggle to find food, reproduce, and avoid danger.</a:t>
            </a:r>
          </a:p>
          <a:p>
            <a:pPr algn="l"/>
            <a:r>
              <a:rPr lang="en-AU" b="0" i="0" dirty="0">
                <a:solidFill>
                  <a:srgbClr val="364152"/>
                </a:solidFill>
                <a:effectLst/>
                <a:highlight>
                  <a:srgbClr val="FFFFFF"/>
                </a:highlight>
                <a:latin typeface="Inter"/>
              </a:rPr>
              <a:t>In conclusion, movement is a fundamental characteristic of living things that plays a crucial role in their survival and success in the natural world. By understanding the diverse types of movement and adaptations exhibited by living organisms, we gain a deeper appreciation for the beauty and complexity of the natural world.</a:t>
            </a:r>
          </a:p>
          <a:p>
            <a:pPr algn="l"/>
            <a:r>
              <a:rPr lang="en-AU" b="0" i="0" dirty="0">
                <a:solidFill>
                  <a:srgbClr val="364152"/>
                </a:solidFill>
                <a:effectLst/>
                <a:highlight>
                  <a:srgbClr val="FFFFFF"/>
                </a:highlight>
                <a:latin typeface="Inter"/>
              </a:rPr>
              <a:t>Remember, as you create your poster about the characteristics of living things - movement, think about the different examples and types of movement you can illustrate to showcase the incredible diversity of living organisms.</a:t>
            </a:r>
          </a:p>
          <a:p>
            <a:pPr algn="l" fontAlgn="ctr"/>
            <a:br>
              <a:rPr lang="en-AU" dirty="0"/>
            </a:br>
            <a:endParaRPr lang="en-US" dirty="0"/>
          </a:p>
        </p:txBody>
      </p:sp>
    </p:spTree>
    <p:extLst>
      <p:ext uri="{BB962C8B-B14F-4D97-AF65-F5344CB8AC3E}">
        <p14:creationId xmlns:p14="http://schemas.microsoft.com/office/powerpoint/2010/main" val="131406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3FFA-358F-FBB7-BF1A-8472851CCCEB}"/>
              </a:ext>
            </a:extLst>
          </p:cNvPr>
          <p:cNvSpPr>
            <a:spLocks noGrp="1"/>
          </p:cNvSpPr>
          <p:nvPr>
            <p:ph type="ctrTitle"/>
          </p:nvPr>
        </p:nvSpPr>
        <p:spPr>
          <a:xfrm>
            <a:off x="514350" y="358346"/>
            <a:ext cx="5829300" cy="806866"/>
          </a:xfrm>
        </p:spPr>
        <p:txBody>
          <a:bodyPr/>
          <a:lstStyle/>
          <a:p>
            <a:r>
              <a:rPr lang="en-US" dirty="0"/>
              <a:t>Respiration</a:t>
            </a:r>
          </a:p>
        </p:txBody>
      </p:sp>
      <p:sp>
        <p:nvSpPr>
          <p:cNvPr id="3" name="Subtitle 2">
            <a:extLst>
              <a:ext uri="{FF2B5EF4-FFF2-40B4-BE49-F238E27FC236}">
                <a16:creationId xmlns:a16="http://schemas.microsoft.com/office/drawing/2014/main" id="{F33C932E-74B1-1B0C-97CB-8EF79723570D}"/>
              </a:ext>
            </a:extLst>
          </p:cNvPr>
          <p:cNvSpPr>
            <a:spLocks noGrp="1"/>
          </p:cNvSpPr>
          <p:nvPr>
            <p:ph type="subTitle" idx="1"/>
          </p:nvPr>
        </p:nvSpPr>
        <p:spPr>
          <a:xfrm>
            <a:off x="721326" y="1165212"/>
            <a:ext cx="5969034" cy="8382442"/>
          </a:xfrm>
        </p:spPr>
        <p:txBody>
          <a:bodyPr>
            <a:normAutofit fontScale="92500"/>
          </a:bodyPr>
          <a:lstStyle/>
          <a:p>
            <a:pPr algn="l"/>
            <a:r>
              <a:rPr lang="en-AU" b="0" i="0" dirty="0">
                <a:solidFill>
                  <a:srgbClr val="364152"/>
                </a:solidFill>
                <a:effectLst/>
                <a:highlight>
                  <a:srgbClr val="FFFFFF"/>
                </a:highlight>
                <a:latin typeface="Inter"/>
              </a:rPr>
              <a:t>Living things are a fascinating part of our world, each with its own unique characteristics that help us understand the complexities of life. One crucial characteristic that all living things share is the process of respiration.</a:t>
            </a:r>
          </a:p>
          <a:p>
            <a:pPr algn="l"/>
            <a:r>
              <a:rPr lang="en-AU" b="0" i="0" dirty="0">
                <a:solidFill>
                  <a:srgbClr val="364152"/>
                </a:solidFill>
                <a:effectLst/>
                <a:highlight>
                  <a:srgbClr val="FFFFFF"/>
                </a:highlight>
                <a:latin typeface="Inter"/>
              </a:rPr>
              <a:t>Respiration is the way living organisms obtain and use energy. It involves taking in oxygen from the environment and releasing carbon dioxide as a waste product. This process is essential for all living things to survive and carry out their daily functions.</a:t>
            </a:r>
          </a:p>
          <a:p>
            <a:pPr algn="l"/>
            <a:r>
              <a:rPr lang="en-AU" b="0" i="0" dirty="0">
                <a:solidFill>
                  <a:srgbClr val="364152"/>
                </a:solidFill>
                <a:effectLst/>
                <a:highlight>
                  <a:srgbClr val="FFFFFF"/>
                </a:highlight>
                <a:latin typeface="Inter"/>
              </a:rPr>
              <a:t>Plants, animals, and even microscopic organisms like bacteria all undergo respiration in one form or another. Plants engage in a process known as photosynthesis, where they use sunlight to convert carbon dioxide and water into glucose and oxygen. This glucose is then used as energy for the plant's growth and development.</a:t>
            </a:r>
          </a:p>
          <a:p>
            <a:pPr algn="l"/>
            <a:r>
              <a:rPr lang="en-AU" b="0" i="0" dirty="0">
                <a:solidFill>
                  <a:srgbClr val="364152"/>
                </a:solidFill>
                <a:effectLst/>
                <a:highlight>
                  <a:srgbClr val="FFFFFF"/>
                </a:highlight>
                <a:latin typeface="Inter"/>
              </a:rPr>
              <a:t>Animals, including humans, have a different respiration process. We breathe in oxygen through our lungs, which is then transported through our bloodstream to cells all over our body. The cells use this oxygen to convert glucose into energy through a process called cellular respiration. Carbon dioxide, a </a:t>
            </a:r>
            <a:r>
              <a:rPr lang="en-AU" b="0" i="0" dirty="0" err="1">
                <a:solidFill>
                  <a:srgbClr val="364152"/>
                </a:solidFill>
                <a:effectLst/>
                <a:highlight>
                  <a:srgbClr val="FFFFFF"/>
                </a:highlight>
                <a:latin typeface="Inter"/>
              </a:rPr>
              <a:t>byproduct</a:t>
            </a:r>
            <a:r>
              <a:rPr lang="en-AU" b="0" i="0" dirty="0">
                <a:solidFill>
                  <a:srgbClr val="364152"/>
                </a:solidFill>
                <a:effectLst/>
                <a:highlight>
                  <a:srgbClr val="FFFFFF"/>
                </a:highlight>
                <a:latin typeface="Inter"/>
              </a:rPr>
              <a:t> of this process, is expelled from our bodies when we exhale.</a:t>
            </a:r>
          </a:p>
          <a:p>
            <a:pPr algn="l"/>
            <a:r>
              <a:rPr lang="en-AU" b="0" i="0" dirty="0">
                <a:solidFill>
                  <a:srgbClr val="364152"/>
                </a:solidFill>
                <a:effectLst/>
                <a:highlight>
                  <a:srgbClr val="FFFFFF"/>
                </a:highlight>
                <a:latin typeface="Inter"/>
              </a:rPr>
              <a:t>Even tiny single-celled organisms like bacteria undergo respiration to survive. They take in nutrients from their environment and convert them into energy through various chemical reactions. This energy is then used to carry out essential life processes.</a:t>
            </a:r>
          </a:p>
          <a:p>
            <a:pPr algn="l"/>
            <a:r>
              <a:rPr lang="en-AU" b="0" i="0" dirty="0">
                <a:solidFill>
                  <a:srgbClr val="364152"/>
                </a:solidFill>
                <a:effectLst/>
                <a:highlight>
                  <a:srgbClr val="FFFFFF"/>
                </a:highlight>
                <a:latin typeface="Inter"/>
              </a:rPr>
              <a:t>In conclusion, respiration is a vital characteristic of all living things. It is the process by which organisms obtain energy to grow, develop, and carry out their life functions. By understanding the intricacies of respiration, we can appreciate the interconnectedness of all living beings on our planet.</a:t>
            </a:r>
          </a:p>
          <a:p>
            <a:pPr algn="l" fontAlgn="ctr"/>
            <a:br>
              <a:rPr lang="en-AU" dirty="0"/>
            </a:br>
            <a:endParaRPr lang="en-US" dirty="0"/>
          </a:p>
        </p:txBody>
      </p:sp>
    </p:spTree>
    <p:extLst>
      <p:ext uri="{BB962C8B-B14F-4D97-AF65-F5344CB8AC3E}">
        <p14:creationId xmlns:p14="http://schemas.microsoft.com/office/powerpoint/2010/main" val="1672231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3FFA-358F-FBB7-BF1A-8472851CCCEB}"/>
              </a:ext>
            </a:extLst>
          </p:cNvPr>
          <p:cNvSpPr>
            <a:spLocks noGrp="1"/>
          </p:cNvSpPr>
          <p:nvPr>
            <p:ph type="ctrTitle"/>
          </p:nvPr>
        </p:nvSpPr>
        <p:spPr>
          <a:xfrm>
            <a:off x="514350" y="358346"/>
            <a:ext cx="5829300" cy="806866"/>
          </a:xfrm>
        </p:spPr>
        <p:txBody>
          <a:bodyPr/>
          <a:lstStyle/>
          <a:p>
            <a:r>
              <a:rPr lang="en-US" dirty="0"/>
              <a:t>Sensitivity</a:t>
            </a:r>
          </a:p>
        </p:txBody>
      </p:sp>
      <p:sp>
        <p:nvSpPr>
          <p:cNvPr id="3" name="Subtitle 2">
            <a:extLst>
              <a:ext uri="{FF2B5EF4-FFF2-40B4-BE49-F238E27FC236}">
                <a16:creationId xmlns:a16="http://schemas.microsoft.com/office/drawing/2014/main" id="{F33C932E-74B1-1B0C-97CB-8EF79723570D}"/>
              </a:ext>
            </a:extLst>
          </p:cNvPr>
          <p:cNvSpPr>
            <a:spLocks noGrp="1"/>
          </p:cNvSpPr>
          <p:nvPr>
            <p:ph type="subTitle" idx="1"/>
          </p:nvPr>
        </p:nvSpPr>
        <p:spPr>
          <a:xfrm>
            <a:off x="721326" y="1165212"/>
            <a:ext cx="5969034" cy="8382442"/>
          </a:xfrm>
        </p:spPr>
        <p:txBody>
          <a:bodyPr>
            <a:normAutofit/>
          </a:bodyPr>
          <a:lstStyle/>
          <a:p>
            <a:pPr algn="l"/>
            <a:r>
              <a:rPr lang="en-AU" b="1" i="0" dirty="0">
                <a:solidFill>
                  <a:srgbClr val="364152"/>
                </a:solidFill>
                <a:effectLst/>
                <a:highlight>
                  <a:srgbClr val="FFFFFF"/>
                </a:highlight>
                <a:latin typeface="Inter"/>
              </a:rPr>
              <a:t>Exploring Sensitivity in Living Things</a:t>
            </a:r>
          </a:p>
          <a:p>
            <a:pPr algn="l"/>
            <a:r>
              <a:rPr lang="en-AU" b="0" i="0" dirty="0">
                <a:solidFill>
                  <a:srgbClr val="364152"/>
                </a:solidFill>
                <a:effectLst/>
                <a:highlight>
                  <a:srgbClr val="FFFFFF"/>
                </a:highlight>
                <a:latin typeface="Inter"/>
              </a:rPr>
              <a:t>Living things exhibit a fascinating trait known as sensitivity, which allows them to respond to their environment in various ways. This characteristic is essential for survival and plays a crucial role in the life of all living organisms.</a:t>
            </a:r>
          </a:p>
          <a:p>
            <a:pPr algn="l"/>
            <a:r>
              <a:rPr lang="en-AU" b="0" i="0" dirty="0">
                <a:solidFill>
                  <a:srgbClr val="364152"/>
                </a:solidFill>
                <a:effectLst/>
                <a:highlight>
                  <a:srgbClr val="FFFFFF"/>
                </a:highlight>
                <a:latin typeface="Inter"/>
              </a:rPr>
              <a:t>Plants, for example, demonstrate sensitivity through tropisms, which are growth responses to stimuli such as light, gravity, and touch. Phototropism is a specific type of tropism where plants grow towards sources of light, ensuring they receive the sunlight needed for photosynthesis. Gravitropism, on the other hand, enables plant roots to grow downward, towards gravity, while stems grow upwards, against gravity.</a:t>
            </a:r>
          </a:p>
          <a:p>
            <a:pPr algn="l"/>
            <a:r>
              <a:rPr lang="en-AU" b="0" i="0" dirty="0">
                <a:solidFill>
                  <a:srgbClr val="364152"/>
                </a:solidFill>
                <a:effectLst/>
                <a:highlight>
                  <a:srgbClr val="FFFFFF"/>
                </a:highlight>
                <a:latin typeface="Inter"/>
              </a:rPr>
              <a:t>Animals also display sensitivity through their five senses: sight, hearing, touch, taste, and smell. Each sense allows animals to gather information about their surroundings and make informed decisions. For instance, a cat's sensitive whiskers help it navigate its environment and detect changes in the surroundings, enhancing its survival skills.</a:t>
            </a:r>
          </a:p>
          <a:p>
            <a:pPr algn="l"/>
            <a:r>
              <a:rPr lang="en-AU" b="0" i="0" dirty="0">
                <a:solidFill>
                  <a:srgbClr val="364152"/>
                </a:solidFill>
                <a:effectLst/>
                <a:highlight>
                  <a:srgbClr val="FFFFFF"/>
                </a:highlight>
                <a:latin typeface="Inter"/>
              </a:rPr>
              <a:t>Humans, too, exhibit sensitivity in various ways. The sense of touch, for example, allows us to feel different textures, temperatures, and pressures. This sense helps us interact with the world around us and avoid potential dangers.</a:t>
            </a:r>
          </a:p>
          <a:p>
            <a:pPr algn="l"/>
            <a:r>
              <a:rPr lang="en-AU" b="0" i="0" dirty="0">
                <a:solidFill>
                  <a:srgbClr val="364152"/>
                </a:solidFill>
                <a:effectLst/>
                <a:highlight>
                  <a:srgbClr val="FFFFFF"/>
                </a:highlight>
                <a:latin typeface="Inter"/>
              </a:rPr>
              <a:t>In conclusion, sensitivity is a fundamental characteristic of living things that enables them to adapt and thrive in their environments. By responding to stimuli through tropisms or senses, living organisms can ensure their survival and carry out essential functions for life.</a:t>
            </a:r>
          </a:p>
          <a:p>
            <a:pPr algn="l" fontAlgn="ctr"/>
            <a:endParaRPr lang="en-AU" b="0" i="0" dirty="0">
              <a:solidFill>
                <a:srgbClr val="364152"/>
              </a:solidFill>
              <a:effectLst/>
              <a:highlight>
                <a:srgbClr val="FFFFFF"/>
              </a:highlight>
              <a:latin typeface="Inter"/>
            </a:endParaRPr>
          </a:p>
          <a:p>
            <a:pPr algn="l" fontAlgn="ctr"/>
            <a:br>
              <a:rPr lang="en-AU" dirty="0"/>
            </a:br>
            <a:endParaRPr lang="en-US" dirty="0"/>
          </a:p>
        </p:txBody>
      </p:sp>
    </p:spTree>
    <p:extLst>
      <p:ext uri="{BB962C8B-B14F-4D97-AF65-F5344CB8AC3E}">
        <p14:creationId xmlns:p14="http://schemas.microsoft.com/office/powerpoint/2010/main" val="116730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F3DE-4699-2644-F5D7-2CFD9D6A01B1}"/>
              </a:ext>
            </a:extLst>
          </p:cNvPr>
          <p:cNvSpPr>
            <a:spLocks noGrp="1"/>
          </p:cNvSpPr>
          <p:nvPr>
            <p:ph type="title"/>
          </p:nvPr>
        </p:nvSpPr>
        <p:spPr>
          <a:xfrm>
            <a:off x="471487" y="-73546"/>
            <a:ext cx="5915025" cy="1914702"/>
          </a:xfrm>
        </p:spPr>
        <p:txBody>
          <a:bodyPr/>
          <a:lstStyle/>
          <a:p>
            <a:r>
              <a:rPr lang="en-US" dirty="0"/>
              <a:t>Growth</a:t>
            </a:r>
          </a:p>
        </p:txBody>
      </p:sp>
      <p:sp>
        <p:nvSpPr>
          <p:cNvPr id="3" name="Content Placeholder 2">
            <a:extLst>
              <a:ext uri="{FF2B5EF4-FFF2-40B4-BE49-F238E27FC236}">
                <a16:creationId xmlns:a16="http://schemas.microsoft.com/office/drawing/2014/main" id="{561F104B-F073-E42D-2366-C53CEE57F635}"/>
              </a:ext>
            </a:extLst>
          </p:cNvPr>
          <p:cNvSpPr>
            <a:spLocks noGrp="1"/>
          </p:cNvSpPr>
          <p:nvPr>
            <p:ph idx="1"/>
          </p:nvPr>
        </p:nvSpPr>
        <p:spPr>
          <a:xfrm>
            <a:off x="471488" y="1841156"/>
            <a:ext cx="5915025" cy="7081123"/>
          </a:xfrm>
        </p:spPr>
        <p:txBody>
          <a:bodyPr>
            <a:normAutofit fontScale="62500" lnSpcReduction="20000"/>
          </a:bodyPr>
          <a:lstStyle/>
          <a:p>
            <a:pPr marL="0" indent="0" algn="l">
              <a:buNone/>
            </a:pPr>
            <a:r>
              <a:rPr lang="en-AU" sz="2200" b="0" i="0" dirty="0">
                <a:solidFill>
                  <a:srgbClr val="364152"/>
                </a:solidFill>
                <a:effectLst/>
                <a:highlight>
                  <a:srgbClr val="FFFFFF"/>
                </a:highlight>
                <a:latin typeface="Inter"/>
              </a:rPr>
              <a:t>Living things have various characteristics that set them apart from non-living things. One essential characteristic of living things is growth. Growth is the process through which living organisms increase in size and develop over time.</a:t>
            </a:r>
          </a:p>
          <a:p>
            <a:pPr marL="0" indent="0" algn="l">
              <a:buNone/>
            </a:pPr>
            <a:r>
              <a:rPr lang="en-AU" sz="2200" b="1" i="0" dirty="0">
                <a:solidFill>
                  <a:srgbClr val="364152"/>
                </a:solidFill>
                <a:effectLst/>
                <a:highlight>
                  <a:srgbClr val="FFFFFF"/>
                </a:highlight>
                <a:latin typeface="Inter"/>
              </a:rPr>
              <a:t>What is Growth?</a:t>
            </a:r>
          </a:p>
          <a:p>
            <a:pPr marL="0" indent="0" algn="l">
              <a:buNone/>
            </a:pPr>
            <a:r>
              <a:rPr lang="en-AU" sz="2200" b="0" i="0" dirty="0">
                <a:solidFill>
                  <a:srgbClr val="364152"/>
                </a:solidFill>
                <a:effectLst/>
                <a:highlight>
                  <a:srgbClr val="FFFFFF"/>
                </a:highlight>
                <a:latin typeface="Inter"/>
              </a:rPr>
              <a:t>Growth involves an increase in the number of cells or the size of cells in an organism. This increase leads to a visible change in the organism's overall size and shape. Each living organism follows a unique growth pattern, which is influenced by its genetic makeup and environmental factors.</a:t>
            </a:r>
          </a:p>
          <a:p>
            <a:pPr marL="0" indent="0" algn="l">
              <a:buNone/>
            </a:pPr>
            <a:r>
              <a:rPr lang="en-AU" sz="2200" b="1" i="0" dirty="0">
                <a:solidFill>
                  <a:srgbClr val="364152"/>
                </a:solidFill>
                <a:effectLst/>
                <a:highlight>
                  <a:srgbClr val="FFFFFF"/>
                </a:highlight>
                <a:latin typeface="Inter"/>
              </a:rPr>
              <a:t>Types of Growth</a:t>
            </a:r>
          </a:p>
          <a:p>
            <a:pPr marL="0" indent="0" algn="l">
              <a:buNone/>
            </a:pPr>
            <a:r>
              <a:rPr lang="en-AU" sz="2200" b="0" i="0" dirty="0">
                <a:solidFill>
                  <a:srgbClr val="364152"/>
                </a:solidFill>
                <a:effectLst/>
                <a:highlight>
                  <a:srgbClr val="FFFFFF"/>
                </a:highlight>
                <a:latin typeface="Inter"/>
              </a:rPr>
              <a:t>There are two main types of growth in living things: primary growth and secondary growth. Primary growth occurs in young, growing parts of plants and animals, such as the tips of roots and stems. Secondary growth, on the other hand, involves an increase in thickness or girth and is more common in woody plants.</a:t>
            </a:r>
          </a:p>
          <a:p>
            <a:pPr marL="0" indent="0" algn="l">
              <a:buNone/>
            </a:pPr>
            <a:r>
              <a:rPr lang="en-AU" sz="2200" b="1" i="0" dirty="0">
                <a:solidFill>
                  <a:srgbClr val="364152"/>
                </a:solidFill>
                <a:effectLst/>
                <a:highlight>
                  <a:srgbClr val="FFFFFF"/>
                </a:highlight>
                <a:latin typeface="Inter"/>
              </a:rPr>
              <a:t>Factors Affecting Growth</a:t>
            </a:r>
          </a:p>
          <a:p>
            <a:pPr marL="0" indent="0" algn="l">
              <a:buNone/>
            </a:pPr>
            <a:r>
              <a:rPr lang="en-AU" sz="2200" b="0" i="0" dirty="0">
                <a:solidFill>
                  <a:srgbClr val="364152"/>
                </a:solidFill>
                <a:effectLst/>
                <a:highlight>
                  <a:srgbClr val="FFFFFF"/>
                </a:highlight>
                <a:latin typeface="Inter"/>
              </a:rPr>
              <a:t>Several factors can affect the growth of living things. These include genetics, nutrition, environmental conditions (such as temperature and water availability), and the presence of diseases or pests. Optimal growth conditions support healthy development, while </a:t>
            </a:r>
            <a:r>
              <a:rPr lang="en-AU" sz="2200" b="0" i="0" dirty="0" err="1">
                <a:solidFill>
                  <a:srgbClr val="364152"/>
                </a:solidFill>
                <a:effectLst/>
                <a:highlight>
                  <a:srgbClr val="FFFFFF"/>
                </a:highlight>
                <a:latin typeface="Inter"/>
              </a:rPr>
              <a:t>unfavorable</a:t>
            </a:r>
            <a:r>
              <a:rPr lang="en-AU" sz="2200" b="0" i="0" dirty="0">
                <a:solidFill>
                  <a:srgbClr val="364152"/>
                </a:solidFill>
                <a:effectLst/>
                <a:highlight>
                  <a:srgbClr val="FFFFFF"/>
                </a:highlight>
                <a:latin typeface="Inter"/>
              </a:rPr>
              <a:t> conditions can hinder growth.</a:t>
            </a:r>
          </a:p>
          <a:p>
            <a:pPr marL="0" indent="0" algn="l">
              <a:buNone/>
            </a:pPr>
            <a:r>
              <a:rPr lang="en-AU" sz="2200" b="1" i="0" dirty="0">
                <a:solidFill>
                  <a:srgbClr val="364152"/>
                </a:solidFill>
                <a:effectLst/>
                <a:highlight>
                  <a:srgbClr val="FFFFFF"/>
                </a:highlight>
                <a:latin typeface="Inter"/>
              </a:rPr>
              <a:t>Examples of Growth in Nature</a:t>
            </a:r>
          </a:p>
          <a:p>
            <a:pPr marL="0" indent="0" algn="l">
              <a:buNone/>
            </a:pPr>
            <a:r>
              <a:rPr lang="en-AU" sz="2200" b="1" i="0" dirty="0">
                <a:solidFill>
                  <a:srgbClr val="364152"/>
                </a:solidFill>
                <a:effectLst/>
                <a:highlight>
                  <a:srgbClr val="FFFFFF"/>
                </a:highlight>
                <a:latin typeface="Inter"/>
              </a:rPr>
              <a:t>Plant Growth</a:t>
            </a:r>
            <a:r>
              <a:rPr lang="en-AU" sz="2200" b="0" i="0" dirty="0">
                <a:solidFill>
                  <a:srgbClr val="364152"/>
                </a:solidFill>
                <a:effectLst/>
                <a:highlight>
                  <a:srgbClr val="FFFFFF"/>
                </a:highlight>
                <a:latin typeface="Inter"/>
              </a:rPr>
              <a:t>: Plants grow through a process called photosynthesis, where they convert sunlight into energy for growth.</a:t>
            </a:r>
          </a:p>
          <a:p>
            <a:pPr marL="0" indent="0" algn="l">
              <a:buNone/>
            </a:pPr>
            <a:r>
              <a:rPr lang="en-AU" sz="2200" b="1" i="0" dirty="0">
                <a:solidFill>
                  <a:srgbClr val="364152"/>
                </a:solidFill>
                <a:effectLst/>
                <a:highlight>
                  <a:srgbClr val="FFFFFF"/>
                </a:highlight>
                <a:latin typeface="Inter"/>
              </a:rPr>
              <a:t>Animal Growth</a:t>
            </a:r>
            <a:r>
              <a:rPr lang="en-AU" sz="2200" b="0" i="0" dirty="0">
                <a:solidFill>
                  <a:srgbClr val="364152"/>
                </a:solidFill>
                <a:effectLst/>
                <a:highlight>
                  <a:srgbClr val="FFFFFF"/>
                </a:highlight>
                <a:latin typeface="Inter"/>
              </a:rPr>
              <a:t>: Animals grow by consuming food for nutrients that support their growth and development.</a:t>
            </a:r>
          </a:p>
          <a:p>
            <a:pPr marL="0" indent="0" algn="l">
              <a:buNone/>
            </a:pPr>
            <a:r>
              <a:rPr lang="en-AU" sz="2200" b="1" i="0" dirty="0">
                <a:solidFill>
                  <a:srgbClr val="364152"/>
                </a:solidFill>
                <a:effectLst/>
                <a:highlight>
                  <a:srgbClr val="FFFFFF"/>
                </a:highlight>
                <a:latin typeface="Inter"/>
              </a:rPr>
              <a:t>Human Growth</a:t>
            </a:r>
            <a:r>
              <a:rPr lang="en-AU" sz="2200" b="0" i="0" dirty="0">
                <a:solidFill>
                  <a:srgbClr val="364152"/>
                </a:solidFill>
                <a:effectLst/>
                <a:highlight>
                  <a:srgbClr val="FFFFFF"/>
                </a:highlight>
                <a:latin typeface="Inter"/>
              </a:rPr>
              <a:t>: Humans experience growth in stages, such as infancy, childhood, and adolescence, where physical and cognitive development occur.</a:t>
            </a:r>
          </a:p>
          <a:p>
            <a:pPr marL="0" indent="0" algn="l">
              <a:buNone/>
            </a:pPr>
            <a:r>
              <a:rPr lang="en-AU" sz="2200" b="1" i="0" dirty="0">
                <a:solidFill>
                  <a:srgbClr val="364152"/>
                </a:solidFill>
                <a:effectLst/>
                <a:highlight>
                  <a:srgbClr val="FFFFFF"/>
                </a:highlight>
                <a:latin typeface="Inter"/>
              </a:rPr>
              <a:t>Importance of Growth</a:t>
            </a:r>
          </a:p>
          <a:p>
            <a:pPr marL="0" indent="0" algn="l">
              <a:buNone/>
            </a:pPr>
            <a:r>
              <a:rPr lang="en-AU" sz="2200" b="0" i="0" dirty="0">
                <a:solidFill>
                  <a:srgbClr val="364152"/>
                </a:solidFill>
                <a:effectLst/>
                <a:highlight>
                  <a:srgbClr val="FFFFFF"/>
                </a:highlight>
                <a:latin typeface="Inter"/>
              </a:rPr>
              <a:t>Growth is essential for the survival and reproduction of living organisms. It allows organisms to adapt to their environment, repair damaged tissues, and maintain their overall health. Understanding the growth process helps scientists and researchers study and conserve different species.</a:t>
            </a:r>
          </a:p>
          <a:p>
            <a:pPr marL="0" indent="0" algn="l">
              <a:buNone/>
            </a:pPr>
            <a:r>
              <a:rPr lang="en-AU" sz="2200" b="0" i="0" dirty="0">
                <a:solidFill>
                  <a:srgbClr val="364152"/>
                </a:solidFill>
                <a:effectLst/>
                <a:highlight>
                  <a:srgbClr val="FFFFFF"/>
                </a:highlight>
                <a:latin typeface="Inter"/>
              </a:rPr>
              <a:t>In conclusion, growth is a fundamental characteristic of living things that enables them to develop, adapt, and thrive in their surroundings. By studying growth in various organisms, we gain valuable insights into the diversity and complexity of life on Earth.</a:t>
            </a:r>
          </a:p>
          <a:p>
            <a:endParaRPr lang="en-US" dirty="0"/>
          </a:p>
        </p:txBody>
      </p:sp>
    </p:spTree>
    <p:extLst>
      <p:ext uri="{BB962C8B-B14F-4D97-AF65-F5344CB8AC3E}">
        <p14:creationId xmlns:p14="http://schemas.microsoft.com/office/powerpoint/2010/main" val="32287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3FFA-358F-FBB7-BF1A-8472851CCCEB}"/>
              </a:ext>
            </a:extLst>
          </p:cNvPr>
          <p:cNvSpPr>
            <a:spLocks noGrp="1"/>
          </p:cNvSpPr>
          <p:nvPr>
            <p:ph type="ctrTitle"/>
          </p:nvPr>
        </p:nvSpPr>
        <p:spPr>
          <a:xfrm>
            <a:off x="514350" y="358346"/>
            <a:ext cx="5829300" cy="806866"/>
          </a:xfrm>
        </p:spPr>
        <p:txBody>
          <a:bodyPr/>
          <a:lstStyle/>
          <a:p>
            <a:r>
              <a:rPr lang="en-US" dirty="0"/>
              <a:t>Nutrition</a:t>
            </a:r>
          </a:p>
        </p:txBody>
      </p:sp>
      <p:sp>
        <p:nvSpPr>
          <p:cNvPr id="3" name="Subtitle 2">
            <a:extLst>
              <a:ext uri="{FF2B5EF4-FFF2-40B4-BE49-F238E27FC236}">
                <a16:creationId xmlns:a16="http://schemas.microsoft.com/office/drawing/2014/main" id="{F33C932E-74B1-1B0C-97CB-8EF79723570D}"/>
              </a:ext>
            </a:extLst>
          </p:cNvPr>
          <p:cNvSpPr>
            <a:spLocks noGrp="1"/>
          </p:cNvSpPr>
          <p:nvPr>
            <p:ph type="subTitle" idx="1"/>
          </p:nvPr>
        </p:nvSpPr>
        <p:spPr>
          <a:xfrm>
            <a:off x="160638" y="1165212"/>
            <a:ext cx="6529722" cy="8382442"/>
          </a:xfrm>
        </p:spPr>
        <p:txBody>
          <a:bodyPr>
            <a:normAutofit/>
          </a:bodyPr>
          <a:lstStyle/>
          <a:p>
            <a:pPr algn="l" fontAlgn="ctr"/>
            <a:endParaRPr lang="en-AU" b="0" i="0" dirty="0">
              <a:solidFill>
                <a:srgbClr val="364152"/>
              </a:solidFill>
              <a:effectLst/>
              <a:highlight>
                <a:srgbClr val="FFFFFF"/>
              </a:highlight>
              <a:latin typeface="Inter"/>
            </a:endParaRPr>
          </a:p>
          <a:p>
            <a:pPr algn="l" fontAlgn="ctr"/>
            <a:br>
              <a:rPr lang="en-AU" dirty="0"/>
            </a:br>
            <a:endParaRPr lang="en-US" dirty="0"/>
          </a:p>
        </p:txBody>
      </p:sp>
      <p:sp>
        <p:nvSpPr>
          <p:cNvPr id="7" name="TextBox 6">
            <a:extLst>
              <a:ext uri="{FF2B5EF4-FFF2-40B4-BE49-F238E27FC236}">
                <a16:creationId xmlns:a16="http://schemas.microsoft.com/office/drawing/2014/main" id="{BE1D6E1E-028C-40B6-1F4B-106E100BE8E3}"/>
              </a:ext>
            </a:extLst>
          </p:cNvPr>
          <p:cNvSpPr txBox="1"/>
          <p:nvPr/>
        </p:nvSpPr>
        <p:spPr>
          <a:xfrm>
            <a:off x="514350" y="1354721"/>
            <a:ext cx="5724268" cy="8186857"/>
          </a:xfrm>
          <a:prstGeom prst="rect">
            <a:avLst/>
          </a:prstGeom>
          <a:noFill/>
        </p:spPr>
        <p:txBody>
          <a:bodyPr wrap="square">
            <a:spAutoFit/>
          </a:bodyPr>
          <a:lstStyle/>
          <a:p>
            <a:pPr algn="l"/>
            <a:r>
              <a:rPr lang="en-AU" sz="1400" b="1" i="0" dirty="0">
                <a:solidFill>
                  <a:srgbClr val="364152"/>
                </a:solidFill>
                <a:effectLst/>
                <a:highlight>
                  <a:srgbClr val="FFFFFF"/>
                </a:highlight>
                <a:latin typeface="Inter"/>
              </a:rPr>
              <a:t>What is Nutrition?</a:t>
            </a:r>
          </a:p>
          <a:p>
            <a:pPr algn="l"/>
            <a:r>
              <a:rPr lang="en-AU" sz="1400" b="0" i="0" dirty="0">
                <a:solidFill>
                  <a:srgbClr val="364152"/>
                </a:solidFill>
                <a:effectLst/>
                <a:highlight>
                  <a:srgbClr val="FFFFFF"/>
                </a:highlight>
                <a:latin typeface="Inter"/>
              </a:rPr>
              <a:t>Nutrition is the process by which living things obtain and use food to nourish their bodies. It involves the intake of nutrients, which are substances that provide energy and essential building blocks for growth and repair. There are two main types of nutrition: autotrophic nutrition and heterotrophic nutrition.</a:t>
            </a:r>
          </a:p>
          <a:p>
            <a:pPr algn="l"/>
            <a:r>
              <a:rPr lang="en-AU" sz="1400" b="1" i="0" dirty="0">
                <a:solidFill>
                  <a:srgbClr val="364152"/>
                </a:solidFill>
                <a:effectLst/>
                <a:highlight>
                  <a:srgbClr val="FFFFFF"/>
                </a:highlight>
                <a:latin typeface="Inter"/>
              </a:rPr>
              <a:t>Autotrophic Nutrition</a:t>
            </a:r>
          </a:p>
          <a:p>
            <a:pPr algn="l"/>
            <a:r>
              <a:rPr lang="en-AU" sz="1400" b="0" i="0" dirty="0">
                <a:solidFill>
                  <a:srgbClr val="364152"/>
                </a:solidFill>
                <a:effectLst/>
                <a:highlight>
                  <a:srgbClr val="FFFFFF"/>
                </a:highlight>
                <a:latin typeface="Inter"/>
              </a:rPr>
              <a:t>Plants and some other organisms exhibit autotrophic nutrition, meaning they are able to produce their own food through the process of photosynthesis. During photosynthesis, plants use sunlight, water, and carbon dioxide to create glucose, a simple sugar that serves as their primary source of energy.</a:t>
            </a:r>
          </a:p>
          <a:p>
            <a:pPr algn="l"/>
            <a:r>
              <a:rPr lang="en-AU" sz="1400" b="1" i="0" dirty="0">
                <a:solidFill>
                  <a:srgbClr val="364152"/>
                </a:solidFill>
                <a:effectLst/>
                <a:highlight>
                  <a:srgbClr val="FFFFFF"/>
                </a:highlight>
                <a:latin typeface="Inter"/>
              </a:rPr>
              <a:t>Heterotrophic Nutrition</a:t>
            </a:r>
          </a:p>
          <a:p>
            <a:pPr algn="l"/>
            <a:r>
              <a:rPr lang="en-AU" sz="1400" b="0" i="0" dirty="0">
                <a:solidFill>
                  <a:srgbClr val="364152"/>
                </a:solidFill>
                <a:effectLst/>
                <a:highlight>
                  <a:srgbClr val="FFFFFF"/>
                </a:highlight>
                <a:latin typeface="Inter"/>
              </a:rPr>
              <a:t>Animals and many other organisms rely on heterotrophic nutrition, where they obtain energy and nutrients by consuming other organisms. Heterotrophs cannot produce their own food and must obtain it from external sources. For example, herbivores primarily eat plants, carnivores consume other animals, and omnivores have a diet that includes both plants and animals.</a:t>
            </a:r>
          </a:p>
          <a:p>
            <a:pPr algn="l"/>
            <a:r>
              <a:rPr lang="en-AU" sz="1400" b="1" i="0" dirty="0">
                <a:solidFill>
                  <a:srgbClr val="364152"/>
                </a:solidFill>
                <a:effectLst/>
                <a:highlight>
                  <a:srgbClr val="FFFFFF"/>
                </a:highlight>
                <a:latin typeface="Inter"/>
              </a:rPr>
              <a:t>Examples of Nutrition in Living Things</a:t>
            </a:r>
          </a:p>
          <a:p>
            <a:pPr algn="l">
              <a:buFont typeface="Arial" panose="020B0604020202020204" pitchFamily="34" charset="0"/>
              <a:buChar char="•"/>
            </a:pPr>
            <a:r>
              <a:rPr lang="en-AU" sz="1400" b="1" i="0" dirty="0">
                <a:solidFill>
                  <a:srgbClr val="364152"/>
                </a:solidFill>
                <a:effectLst/>
                <a:highlight>
                  <a:srgbClr val="FFFFFF"/>
                </a:highlight>
                <a:latin typeface="Inter"/>
              </a:rPr>
              <a:t>Plants</a:t>
            </a:r>
            <a:r>
              <a:rPr lang="en-AU" sz="1400" b="0" i="0" dirty="0">
                <a:solidFill>
                  <a:srgbClr val="364152"/>
                </a:solidFill>
                <a:effectLst/>
                <a:highlight>
                  <a:srgbClr val="FFFFFF"/>
                </a:highlight>
                <a:latin typeface="Inter"/>
              </a:rPr>
              <a:t>: Plants absorb water and minerals from the soil through their roots. They also take in carbon dioxide from the air and sunlight through their leaves to carry out photosynthesis.</a:t>
            </a:r>
          </a:p>
          <a:p>
            <a:pPr algn="l">
              <a:buFont typeface="Arial" panose="020B0604020202020204" pitchFamily="34" charset="0"/>
              <a:buChar char="•"/>
            </a:pPr>
            <a:r>
              <a:rPr lang="en-AU" sz="1400" b="1" i="0" dirty="0">
                <a:solidFill>
                  <a:srgbClr val="364152"/>
                </a:solidFill>
                <a:effectLst/>
                <a:highlight>
                  <a:srgbClr val="FFFFFF"/>
                </a:highlight>
                <a:latin typeface="Inter"/>
              </a:rPr>
              <a:t>Animals</a:t>
            </a:r>
            <a:r>
              <a:rPr lang="en-AU" sz="1400" b="0" i="0" dirty="0">
                <a:solidFill>
                  <a:srgbClr val="364152"/>
                </a:solidFill>
                <a:effectLst/>
                <a:highlight>
                  <a:srgbClr val="FFFFFF"/>
                </a:highlight>
                <a:latin typeface="Inter"/>
              </a:rPr>
              <a:t>: Animals consume food containing essential nutrients such as carbohydrates, proteins, fats, vitamins, and minerals to meet their energy requirements and maintain bodily functions.</a:t>
            </a:r>
          </a:p>
          <a:p>
            <a:pPr algn="l">
              <a:buFont typeface="Arial" panose="020B0604020202020204" pitchFamily="34" charset="0"/>
              <a:buChar char="•"/>
            </a:pPr>
            <a:r>
              <a:rPr lang="en-AU" sz="1400" b="1" i="0" dirty="0">
                <a:solidFill>
                  <a:srgbClr val="364152"/>
                </a:solidFill>
                <a:effectLst/>
                <a:highlight>
                  <a:srgbClr val="FFFFFF"/>
                </a:highlight>
                <a:latin typeface="Inter"/>
              </a:rPr>
              <a:t>Humans</a:t>
            </a:r>
            <a:r>
              <a:rPr lang="en-AU" sz="1400" b="0" i="0" dirty="0">
                <a:solidFill>
                  <a:srgbClr val="364152"/>
                </a:solidFill>
                <a:effectLst/>
                <a:highlight>
                  <a:srgbClr val="FFFFFF"/>
                </a:highlight>
                <a:latin typeface="Inter"/>
              </a:rPr>
              <a:t>: As heterotrophic organisms, humans rely on a varied diet that includes fruits, vegetables, grains, proteins, and dairy products to ensure they receive all necessary nutrients for growth and health.</a:t>
            </a:r>
          </a:p>
          <a:p>
            <a:pPr algn="l"/>
            <a:r>
              <a:rPr lang="en-AU" sz="1400" b="1" i="0" dirty="0">
                <a:solidFill>
                  <a:srgbClr val="364152"/>
                </a:solidFill>
                <a:effectLst/>
                <a:highlight>
                  <a:srgbClr val="FFFFFF"/>
                </a:highlight>
                <a:latin typeface="Inter"/>
              </a:rPr>
              <a:t>Conclusion</a:t>
            </a:r>
          </a:p>
          <a:p>
            <a:pPr algn="l"/>
            <a:r>
              <a:rPr lang="en-AU" sz="1400" b="0" i="0" dirty="0">
                <a:solidFill>
                  <a:srgbClr val="364152"/>
                </a:solidFill>
                <a:effectLst/>
                <a:highlight>
                  <a:srgbClr val="FFFFFF"/>
                </a:highlight>
                <a:latin typeface="Inter"/>
              </a:rPr>
              <a:t>Nutrition is a fundamental aspect of the characteristics of living things. Whether autotrophic or heterotrophic, all living organisms require a proper intake of nutrients to thrive. By understanding the role of nutrition in living things, we can appreciate the intricate balance of energy flow and nutrient cycling in the natural world.</a:t>
            </a:r>
          </a:p>
          <a:p>
            <a:br>
              <a:rPr lang="en-AU" dirty="0"/>
            </a:br>
            <a:endParaRPr lang="en-US" dirty="0"/>
          </a:p>
        </p:txBody>
      </p:sp>
    </p:spTree>
    <p:extLst>
      <p:ext uri="{BB962C8B-B14F-4D97-AF65-F5344CB8AC3E}">
        <p14:creationId xmlns:p14="http://schemas.microsoft.com/office/powerpoint/2010/main" val="342972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3FFA-358F-FBB7-BF1A-8472851CCCEB}"/>
              </a:ext>
            </a:extLst>
          </p:cNvPr>
          <p:cNvSpPr>
            <a:spLocks noGrp="1"/>
          </p:cNvSpPr>
          <p:nvPr>
            <p:ph type="ctrTitle"/>
          </p:nvPr>
        </p:nvSpPr>
        <p:spPr>
          <a:xfrm>
            <a:off x="514350" y="358346"/>
            <a:ext cx="5829300" cy="806866"/>
          </a:xfrm>
        </p:spPr>
        <p:txBody>
          <a:bodyPr/>
          <a:lstStyle/>
          <a:p>
            <a:r>
              <a:rPr lang="en-US" dirty="0"/>
              <a:t>Reproduction</a:t>
            </a:r>
          </a:p>
        </p:txBody>
      </p:sp>
      <p:sp>
        <p:nvSpPr>
          <p:cNvPr id="3" name="Subtitle 2">
            <a:extLst>
              <a:ext uri="{FF2B5EF4-FFF2-40B4-BE49-F238E27FC236}">
                <a16:creationId xmlns:a16="http://schemas.microsoft.com/office/drawing/2014/main" id="{F33C932E-74B1-1B0C-97CB-8EF79723570D}"/>
              </a:ext>
            </a:extLst>
          </p:cNvPr>
          <p:cNvSpPr>
            <a:spLocks noGrp="1"/>
          </p:cNvSpPr>
          <p:nvPr>
            <p:ph type="subTitle" idx="1"/>
          </p:nvPr>
        </p:nvSpPr>
        <p:spPr>
          <a:xfrm>
            <a:off x="721326" y="1165212"/>
            <a:ext cx="5969034" cy="8382442"/>
          </a:xfrm>
        </p:spPr>
        <p:txBody>
          <a:bodyPr>
            <a:normAutofit fontScale="92500" lnSpcReduction="20000"/>
          </a:bodyPr>
          <a:lstStyle/>
          <a:p>
            <a:pPr algn="l"/>
            <a:r>
              <a:rPr lang="en-AU" b="1" i="0" dirty="0">
                <a:solidFill>
                  <a:srgbClr val="364152"/>
                </a:solidFill>
                <a:effectLst/>
                <a:highlight>
                  <a:srgbClr val="FFFFFF"/>
                </a:highlight>
                <a:latin typeface="Inter"/>
              </a:rPr>
              <a:t>All About Reproduction in Living Things</a:t>
            </a:r>
          </a:p>
          <a:p>
            <a:pPr algn="l"/>
            <a:r>
              <a:rPr lang="en-AU" b="0" i="0" dirty="0">
                <a:solidFill>
                  <a:srgbClr val="364152"/>
                </a:solidFill>
                <a:effectLst/>
                <a:highlight>
                  <a:srgbClr val="FFFFFF"/>
                </a:highlight>
                <a:latin typeface="Inter"/>
              </a:rPr>
              <a:t>Reproduction is a vital process for all living things to continue their species. It is the way in which new organisms are produced, ensuring the survival of life on Earth. Let's explore the characteristics of reproduction in living things.</a:t>
            </a:r>
          </a:p>
          <a:p>
            <a:pPr algn="l"/>
            <a:r>
              <a:rPr lang="en-AU" b="1" i="0" dirty="0">
                <a:solidFill>
                  <a:srgbClr val="364152"/>
                </a:solidFill>
                <a:effectLst/>
                <a:highlight>
                  <a:srgbClr val="FFFFFF"/>
                </a:highlight>
                <a:latin typeface="Inter"/>
              </a:rPr>
              <a:t>Processes of Reproduction</a:t>
            </a:r>
          </a:p>
          <a:p>
            <a:pPr algn="l"/>
            <a:r>
              <a:rPr lang="en-AU" b="1" i="0" dirty="0">
                <a:solidFill>
                  <a:srgbClr val="364152"/>
                </a:solidFill>
                <a:effectLst/>
                <a:highlight>
                  <a:srgbClr val="FFFFFF"/>
                </a:highlight>
                <a:latin typeface="Inter"/>
              </a:rPr>
              <a:t>Pollination</a:t>
            </a:r>
            <a:r>
              <a:rPr lang="en-AU" b="0" i="0" dirty="0">
                <a:solidFill>
                  <a:srgbClr val="364152"/>
                </a:solidFill>
                <a:effectLst/>
                <a:highlight>
                  <a:srgbClr val="FFFFFF"/>
                </a:highlight>
                <a:latin typeface="Inter"/>
              </a:rPr>
              <a:t>:</a:t>
            </a:r>
            <a:br>
              <a:rPr lang="en-AU" b="0" i="0" dirty="0">
                <a:solidFill>
                  <a:srgbClr val="364152"/>
                </a:solidFill>
                <a:effectLst/>
                <a:highlight>
                  <a:srgbClr val="FFFFFF"/>
                </a:highlight>
                <a:latin typeface="Inter"/>
              </a:rPr>
            </a:br>
            <a:r>
              <a:rPr lang="en-AU" b="0" i="0" dirty="0">
                <a:solidFill>
                  <a:srgbClr val="364152"/>
                </a:solidFill>
                <a:effectLst/>
                <a:highlight>
                  <a:srgbClr val="FFFFFF"/>
                </a:highlight>
                <a:latin typeface="Inter"/>
              </a:rPr>
              <a:t>In plants, reproduction often involves pollination, where pollen containing male reproductive cells is transferred to the female reproductive organs of a flower. This leads to the formation of seeds and fruits.</a:t>
            </a:r>
          </a:p>
          <a:p>
            <a:pPr algn="l"/>
            <a:r>
              <a:rPr lang="en-AU" b="1" i="0" dirty="0">
                <a:solidFill>
                  <a:srgbClr val="364152"/>
                </a:solidFill>
                <a:effectLst/>
                <a:highlight>
                  <a:srgbClr val="FFFFFF"/>
                </a:highlight>
                <a:latin typeface="Inter"/>
              </a:rPr>
              <a:t>Fertilization</a:t>
            </a:r>
            <a:r>
              <a:rPr lang="en-AU" b="0" i="0" dirty="0">
                <a:solidFill>
                  <a:srgbClr val="364152"/>
                </a:solidFill>
                <a:effectLst/>
                <a:highlight>
                  <a:srgbClr val="FFFFFF"/>
                </a:highlight>
                <a:latin typeface="Inter"/>
              </a:rPr>
              <a:t>:</a:t>
            </a:r>
            <a:br>
              <a:rPr lang="en-AU" b="0" i="0" dirty="0">
                <a:solidFill>
                  <a:srgbClr val="364152"/>
                </a:solidFill>
                <a:effectLst/>
                <a:highlight>
                  <a:srgbClr val="FFFFFF"/>
                </a:highlight>
                <a:latin typeface="Inter"/>
              </a:rPr>
            </a:br>
            <a:r>
              <a:rPr lang="en-AU" b="0" i="0" dirty="0">
                <a:solidFill>
                  <a:srgbClr val="364152"/>
                </a:solidFill>
                <a:effectLst/>
                <a:highlight>
                  <a:srgbClr val="FFFFFF"/>
                </a:highlight>
                <a:latin typeface="Inter"/>
              </a:rPr>
              <a:t>In animals, sexual reproduction involves fertilization, where a sperm cell from a male fuses with an egg cell from a female to form a zygote. The zygote then develops into a new organism.</a:t>
            </a:r>
          </a:p>
          <a:p>
            <a:pPr algn="l"/>
            <a:r>
              <a:rPr lang="en-AU" b="1" i="0" dirty="0">
                <a:solidFill>
                  <a:srgbClr val="364152"/>
                </a:solidFill>
                <a:effectLst/>
                <a:highlight>
                  <a:srgbClr val="FFFFFF"/>
                </a:highlight>
                <a:latin typeface="Inter"/>
              </a:rPr>
              <a:t>Importance of Reproduction</a:t>
            </a:r>
          </a:p>
          <a:p>
            <a:pPr algn="l"/>
            <a:r>
              <a:rPr lang="en-AU" b="0" i="0" dirty="0">
                <a:solidFill>
                  <a:srgbClr val="364152"/>
                </a:solidFill>
                <a:effectLst/>
                <a:highlight>
                  <a:srgbClr val="FFFFFF"/>
                </a:highlight>
                <a:latin typeface="Inter"/>
              </a:rPr>
              <a:t>Reproduction ensures the continuity of a species and helps in maintaining biodiversity. It allows living things to adapt to changing environments and increases the chances of survival for future generations.</a:t>
            </a:r>
          </a:p>
          <a:p>
            <a:pPr algn="l"/>
            <a:r>
              <a:rPr lang="en-AU" b="1" i="0" dirty="0">
                <a:solidFill>
                  <a:srgbClr val="364152"/>
                </a:solidFill>
                <a:effectLst/>
                <a:highlight>
                  <a:srgbClr val="FFFFFF"/>
                </a:highlight>
                <a:latin typeface="Inter"/>
              </a:rPr>
              <a:t>Examples in Nature</a:t>
            </a:r>
          </a:p>
          <a:p>
            <a:pPr algn="l">
              <a:buFont typeface="Arial" panose="020B0604020202020204" pitchFamily="34" charset="0"/>
              <a:buChar char="•"/>
            </a:pPr>
            <a:r>
              <a:rPr lang="en-AU" b="1" i="0" dirty="0">
                <a:solidFill>
                  <a:srgbClr val="364152"/>
                </a:solidFill>
                <a:effectLst/>
                <a:highlight>
                  <a:srgbClr val="FFFFFF"/>
                </a:highlight>
                <a:latin typeface="Inter"/>
              </a:rPr>
              <a:t>Plants</a:t>
            </a:r>
            <a:r>
              <a:rPr lang="en-AU" b="0" i="0" dirty="0">
                <a:solidFill>
                  <a:srgbClr val="364152"/>
                </a:solidFill>
                <a:effectLst/>
                <a:highlight>
                  <a:srgbClr val="FFFFFF"/>
                </a:highlight>
                <a:latin typeface="Inter"/>
              </a:rPr>
              <a:t>: Some plants reproduce by producing seeds, while others can propagate through runners or bulbs.</a:t>
            </a:r>
          </a:p>
          <a:p>
            <a:pPr algn="l">
              <a:buFont typeface="Arial" panose="020B0604020202020204" pitchFamily="34" charset="0"/>
              <a:buChar char="•"/>
            </a:pPr>
            <a:r>
              <a:rPr lang="en-AU" b="1" i="0" dirty="0">
                <a:solidFill>
                  <a:srgbClr val="364152"/>
                </a:solidFill>
                <a:effectLst/>
                <a:highlight>
                  <a:srgbClr val="FFFFFF"/>
                </a:highlight>
                <a:latin typeface="Inter"/>
              </a:rPr>
              <a:t>Animals</a:t>
            </a:r>
            <a:r>
              <a:rPr lang="en-AU" b="0" i="0" dirty="0">
                <a:solidFill>
                  <a:srgbClr val="364152"/>
                </a:solidFill>
                <a:effectLst/>
                <a:highlight>
                  <a:srgbClr val="FFFFFF"/>
                </a:highlight>
                <a:latin typeface="Inter"/>
              </a:rPr>
              <a:t>: Different animals have unique ways of reproducing, such as internal fertilization in mammals and external fertilization in fish.</a:t>
            </a:r>
          </a:p>
          <a:p>
            <a:pPr algn="l"/>
            <a:r>
              <a:rPr lang="en-AU" b="0" i="0" dirty="0">
                <a:solidFill>
                  <a:srgbClr val="364152"/>
                </a:solidFill>
                <a:effectLst/>
                <a:highlight>
                  <a:srgbClr val="FFFFFF"/>
                </a:highlight>
                <a:latin typeface="Inter"/>
              </a:rPr>
              <a:t>Understanding the characteristics of reproduction in living things is essential to appreciate the diversity and complexity of the natural world. Studying how organisms reproduce helps scientists in conservation efforts and understanding the interconnectedness of life on Earth.</a:t>
            </a:r>
          </a:p>
          <a:p>
            <a:pPr algn="l"/>
            <a:r>
              <a:rPr lang="en-AU" b="0" i="0" dirty="0">
                <a:solidFill>
                  <a:srgbClr val="364152"/>
                </a:solidFill>
                <a:effectLst/>
                <a:highlight>
                  <a:srgbClr val="FFFFFF"/>
                </a:highlight>
                <a:latin typeface="Inter"/>
              </a:rPr>
              <a:t>Remember, reproduction is not just about creating new life but also about preserving the delicate balance of ecosystems and paving the way for future generations of living things.</a:t>
            </a:r>
          </a:p>
          <a:p>
            <a:br>
              <a:rPr lang="en-AU" dirty="0"/>
            </a:br>
            <a:endParaRPr lang="en-AU" b="0" i="0" dirty="0">
              <a:solidFill>
                <a:srgbClr val="364152"/>
              </a:solidFill>
              <a:effectLst/>
              <a:highlight>
                <a:srgbClr val="FFFFFF"/>
              </a:highlight>
              <a:latin typeface="Inter"/>
            </a:endParaRPr>
          </a:p>
          <a:p>
            <a:pPr algn="l" fontAlgn="ctr"/>
            <a:br>
              <a:rPr lang="en-AU" dirty="0"/>
            </a:br>
            <a:endParaRPr lang="en-US" dirty="0"/>
          </a:p>
        </p:txBody>
      </p:sp>
    </p:spTree>
    <p:extLst>
      <p:ext uri="{BB962C8B-B14F-4D97-AF65-F5344CB8AC3E}">
        <p14:creationId xmlns:p14="http://schemas.microsoft.com/office/powerpoint/2010/main" val="162888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862A-CA13-559D-4229-5C02B30BAEAA}"/>
              </a:ext>
            </a:extLst>
          </p:cNvPr>
          <p:cNvSpPr>
            <a:spLocks noGrp="1"/>
          </p:cNvSpPr>
          <p:nvPr>
            <p:ph type="title"/>
          </p:nvPr>
        </p:nvSpPr>
        <p:spPr>
          <a:xfrm>
            <a:off x="471488" y="527405"/>
            <a:ext cx="5915025" cy="930692"/>
          </a:xfrm>
        </p:spPr>
        <p:txBody>
          <a:bodyPr/>
          <a:lstStyle/>
          <a:p>
            <a:r>
              <a:rPr lang="en-US" dirty="0"/>
              <a:t>Excretion</a:t>
            </a:r>
          </a:p>
        </p:txBody>
      </p:sp>
      <p:sp>
        <p:nvSpPr>
          <p:cNvPr id="3" name="Content Placeholder 2">
            <a:extLst>
              <a:ext uri="{FF2B5EF4-FFF2-40B4-BE49-F238E27FC236}">
                <a16:creationId xmlns:a16="http://schemas.microsoft.com/office/drawing/2014/main" id="{86177A92-C2E3-DAA6-077D-AAC6C82EE75C}"/>
              </a:ext>
            </a:extLst>
          </p:cNvPr>
          <p:cNvSpPr>
            <a:spLocks noGrp="1"/>
          </p:cNvSpPr>
          <p:nvPr>
            <p:ph idx="1"/>
          </p:nvPr>
        </p:nvSpPr>
        <p:spPr>
          <a:xfrm>
            <a:off x="471488" y="1722120"/>
            <a:ext cx="5915025" cy="8002648"/>
          </a:xfrm>
        </p:spPr>
        <p:txBody>
          <a:bodyPr>
            <a:normAutofit fontScale="70000" lnSpcReduction="20000"/>
          </a:bodyPr>
          <a:lstStyle/>
          <a:p>
            <a:pPr marL="0" indent="0" algn="l">
              <a:buNone/>
            </a:pPr>
            <a:r>
              <a:rPr lang="en-AU" b="0" i="0" dirty="0">
                <a:solidFill>
                  <a:srgbClr val="364152"/>
                </a:solidFill>
                <a:effectLst/>
                <a:highlight>
                  <a:srgbClr val="FFFFFF"/>
                </a:highlight>
                <a:latin typeface="Inter"/>
              </a:rPr>
              <a:t>In the world of living things, excretion is a crucial process that helps organisms get rid of waste products to maintain a healthy internal environment. Let's dive into the characteristics of excretion in different organisms.</a:t>
            </a:r>
          </a:p>
          <a:p>
            <a:pPr marL="0" indent="0" algn="l">
              <a:buNone/>
            </a:pPr>
            <a:r>
              <a:rPr lang="en-AU" b="1" i="0" dirty="0">
                <a:solidFill>
                  <a:srgbClr val="364152"/>
                </a:solidFill>
                <a:effectLst/>
                <a:highlight>
                  <a:srgbClr val="FFFFFF"/>
                </a:highlight>
                <a:latin typeface="Inter"/>
              </a:rPr>
              <a:t>What is Excretion?</a:t>
            </a:r>
          </a:p>
          <a:p>
            <a:pPr marL="0" indent="0" algn="l">
              <a:buNone/>
            </a:pPr>
            <a:r>
              <a:rPr lang="en-AU" b="0" i="0" dirty="0">
                <a:solidFill>
                  <a:srgbClr val="364152"/>
                </a:solidFill>
                <a:effectLst/>
                <a:highlight>
                  <a:srgbClr val="FFFFFF"/>
                </a:highlight>
                <a:latin typeface="Inter"/>
              </a:rPr>
              <a:t>Excretion is the process by which living things remove waste products from their bodies. These waste products can be harmful if they accumulate, so excretion is essential for the overall health and well-being of an organism.</a:t>
            </a:r>
          </a:p>
          <a:p>
            <a:pPr marL="0" indent="0" algn="l">
              <a:buNone/>
            </a:pPr>
            <a:r>
              <a:rPr lang="en-AU" b="1" i="0" dirty="0">
                <a:solidFill>
                  <a:srgbClr val="364152"/>
                </a:solidFill>
                <a:effectLst/>
                <a:highlight>
                  <a:srgbClr val="FFFFFF"/>
                </a:highlight>
                <a:latin typeface="Inter"/>
              </a:rPr>
              <a:t>Different Methods of Excretion</a:t>
            </a:r>
          </a:p>
          <a:p>
            <a:pPr marL="0" indent="0" algn="l">
              <a:buNone/>
            </a:pPr>
            <a:r>
              <a:rPr lang="en-AU" b="1" i="0" dirty="0">
                <a:solidFill>
                  <a:srgbClr val="364152"/>
                </a:solidFill>
                <a:effectLst/>
                <a:highlight>
                  <a:srgbClr val="FFFFFF"/>
                </a:highlight>
                <a:latin typeface="Inter"/>
              </a:rPr>
              <a:t>1. Humans:</a:t>
            </a:r>
          </a:p>
          <a:p>
            <a:pPr marL="0" indent="0" algn="l">
              <a:buNone/>
            </a:pPr>
            <a:r>
              <a:rPr lang="en-AU" b="0" i="0" dirty="0">
                <a:solidFill>
                  <a:srgbClr val="364152"/>
                </a:solidFill>
                <a:effectLst/>
                <a:highlight>
                  <a:srgbClr val="FFFFFF"/>
                </a:highlight>
                <a:latin typeface="Inter"/>
              </a:rPr>
              <a:t>In humans, the primary organs involved in excretion are the kidneys. They filter waste materials from the blood to produce urine, which is then excreted from the body through the urinary system.</a:t>
            </a:r>
          </a:p>
          <a:p>
            <a:pPr marL="0" indent="0" algn="l">
              <a:buNone/>
            </a:pPr>
            <a:r>
              <a:rPr lang="en-AU" b="1" i="0" dirty="0">
                <a:solidFill>
                  <a:srgbClr val="364152"/>
                </a:solidFill>
                <a:effectLst/>
                <a:highlight>
                  <a:srgbClr val="FFFFFF"/>
                </a:highlight>
                <a:latin typeface="Inter"/>
              </a:rPr>
              <a:t>2. Plants:</a:t>
            </a:r>
          </a:p>
          <a:p>
            <a:pPr marL="0" indent="0" algn="l">
              <a:buNone/>
            </a:pPr>
            <a:r>
              <a:rPr lang="en-AU" b="0" i="0" dirty="0">
                <a:solidFill>
                  <a:srgbClr val="364152"/>
                </a:solidFill>
                <a:effectLst/>
                <a:highlight>
                  <a:srgbClr val="FFFFFF"/>
                </a:highlight>
                <a:latin typeface="Inter"/>
              </a:rPr>
              <a:t>Plants excrete waste gases, such as oxygen during photosynthesis, through tiny openings called stomata on their leaves. They also eliminate waste substances through their roots.</a:t>
            </a:r>
          </a:p>
          <a:p>
            <a:pPr marL="0" indent="0" algn="l">
              <a:buNone/>
            </a:pPr>
            <a:r>
              <a:rPr lang="en-AU" b="1" i="0" dirty="0">
                <a:solidFill>
                  <a:srgbClr val="364152"/>
                </a:solidFill>
                <a:effectLst/>
                <a:highlight>
                  <a:srgbClr val="FFFFFF"/>
                </a:highlight>
                <a:latin typeface="Inter"/>
              </a:rPr>
              <a:t>3. Insects:</a:t>
            </a:r>
          </a:p>
          <a:p>
            <a:pPr marL="0" indent="0" algn="l">
              <a:buNone/>
            </a:pPr>
            <a:r>
              <a:rPr lang="en-AU" b="0" i="0" dirty="0">
                <a:solidFill>
                  <a:srgbClr val="364152"/>
                </a:solidFill>
                <a:effectLst/>
                <a:highlight>
                  <a:srgbClr val="FFFFFF"/>
                </a:highlight>
                <a:latin typeface="Inter"/>
              </a:rPr>
              <a:t>Insects excrete waste in the form of solid uric acid. This helps in conserving water since insects are typically small in size and need to retain as much water as possible.</a:t>
            </a:r>
          </a:p>
          <a:p>
            <a:pPr marL="0" indent="0" algn="l">
              <a:buNone/>
            </a:pPr>
            <a:r>
              <a:rPr lang="en-AU" b="1" i="0" dirty="0">
                <a:solidFill>
                  <a:srgbClr val="364152"/>
                </a:solidFill>
                <a:effectLst/>
                <a:highlight>
                  <a:srgbClr val="FFFFFF"/>
                </a:highlight>
                <a:latin typeface="Inter"/>
              </a:rPr>
              <a:t>Importance of Excretion</a:t>
            </a:r>
          </a:p>
          <a:p>
            <a:pPr marL="0" indent="0" algn="l">
              <a:buNone/>
            </a:pPr>
            <a:r>
              <a:rPr lang="en-AU" b="0" i="0" dirty="0">
                <a:solidFill>
                  <a:srgbClr val="364152"/>
                </a:solidFill>
                <a:effectLst/>
                <a:highlight>
                  <a:srgbClr val="FFFFFF"/>
                </a:highlight>
                <a:latin typeface="Inter"/>
              </a:rPr>
              <a:t>Excretion is vital for the following reasons:</a:t>
            </a:r>
          </a:p>
          <a:p>
            <a:pPr marL="0" indent="0" algn="l">
              <a:buNone/>
            </a:pPr>
            <a:r>
              <a:rPr lang="en-AU" b="1" i="0" dirty="0">
                <a:solidFill>
                  <a:srgbClr val="364152"/>
                </a:solidFill>
                <a:effectLst/>
                <a:highlight>
                  <a:srgbClr val="FFFFFF"/>
                </a:highlight>
                <a:latin typeface="Inter"/>
              </a:rPr>
              <a:t>Waste Removal</a:t>
            </a:r>
            <a:r>
              <a:rPr lang="en-AU" b="0" i="0" dirty="0">
                <a:solidFill>
                  <a:srgbClr val="364152"/>
                </a:solidFill>
                <a:effectLst/>
                <a:highlight>
                  <a:srgbClr val="FFFFFF"/>
                </a:highlight>
                <a:latin typeface="Inter"/>
              </a:rPr>
              <a:t>: It helps in getting rid of harmful waste products that could otherwise accumulate and harm the organism.</a:t>
            </a:r>
          </a:p>
          <a:p>
            <a:pPr marL="0" indent="0" algn="l">
              <a:buNone/>
            </a:pPr>
            <a:r>
              <a:rPr lang="en-AU" b="1" i="0" dirty="0">
                <a:solidFill>
                  <a:srgbClr val="364152"/>
                </a:solidFill>
                <a:effectLst/>
                <a:highlight>
                  <a:srgbClr val="FFFFFF"/>
                </a:highlight>
                <a:latin typeface="Inter"/>
              </a:rPr>
              <a:t>Maintaining Balance</a:t>
            </a:r>
            <a:r>
              <a:rPr lang="en-AU" b="0" i="0" dirty="0">
                <a:solidFill>
                  <a:srgbClr val="364152"/>
                </a:solidFill>
                <a:effectLst/>
                <a:highlight>
                  <a:srgbClr val="FFFFFF"/>
                </a:highlight>
                <a:latin typeface="Inter"/>
              </a:rPr>
              <a:t>: Excretion plays a key role in maintaining the internal balance of living organisms, ensuring they function properly.</a:t>
            </a:r>
          </a:p>
          <a:p>
            <a:pPr marL="0" indent="0" algn="l">
              <a:buNone/>
            </a:pPr>
            <a:r>
              <a:rPr lang="en-AU" b="1" i="0" dirty="0">
                <a:solidFill>
                  <a:srgbClr val="364152"/>
                </a:solidFill>
                <a:effectLst/>
                <a:highlight>
                  <a:srgbClr val="FFFFFF"/>
                </a:highlight>
                <a:latin typeface="Inter"/>
              </a:rPr>
              <a:t>Fun Fact:</a:t>
            </a:r>
          </a:p>
          <a:p>
            <a:pPr marL="0" indent="0" algn="l">
              <a:buNone/>
            </a:pPr>
            <a:r>
              <a:rPr lang="en-AU" b="0" i="0" dirty="0">
                <a:solidFill>
                  <a:srgbClr val="364152"/>
                </a:solidFill>
                <a:effectLst/>
                <a:highlight>
                  <a:srgbClr val="FFFFFF"/>
                </a:highlight>
                <a:latin typeface="Inter"/>
              </a:rPr>
              <a:t>Did you know that some animals, like birds, excrete waste in the form of uric acid, which is a white paste-like substance? This adaptation helps them conserve water in their bodies.</a:t>
            </a:r>
          </a:p>
          <a:p>
            <a:pPr marL="0" indent="0" algn="l">
              <a:buNone/>
            </a:pPr>
            <a:r>
              <a:rPr lang="en-AU" b="0" i="0" dirty="0">
                <a:solidFill>
                  <a:srgbClr val="364152"/>
                </a:solidFill>
                <a:effectLst/>
                <a:highlight>
                  <a:srgbClr val="FFFFFF"/>
                </a:highlight>
                <a:latin typeface="Inter"/>
              </a:rPr>
              <a:t>Now that you have learned about excretion and its importance in living things, think about the various ways different organisms get rid of waste to stay healthy and thriving. Create a poster illustrating the process of excretion in humans, plants, and insects to showcase your understanding of this essential biological function.</a:t>
            </a:r>
          </a:p>
          <a:p>
            <a:endParaRPr lang="en-US" dirty="0"/>
          </a:p>
        </p:txBody>
      </p:sp>
    </p:spTree>
    <p:extLst>
      <p:ext uri="{BB962C8B-B14F-4D97-AF65-F5344CB8AC3E}">
        <p14:creationId xmlns:p14="http://schemas.microsoft.com/office/powerpoint/2010/main" val="31896195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2747355-18E9-4A32-9924-5B6F00BE404C}"/>
</file>

<file path=customXml/itemProps2.xml><?xml version="1.0" encoding="utf-8"?>
<ds:datastoreItem xmlns:ds="http://schemas.openxmlformats.org/officeDocument/2006/customXml" ds:itemID="{55A003B3-1373-4A09-B0C8-EFD6881A4AA7}"/>
</file>

<file path=customXml/itemProps3.xml><?xml version="1.0" encoding="utf-8"?>
<ds:datastoreItem xmlns:ds="http://schemas.openxmlformats.org/officeDocument/2006/customXml" ds:itemID="{FA1A3FDD-A50E-4A32-BD39-B6D1EFDC2A16}"/>
</file>

<file path=docProps/app.xml><?xml version="1.0" encoding="utf-8"?>
<Properties xmlns="http://schemas.openxmlformats.org/officeDocument/2006/extended-properties" xmlns:vt="http://schemas.openxmlformats.org/officeDocument/2006/docPropsVTypes">
  <Template>Office Theme</Template>
  <TotalTime>2840</TotalTime>
  <Words>2435</Words>
  <Application>Microsoft Macintosh PowerPoint</Application>
  <PresentationFormat>A4 Paper (210x297 mm)</PresentationFormat>
  <Paragraphs>101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Inter</vt:lpstr>
      <vt:lpstr>Office Theme</vt:lpstr>
      <vt:lpstr>Movement</vt:lpstr>
      <vt:lpstr>Respiration</vt:lpstr>
      <vt:lpstr>Sensitivity</vt:lpstr>
      <vt:lpstr>Growth</vt:lpstr>
      <vt:lpstr>Nutrition</vt:lpstr>
      <vt:lpstr>Reproduction</vt:lpstr>
      <vt:lpstr>Excretion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Movement</dc:title>
  <dc:creator>CHANDLER Felicity [Southern River College]</dc:creator>
  <cp:lastModifiedBy>CHANDLER Felicity [Southern River College]</cp:lastModifiedBy>
  <cp:revision>1</cp:revision>
  <cp:lastPrinted>2024-05-02T03:07:05Z</cp:lastPrinted>
  <dcterms:created xsi:type="dcterms:W3CDTF">2024-05-02T02:53:45Z</dcterms:created>
  <dcterms:modified xsi:type="dcterms:W3CDTF">2024-05-04T02:13:57Z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