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35F26B-7333-4CAE-99E9-484A8069E3C9}" v="50" dt="2023-05-22T10:05:39.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varScale="1">
        <p:scale>
          <a:sx n="111" d="100"/>
          <a:sy n="111" d="100"/>
        </p:scale>
        <p:origin x="8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7B35F26B-7333-4CAE-99E9-484A8069E3C9}"/>
    <pc:docChg chg="undo custSel modSld">
      <pc:chgData name="BEARDS Michael [Southern River College]" userId="f9e3ea26-6dd9-4feb-84ad-f5fc9616dbb4" providerId="ADAL" clId="{7B35F26B-7333-4CAE-99E9-484A8069E3C9}" dt="2023-05-22T10:09:51.667" v="578"/>
      <pc:docMkLst>
        <pc:docMk/>
      </pc:docMkLst>
      <pc:sldChg chg="addSp delSp modSp mod">
        <pc:chgData name="BEARDS Michael [Southern River College]" userId="f9e3ea26-6dd9-4feb-84ad-f5fc9616dbb4" providerId="ADAL" clId="{7B35F26B-7333-4CAE-99E9-484A8069E3C9}" dt="2023-05-22T10:05:44.327" v="120" actId="1076"/>
        <pc:sldMkLst>
          <pc:docMk/>
          <pc:sldMk cId="451091035" sldId="256"/>
        </pc:sldMkLst>
        <pc:spChg chg="mod">
          <ac:chgData name="BEARDS Michael [Southern River College]" userId="f9e3ea26-6dd9-4feb-84ad-f5fc9616dbb4" providerId="ADAL" clId="{7B35F26B-7333-4CAE-99E9-484A8069E3C9}" dt="2023-05-22T10:04:44.935" v="111" actId="1076"/>
          <ac:spMkLst>
            <pc:docMk/>
            <pc:sldMk cId="451091035" sldId="256"/>
            <ac:spMk id="4" creationId="{A6CF96EC-D0F4-F8E3-BA32-5FCC966C671D}"/>
          </ac:spMkLst>
        </pc:spChg>
        <pc:spChg chg="mod">
          <ac:chgData name="BEARDS Michael [Southern River College]" userId="f9e3ea26-6dd9-4feb-84ad-f5fc9616dbb4" providerId="ADAL" clId="{7B35F26B-7333-4CAE-99E9-484A8069E3C9}" dt="2023-05-22T10:01:19.395" v="23" actId="404"/>
          <ac:spMkLst>
            <pc:docMk/>
            <pc:sldMk cId="451091035" sldId="256"/>
            <ac:spMk id="5" creationId="{9A58EC1B-E83A-B9FA-5B76-01EE7C2839A0}"/>
          </ac:spMkLst>
        </pc:spChg>
        <pc:spChg chg="mod">
          <ac:chgData name="BEARDS Michael [Southern River College]" userId="f9e3ea26-6dd9-4feb-84ad-f5fc9616dbb4" providerId="ADAL" clId="{7B35F26B-7333-4CAE-99E9-484A8069E3C9}" dt="2023-05-22T09:55:05.893" v="15" actId="20577"/>
          <ac:spMkLst>
            <pc:docMk/>
            <pc:sldMk cId="451091035" sldId="256"/>
            <ac:spMk id="6" creationId="{4CC52741-8621-6AEC-188D-41DA3C3ADF14}"/>
          </ac:spMkLst>
        </pc:spChg>
        <pc:spChg chg="mod">
          <ac:chgData name="BEARDS Michael [Southern River College]" userId="f9e3ea26-6dd9-4feb-84ad-f5fc9616dbb4" providerId="ADAL" clId="{7B35F26B-7333-4CAE-99E9-484A8069E3C9}" dt="2023-05-22T10:04:54.609" v="112" actId="1076"/>
          <ac:spMkLst>
            <pc:docMk/>
            <pc:sldMk cId="451091035" sldId="256"/>
            <ac:spMk id="7" creationId="{B4422DD0-FA47-E145-47CF-811CFE6ED7AC}"/>
          </ac:spMkLst>
        </pc:spChg>
        <pc:spChg chg="add mod">
          <ac:chgData name="BEARDS Michael [Southern River College]" userId="f9e3ea26-6dd9-4feb-84ad-f5fc9616dbb4" providerId="ADAL" clId="{7B35F26B-7333-4CAE-99E9-484A8069E3C9}" dt="2023-05-22T10:05:44.327" v="120" actId="1076"/>
          <ac:spMkLst>
            <pc:docMk/>
            <pc:sldMk cId="451091035" sldId="256"/>
            <ac:spMk id="9" creationId="{D10D748D-F1F0-6E93-0BAC-87D463B21ECC}"/>
          </ac:spMkLst>
        </pc:spChg>
        <pc:spChg chg="mod">
          <ac:chgData name="BEARDS Michael [Southern River College]" userId="f9e3ea26-6dd9-4feb-84ad-f5fc9616dbb4" providerId="ADAL" clId="{7B35F26B-7333-4CAE-99E9-484A8069E3C9}" dt="2023-05-22T10:04:20.176" v="66" actId="14100"/>
          <ac:spMkLst>
            <pc:docMk/>
            <pc:sldMk cId="451091035" sldId="256"/>
            <ac:spMk id="12" creationId="{FF9A4577-6F01-39B3-B607-30DF5A47EBF3}"/>
          </ac:spMkLst>
        </pc:spChg>
        <pc:picChg chg="del">
          <ac:chgData name="BEARDS Michael [Southern River College]" userId="f9e3ea26-6dd9-4feb-84ad-f5fc9616dbb4" providerId="ADAL" clId="{7B35F26B-7333-4CAE-99E9-484A8069E3C9}" dt="2023-05-22T10:02:38.064" v="37" actId="478"/>
          <ac:picMkLst>
            <pc:docMk/>
            <pc:sldMk cId="451091035" sldId="256"/>
            <ac:picMk id="2" creationId="{28E595E8-F311-0DE5-768D-E960485C3AD0}"/>
          </ac:picMkLst>
        </pc:picChg>
        <pc:picChg chg="add mod">
          <ac:chgData name="BEARDS Michael [Southern River College]" userId="f9e3ea26-6dd9-4feb-84ad-f5fc9616dbb4" providerId="ADAL" clId="{7B35F26B-7333-4CAE-99E9-484A8069E3C9}" dt="2023-05-22T10:05:23.416" v="115" actId="1076"/>
          <ac:picMkLst>
            <pc:docMk/>
            <pc:sldMk cId="451091035" sldId="256"/>
            <ac:picMk id="3" creationId="{B5699F19-C530-8816-B5F9-702110ADC1A3}"/>
          </ac:picMkLst>
        </pc:picChg>
        <pc:picChg chg="add mod">
          <ac:chgData name="BEARDS Michael [Southern River College]" userId="f9e3ea26-6dd9-4feb-84ad-f5fc9616dbb4" providerId="ADAL" clId="{7B35F26B-7333-4CAE-99E9-484A8069E3C9}" dt="2023-05-22T10:04:24.384" v="68" actId="1076"/>
          <ac:picMkLst>
            <pc:docMk/>
            <pc:sldMk cId="451091035" sldId="256"/>
            <ac:picMk id="1026" creationId="{D489BE08-ABCC-BE18-D78C-D1FF578F6754}"/>
          </ac:picMkLst>
        </pc:picChg>
        <pc:picChg chg="del">
          <ac:chgData name="BEARDS Michael [Southern River College]" userId="f9e3ea26-6dd9-4feb-84ad-f5fc9616dbb4" providerId="ADAL" clId="{7B35F26B-7333-4CAE-99E9-484A8069E3C9}" dt="2023-05-22T10:03:21.541" v="47" actId="478"/>
          <ac:picMkLst>
            <pc:docMk/>
            <pc:sldMk cId="451091035" sldId="256"/>
            <ac:picMk id="1028" creationId="{186BF817-599C-5F81-9208-4D50A4E62825}"/>
          </ac:picMkLst>
        </pc:picChg>
        <pc:picChg chg="add mod">
          <ac:chgData name="BEARDS Michael [Southern River College]" userId="f9e3ea26-6dd9-4feb-84ad-f5fc9616dbb4" providerId="ADAL" clId="{7B35F26B-7333-4CAE-99E9-484A8069E3C9}" dt="2023-05-22T10:05:39.732" v="119" actId="1076"/>
          <ac:picMkLst>
            <pc:docMk/>
            <pc:sldMk cId="451091035" sldId="256"/>
            <ac:picMk id="1030" creationId="{8607A7EF-9028-B751-21FA-14E01BAAA904}"/>
          </ac:picMkLst>
        </pc:picChg>
      </pc:sldChg>
      <pc:sldChg chg="modSp mod">
        <pc:chgData name="BEARDS Michael [Southern River College]" userId="f9e3ea26-6dd9-4feb-84ad-f5fc9616dbb4" providerId="ADAL" clId="{7B35F26B-7333-4CAE-99E9-484A8069E3C9}" dt="2023-05-22T10:09:51.667" v="578"/>
        <pc:sldMkLst>
          <pc:docMk/>
          <pc:sldMk cId="4188389154" sldId="257"/>
        </pc:sldMkLst>
        <pc:spChg chg="mod">
          <ac:chgData name="BEARDS Michael [Southern River College]" userId="f9e3ea26-6dd9-4feb-84ad-f5fc9616dbb4" providerId="ADAL" clId="{7B35F26B-7333-4CAE-99E9-484A8069E3C9}" dt="2023-05-22T09:55:10.665" v="17" actId="20577"/>
          <ac:spMkLst>
            <pc:docMk/>
            <pc:sldMk cId="4188389154" sldId="257"/>
            <ac:spMk id="6" creationId="{4CC52741-8621-6AEC-188D-41DA3C3ADF14}"/>
          </ac:spMkLst>
        </pc:spChg>
        <pc:spChg chg="mod">
          <ac:chgData name="BEARDS Michael [Southern River College]" userId="f9e3ea26-6dd9-4feb-84ad-f5fc9616dbb4" providerId="ADAL" clId="{7B35F26B-7333-4CAE-99E9-484A8069E3C9}" dt="2023-05-22T10:09:51.667" v="578"/>
          <ac:spMkLst>
            <pc:docMk/>
            <pc:sldMk cId="4188389154" sldId="257"/>
            <ac:spMk id="8" creationId="{E693E340-0BF0-F938-66F1-3917CD40AAB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22/05/2023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22/05/2023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22/05/2023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22/05/2023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22/05/2023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22/05/2023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22/05/2023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22/05/2023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22/05/2023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22/05/2023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Classifications – Page 1</a:t>
            </a:r>
          </a:p>
        </p:txBody>
      </p:sp>
      <p:sp>
        <p:nvSpPr>
          <p:cNvPr id="8" name="TextBox 7">
            <a:extLst>
              <a:ext uri="{FF2B5EF4-FFF2-40B4-BE49-F238E27FC236}">
                <a16:creationId xmlns:a16="http://schemas.microsoft.com/office/drawing/2014/main" id="{E693E340-0BF0-F938-66F1-3917CD40AAB9}"/>
              </a:ext>
            </a:extLst>
          </p:cNvPr>
          <p:cNvSpPr txBox="1"/>
          <p:nvPr/>
        </p:nvSpPr>
        <p:spPr>
          <a:xfrm>
            <a:off x="160485" y="768663"/>
            <a:ext cx="6507734" cy="1015663"/>
          </a:xfrm>
          <a:prstGeom prst="rect">
            <a:avLst/>
          </a:prstGeom>
          <a:noFill/>
        </p:spPr>
        <p:txBody>
          <a:bodyPr wrap="square" rtlCol="0">
            <a:spAutoFit/>
          </a:bodyPr>
          <a:lstStyle/>
          <a:p>
            <a:pPr algn="l"/>
            <a:endParaRPr lang="en-US" sz="1100" dirty="0"/>
          </a:p>
          <a:p>
            <a:pPr algn="l"/>
            <a:r>
              <a:rPr lang="en-US" sz="1600" b="1" dirty="0"/>
              <a:t>In the following passage, underline or highlight all the key-words and information. Then, answer the questions on the back</a:t>
            </a:r>
          </a:p>
          <a:p>
            <a:pPr algn="l"/>
            <a:endParaRPr lang="en-US" sz="1600" dirty="0"/>
          </a:p>
        </p:txBody>
      </p:sp>
      <p:sp>
        <p:nvSpPr>
          <p:cNvPr id="12" name="TextBox 11">
            <a:extLst>
              <a:ext uri="{FF2B5EF4-FFF2-40B4-BE49-F238E27FC236}">
                <a16:creationId xmlns:a16="http://schemas.microsoft.com/office/drawing/2014/main" id="{FF9A4577-6F01-39B3-B607-30DF5A47EBF3}"/>
              </a:ext>
            </a:extLst>
          </p:cNvPr>
          <p:cNvSpPr txBox="1"/>
          <p:nvPr/>
        </p:nvSpPr>
        <p:spPr>
          <a:xfrm>
            <a:off x="175134" y="2805187"/>
            <a:ext cx="3870656" cy="2462213"/>
          </a:xfrm>
          <a:prstGeom prst="rect">
            <a:avLst/>
          </a:prstGeom>
          <a:noFill/>
        </p:spPr>
        <p:txBody>
          <a:bodyPr wrap="square" rtlCol="0">
            <a:spAutoFit/>
          </a:bodyPr>
          <a:lstStyle/>
          <a:p>
            <a:pPr algn="l"/>
            <a:r>
              <a:rPr lang="en-US" sz="1400" dirty="0"/>
              <a:t>Dogs belong to the group known as mammals. Mammals are defined by several key characteristics, including giving live birth, having body hair or fur, and feeding their young with milk. By classifying dogs as mammals, we understand they share these common features with other mammals, such as cats, kangaroos, and dolphins. This classification also tells us about certain </a:t>
            </a:r>
            <a:r>
              <a:rPr lang="en-US" sz="1400" dirty="0" err="1"/>
              <a:t>behaviours</a:t>
            </a:r>
            <a:r>
              <a:rPr lang="en-US" sz="1400" dirty="0"/>
              <a:t> we can expect from dogs, like nurturing their young and maintaining a certain body temperature.</a:t>
            </a:r>
            <a:endParaRPr lang="en-GB" sz="1400" dirty="0"/>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1605608"/>
            <a:ext cx="6507733" cy="1384995"/>
          </a:xfrm>
          <a:prstGeom prst="rect">
            <a:avLst/>
          </a:prstGeom>
          <a:noFill/>
        </p:spPr>
        <p:txBody>
          <a:bodyPr wrap="square">
            <a:spAutoFit/>
          </a:bodyPr>
          <a:lstStyle/>
          <a:p>
            <a:pPr algn="l"/>
            <a:r>
              <a:rPr lang="en-US" sz="1400" dirty="0"/>
              <a:t>Classification of animals is a fundamental aspect of understanding the natural world. It allows us to </a:t>
            </a:r>
            <a:r>
              <a:rPr lang="en-US" sz="1400" dirty="0" err="1"/>
              <a:t>organise</a:t>
            </a:r>
            <a:r>
              <a:rPr lang="en-US" sz="1400" dirty="0"/>
              <a:t> and make sense of the wide variety of animal species on our planet. By grouping animals based on certain characteristics, we can learn more about their similarities, differences, and relationships. In this worksheet, we'll look at the importance of classifying animals and examine two examples: dogs and birds.</a:t>
            </a:r>
            <a:br>
              <a:rPr lang="en-GB" sz="1400" dirty="0"/>
            </a:br>
            <a:endParaRPr lang="en-US" sz="1400" dirty="0"/>
          </a:p>
        </p:txBody>
      </p:sp>
      <p:sp>
        <p:nvSpPr>
          <p:cNvPr id="4" name="TextBox 3">
            <a:extLst>
              <a:ext uri="{FF2B5EF4-FFF2-40B4-BE49-F238E27FC236}">
                <a16:creationId xmlns:a16="http://schemas.microsoft.com/office/drawing/2014/main" id="{A6CF96EC-D0F4-F8E3-BA32-5FCC966C671D}"/>
              </a:ext>
            </a:extLst>
          </p:cNvPr>
          <p:cNvSpPr txBox="1"/>
          <p:nvPr/>
        </p:nvSpPr>
        <p:spPr>
          <a:xfrm>
            <a:off x="2087415" y="5272448"/>
            <a:ext cx="4580803" cy="1600438"/>
          </a:xfrm>
          <a:prstGeom prst="rect">
            <a:avLst/>
          </a:prstGeom>
          <a:noFill/>
        </p:spPr>
        <p:txBody>
          <a:bodyPr wrap="square" rtlCol="0">
            <a:spAutoFit/>
          </a:bodyPr>
          <a:lstStyle/>
          <a:p>
            <a:pPr algn="l"/>
            <a:r>
              <a:rPr lang="en-US" sz="1400" dirty="0"/>
              <a:t>Birds, on the other hand, belong to a different classification. Birds are known for their ability to fly, laying eggs, and having feathers. By grouping birds together, we </a:t>
            </a:r>
            <a:r>
              <a:rPr lang="en-US" sz="1400" dirty="0" err="1"/>
              <a:t>recognise</a:t>
            </a:r>
            <a:r>
              <a:rPr lang="en-US" sz="1400" dirty="0"/>
              <a:t> they share these traits and </a:t>
            </a:r>
            <a:r>
              <a:rPr lang="en-US" sz="1400" dirty="0" err="1"/>
              <a:t>behaviours</a:t>
            </a:r>
            <a:r>
              <a:rPr lang="en-US" sz="1400" dirty="0"/>
              <a:t>. Birds include a wide variety of species, such as sparrows, eagles, and ducks. Despite their differences, these species all share core characteristics that classify them as birds.</a:t>
            </a:r>
          </a:p>
        </p:txBody>
      </p:sp>
      <p:sp>
        <p:nvSpPr>
          <p:cNvPr id="7" name="TextBox 6">
            <a:extLst>
              <a:ext uri="{FF2B5EF4-FFF2-40B4-BE49-F238E27FC236}">
                <a16:creationId xmlns:a16="http://schemas.microsoft.com/office/drawing/2014/main" id="{B4422DD0-FA47-E145-47CF-811CFE6ED7AC}"/>
              </a:ext>
            </a:extLst>
          </p:cNvPr>
          <p:cNvSpPr txBox="1"/>
          <p:nvPr/>
        </p:nvSpPr>
        <p:spPr>
          <a:xfrm>
            <a:off x="160485" y="8660283"/>
            <a:ext cx="6478438" cy="954107"/>
          </a:xfrm>
          <a:prstGeom prst="rect">
            <a:avLst/>
          </a:prstGeom>
          <a:noFill/>
        </p:spPr>
        <p:txBody>
          <a:bodyPr wrap="square" rtlCol="0">
            <a:spAutoFit/>
          </a:bodyPr>
          <a:lstStyle/>
          <a:p>
            <a:pPr algn="l"/>
            <a:r>
              <a:rPr lang="en-US" sz="1400" dirty="0"/>
              <a:t>Understanding the classification of animals is crucial as it reveals important information about an animal's physiology, </a:t>
            </a:r>
            <a:r>
              <a:rPr lang="en-US" sz="1400" dirty="0" err="1"/>
              <a:t>behaviours</a:t>
            </a:r>
            <a:r>
              <a:rPr lang="en-US" sz="1400" dirty="0"/>
              <a:t>, and lifestyle. It also shows us how diverse life on Earth is, helping us appreciate the myriad forms of life that inhabit our world.</a:t>
            </a:r>
            <a:endParaRPr lang="en-GB" sz="1400" dirty="0"/>
          </a:p>
        </p:txBody>
      </p:sp>
      <p:pic>
        <p:nvPicPr>
          <p:cNvPr id="1026" name="Picture 2" descr="Beautiful puppies dogs - beautiful desktop wallpapers 2014">
            <a:extLst>
              <a:ext uri="{FF2B5EF4-FFF2-40B4-BE49-F238E27FC236}">
                <a16:creationId xmlns:a16="http://schemas.microsoft.com/office/drawing/2014/main" id="{D489BE08-ABCC-BE18-D78C-D1FF578F6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0439" y="2933673"/>
            <a:ext cx="2543017" cy="190458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15 Bird-Feeder Birds of the Southeastern United States - FineGardening">
            <a:extLst>
              <a:ext uri="{FF2B5EF4-FFF2-40B4-BE49-F238E27FC236}">
                <a16:creationId xmlns:a16="http://schemas.microsoft.com/office/drawing/2014/main" id="{B5699F19-C530-8816-B5F9-702110ADC1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189" b="17262"/>
          <a:stretch/>
        </p:blipFill>
        <p:spPr bwMode="auto">
          <a:xfrm>
            <a:off x="255717" y="5358402"/>
            <a:ext cx="1751115" cy="142852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10D748D-F1F0-6E93-0BAC-87D463B21ECC}"/>
              </a:ext>
            </a:extLst>
          </p:cNvPr>
          <p:cNvSpPr txBox="1"/>
          <p:nvPr/>
        </p:nvSpPr>
        <p:spPr>
          <a:xfrm>
            <a:off x="175134" y="6963888"/>
            <a:ext cx="4048395" cy="1600438"/>
          </a:xfrm>
          <a:prstGeom prst="rect">
            <a:avLst/>
          </a:prstGeom>
          <a:noFill/>
        </p:spPr>
        <p:txBody>
          <a:bodyPr wrap="square" rtlCol="0">
            <a:spAutoFit/>
          </a:bodyPr>
          <a:lstStyle/>
          <a:p>
            <a:pPr algn="l"/>
            <a:r>
              <a:rPr lang="en-US" sz="1400" dirty="0"/>
              <a:t>Fish, our third example, occupy yet another distinct classification. They live in water, breathe through gills, and most lay eggs. Fish, which include species ranging from tiny guppies to large sharks, have scales covering their bodies. This common feature, along with others, helps us understand the aquatic lifestyle of fish and their unique adaptations to life in water.</a:t>
            </a:r>
          </a:p>
        </p:txBody>
      </p:sp>
      <p:pic>
        <p:nvPicPr>
          <p:cNvPr id="1030" name="Picture 6" descr="Beautiful Wallpapers: beautiful fish wallpaper">
            <a:extLst>
              <a:ext uri="{FF2B5EF4-FFF2-40B4-BE49-F238E27FC236}">
                <a16:creationId xmlns:a16="http://schemas.microsoft.com/office/drawing/2014/main" id="{8607A7EF-9028-B751-21FA-14E01BAAA9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238176" y="6966365"/>
            <a:ext cx="2543355" cy="1589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Classifications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768663"/>
            <a:ext cx="6478438" cy="9107558"/>
          </a:xfrm>
          <a:prstGeom prst="rect">
            <a:avLst/>
          </a:prstGeom>
          <a:noFill/>
        </p:spPr>
        <p:txBody>
          <a:bodyPr wrap="square" rtlCol="0">
            <a:spAutoFit/>
          </a:bodyPr>
          <a:lstStyle/>
          <a:p>
            <a:pPr algn="l">
              <a:lnSpc>
                <a:spcPct val="150000"/>
              </a:lnSpc>
            </a:pPr>
            <a:r>
              <a:rPr lang="en-US" sz="1400" dirty="0"/>
              <a:t>What does classifying animals help us understand?</a:t>
            </a:r>
          </a:p>
          <a:p>
            <a:pPr algn="l">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group do dogs belong to, and what are some key characteristics of this group?</a:t>
            </a:r>
          </a:p>
          <a:p>
            <a:pPr>
              <a:lnSpc>
                <a:spcPct val="150000"/>
              </a:lnSpc>
            </a:pPr>
            <a:r>
              <a:rPr lang="en-US" sz="1400" dirty="0"/>
              <a:t>______________________________________________________________________</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are some </a:t>
            </a:r>
            <a:r>
              <a:rPr lang="en-US" sz="1400" dirty="0" err="1"/>
              <a:t>behaviours</a:t>
            </a:r>
            <a:r>
              <a:rPr lang="en-US" sz="1400" dirty="0"/>
              <a:t> we expect to see in dogs?</a:t>
            </a:r>
          </a:p>
          <a:p>
            <a:pPr>
              <a:lnSpc>
                <a:spcPct val="150000"/>
              </a:lnSpc>
            </a:pPr>
            <a:r>
              <a:rPr lang="en-US" sz="1400" dirty="0"/>
              <a:t>______________________________________________________________________</a:t>
            </a:r>
          </a:p>
          <a:p>
            <a:pPr>
              <a:lnSpc>
                <a:spcPct val="150000"/>
              </a:lnSpc>
            </a:pPr>
            <a:endParaRPr lang="en-US" sz="1400" dirty="0"/>
          </a:p>
          <a:p>
            <a:pPr algn="l">
              <a:lnSpc>
                <a:spcPct val="150000"/>
              </a:lnSpc>
            </a:pPr>
            <a:r>
              <a:rPr lang="en-GB" sz="1400" dirty="0"/>
              <a:t>What group do birds belong to, and what are some key characteristics of this group?</a:t>
            </a:r>
          </a:p>
          <a:p>
            <a:pPr algn="l">
              <a:lnSpc>
                <a:spcPct val="150000"/>
              </a:lnSpc>
            </a:pPr>
            <a:r>
              <a:rPr lang="en-US" sz="1400" dirty="0"/>
              <a:t>______________________________________________________________________</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are some </a:t>
            </a:r>
            <a:r>
              <a:rPr lang="en-US" sz="1400" dirty="0" err="1"/>
              <a:t>behaviours</a:t>
            </a:r>
            <a:r>
              <a:rPr lang="en-US" sz="1400" dirty="0"/>
              <a:t> we expect to see in birds?</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GB" sz="1400" dirty="0"/>
              <a:t>What group do fish belong to, and what are some key characteristics of this group?</a:t>
            </a:r>
            <a:endParaRPr lang="en-US" sz="1400" dirty="0"/>
          </a:p>
          <a:p>
            <a:pPr>
              <a:lnSpc>
                <a:spcPct val="150000"/>
              </a:lnSpc>
            </a:pPr>
            <a:r>
              <a:rPr lang="en-US" sz="1400" dirty="0"/>
              <a:t>______________________________________________________________________</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are some </a:t>
            </a:r>
            <a:r>
              <a:rPr lang="en-US" sz="1400" dirty="0" err="1"/>
              <a:t>behaviours</a:t>
            </a:r>
            <a:r>
              <a:rPr lang="en-US" sz="1400" dirty="0"/>
              <a:t> we expect to see in fish?</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Why is the classification of animals important?</a:t>
            </a:r>
          </a:p>
          <a:p>
            <a:pPr>
              <a:lnSpc>
                <a:spcPct val="150000"/>
              </a:lnSpc>
            </a:pPr>
            <a:r>
              <a:rPr lang="en-US" sz="1400" dirty="0"/>
              <a:t>______________________________________________________________________</a:t>
            </a:r>
          </a:p>
          <a:p>
            <a:pPr>
              <a:lnSpc>
                <a:spcPct val="150000"/>
              </a:lnSpc>
            </a:pPr>
            <a:r>
              <a:rPr lang="en-US" sz="1400" dirty="0"/>
              <a:t>______________________________________________________________________</a:t>
            </a:r>
          </a:p>
          <a:p>
            <a:pPr>
              <a:lnSpc>
                <a:spcPct val="150000"/>
              </a:lnSpc>
            </a:pPr>
            <a:endParaRPr lang="en-US" sz="1400" dirty="0"/>
          </a:p>
        </p:txBody>
      </p:sp>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2.xml><?xml version="1.0" encoding="utf-8"?>
<ds:datastoreItem xmlns:ds="http://schemas.openxmlformats.org/officeDocument/2006/customXml" ds:itemID="{443D2575-A819-4854-B9C2-A1438FAD437A}">
  <ds:schemaRefs>
    <ds:schemaRef ds:uri="http://purl.org/dc/dcmitype/"/>
    <ds:schemaRef ds:uri="http://purl.org/dc/terms/"/>
    <ds:schemaRef ds:uri="http://schemas.microsoft.com/office/2006/documentManagement/types"/>
    <ds:schemaRef ds:uri="http://schemas.openxmlformats.org/package/2006/metadata/core-properties"/>
    <ds:schemaRef ds:uri="http://purl.org/dc/elements/1.1/"/>
    <ds:schemaRef ds:uri="http://www.w3.org/XML/1998/namespace"/>
    <ds:schemaRef ds:uri="0c951ba1-d84e-473b-8db8-3836ef03ec08"/>
    <ds:schemaRef ds:uri="http://schemas.microsoft.com/office/infopath/2007/PartnerControls"/>
    <ds:schemaRef ds:uri="e5872429-2769-4697-beab-80c9ae205fa8"/>
    <ds:schemaRef ds:uri="http://schemas.microsoft.com/office/2006/metadata/properties"/>
  </ds:schemaRefs>
</ds:datastoreItem>
</file>

<file path=customXml/itemProps3.xml><?xml version="1.0" encoding="utf-8"?>
<ds:datastoreItem xmlns:ds="http://schemas.openxmlformats.org/officeDocument/2006/customXml" ds:itemID="{FAC397D9-347F-4563-BDA8-5399169795C5}"/>
</file>

<file path=docProps/app.xml><?xml version="1.0" encoding="utf-8"?>
<Properties xmlns="http://schemas.openxmlformats.org/officeDocument/2006/extended-properties" xmlns:vt="http://schemas.openxmlformats.org/officeDocument/2006/docPropsVTypes">
  <Template>Office Theme 2013 - 2022</Template>
  <TotalTime>195</TotalTime>
  <Words>495</Words>
  <Application>Microsoft Office PowerPoint</Application>
  <PresentationFormat>A4 Paper (210x297 mm)</PresentationFormat>
  <Paragraphs>36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Michael Beards</cp:lastModifiedBy>
  <cp:revision>12</cp:revision>
  <dcterms:created xsi:type="dcterms:W3CDTF">2023-03-21T11:52:51Z</dcterms:created>
  <dcterms:modified xsi:type="dcterms:W3CDTF">2023-05-22T10:09:53Z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