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B66A1-B0F5-424A-A04D-94FC8545A5CC}" v="79" dt="2023-05-26T01:25:35.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p:scale>
          <a:sx n="90" d="100"/>
          <a:sy n="90" d="100"/>
        </p:scale>
        <p:origin x="1371" y="-1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88CB66A1-B0F5-424A-A04D-94FC8545A5CC}"/>
    <pc:docChg chg="undo redo custSel modSld">
      <pc:chgData name="BEARDS Michael [Southern River College]" userId="f9e3ea26-6dd9-4feb-84ad-f5fc9616dbb4" providerId="ADAL" clId="{88CB66A1-B0F5-424A-A04D-94FC8545A5CC}" dt="2023-05-26T01:26:23.095" v="1785" actId="1076"/>
      <pc:docMkLst>
        <pc:docMk/>
      </pc:docMkLst>
      <pc:sldChg chg="addSp delSp modSp mod">
        <pc:chgData name="BEARDS Michael [Southern River College]" userId="f9e3ea26-6dd9-4feb-84ad-f5fc9616dbb4" providerId="ADAL" clId="{88CB66A1-B0F5-424A-A04D-94FC8545A5CC}" dt="2023-05-26T00:58:04.494" v="728" actId="313"/>
        <pc:sldMkLst>
          <pc:docMk/>
          <pc:sldMk cId="451091035" sldId="256"/>
        </pc:sldMkLst>
        <pc:spChg chg="mod">
          <ac:chgData name="BEARDS Michael [Southern River College]" userId="f9e3ea26-6dd9-4feb-84ad-f5fc9616dbb4" providerId="ADAL" clId="{88CB66A1-B0F5-424A-A04D-94FC8545A5CC}" dt="2023-05-26T00:58:04.494" v="728" actId="313"/>
          <ac:spMkLst>
            <pc:docMk/>
            <pc:sldMk cId="451091035" sldId="256"/>
            <ac:spMk id="4" creationId="{A6CF96EC-D0F4-F8E3-BA32-5FCC966C671D}"/>
          </ac:spMkLst>
        </pc:spChg>
        <pc:spChg chg="mod">
          <ac:chgData name="BEARDS Michael [Southern River College]" userId="f9e3ea26-6dd9-4feb-84ad-f5fc9616dbb4" providerId="ADAL" clId="{88CB66A1-B0F5-424A-A04D-94FC8545A5CC}" dt="2023-05-26T00:57:08.739" v="675" actId="1035"/>
          <ac:spMkLst>
            <pc:docMk/>
            <pc:sldMk cId="451091035" sldId="256"/>
            <ac:spMk id="5" creationId="{9A58EC1B-E83A-B9FA-5B76-01EE7C2839A0}"/>
          </ac:spMkLst>
        </pc:spChg>
        <pc:spChg chg="mod">
          <ac:chgData name="BEARDS Michael [Southern River College]" userId="f9e3ea26-6dd9-4feb-84ad-f5fc9616dbb4" providerId="ADAL" clId="{88CB66A1-B0F5-424A-A04D-94FC8545A5CC}" dt="2023-05-26T00:56:31.882" v="649" actId="20577"/>
          <ac:spMkLst>
            <pc:docMk/>
            <pc:sldMk cId="451091035" sldId="256"/>
            <ac:spMk id="6" creationId="{4CC52741-8621-6AEC-188D-41DA3C3ADF14}"/>
          </ac:spMkLst>
        </pc:spChg>
        <pc:spChg chg="mod">
          <ac:chgData name="BEARDS Michael [Southern River College]" userId="f9e3ea26-6dd9-4feb-84ad-f5fc9616dbb4" providerId="ADAL" clId="{88CB66A1-B0F5-424A-A04D-94FC8545A5CC}" dt="2023-05-26T00:57:42.251" v="698" actId="20577"/>
          <ac:spMkLst>
            <pc:docMk/>
            <pc:sldMk cId="451091035" sldId="256"/>
            <ac:spMk id="7" creationId="{B4422DD0-FA47-E145-47CF-811CFE6ED7AC}"/>
          </ac:spMkLst>
        </pc:spChg>
        <pc:spChg chg="del mod">
          <ac:chgData name="BEARDS Michael [Southern River College]" userId="f9e3ea26-6dd9-4feb-84ad-f5fc9616dbb4" providerId="ADAL" clId="{88CB66A1-B0F5-424A-A04D-94FC8545A5CC}" dt="2023-05-26T00:57:00.030" v="654" actId="478"/>
          <ac:spMkLst>
            <pc:docMk/>
            <pc:sldMk cId="451091035" sldId="256"/>
            <ac:spMk id="8" creationId="{E693E340-0BF0-F938-66F1-3917CD40AAB9}"/>
          </ac:spMkLst>
        </pc:spChg>
        <pc:spChg chg="del">
          <ac:chgData name="BEARDS Michael [Southern River College]" userId="f9e3ea26-6dd9-4feb-84ad-f5fc9616dbb4" providerId="ADAL" clId="{88CB66A1-B0F5-424A-A04D-94FC8545A5CC}" dt="2023-05-26T00:45:02.375" v="265" actId="478"/>
          <ac:spMkLst>
            <pc:docMk/>
            <pc:sldMk cId="451091035" sldId="256"/>
            <ac:spMk id="9" creationId="{D10D748D-F1F0-6E93-0BAC-87D463B21ECC}"/>
          </ac:spMkLst>
        </pc:spChg>
        <pc:spChg chg="add del">
          <ac:chgData name="BEARDS Michael [Southern River College]" userId="f9e3ea26-6dd9-4feb-84ad-f5fc9616dbb4" providerId="ADAL" clId="{88CB66A1-B0F5-424A-A04D-94FC8545A5CC}" dt="2023-05-26T00:50:20.737" v="285"/>
          <ac:spMkLst>
            <pc:docMk/>
            <pc:sldMk cId="451091035" sldId="256"/>
            <ac:spMk id="10" creationId="{45CAC10B-6205-2AFE-6514-A0925619211F}"/>
          </ac:spMkLst>
        </pc:spChg>
        <pc:spChg chg="add mod">
          <ac:chgData name="BEARDS Michael [Southern River College]" userId="f9e3ea26-6dd9-4feb-84ad-f5fc9616dbb4" providerId="ADAL" clId="{88CB66A1-B0F5-424A-A04D-94FC8545A5CC}" dt="2023-05-26T00:57:18.667" v="686" actId="1036"/>
          <ac:spMkLst>
            <pc:docMk/>
            <pc:sldMk cId="451091035" sldId="256"/>
            <ac:spMk id="11" creationId="{2086320D-0D40-EEBC-D1A7-31D9C8C438D9}"/>
          </ac:spMkLst>
        </pc:spChg>
        <pc:spChg chg="mod">
          <ac:chgData name="BEARDS Michael [Southern River College]" userId="f9e3ea26-6dd9-4feb-84ad-f5fc9616dbb4" providerId="ADAL" clId="{88CB66A1-B0F5-424A-A04D-94FC8545A5CC}" dt="2023-05-26T00:57:56.575" v="707" actId="1036"/>
          <ac:spMkLst>
            <pc:docMk/>
            <pc:sldMk cId="451091035" sldId="256"/>
            <ac:spMk id="12" creationId="{FF9A4577-6F01-39B3-B607-30DF5A47EBF3}"/>
          </ac:spMkLst>
        </pc:spChg>
        <pc:grpChg chg="add mod">
          <ac:chgData name="BEARDS Michael [Southern River College]" userId="f9e3ea26-6dd9-4feb-84ad-f5fc9616dbb4" providerId="ADAL" clId="{88CB66A1-B0F5-424A-A04D-94FC8545A5CC}" dt="2023-05-26T00:57:18.667" v="686" actId="1036"/>
          <ac:grpSpMkLst>
            <pc:docMk/>
            <pc:sldMk cId="451091035" sldId="256"/>
            <ac:grpSpMk id="13" creationId="{1F311DD4-6371-5D33-56D8-73024F7CFF9E}"/>
          </ac:grpSpMkLst>
        </pc:grpChg>
        <pc:picChg chg="add del mod">
          <ac:chgData name="BEARDS Michael [Southern River College]" userId="f9e3ea26-6dd9-4feb-84ad-f5fc9616dbb4" providerId="ADAL" clId="{88CB66A1-B0F5-424A-A04D-94FC8545A5CC}" dt="2023-05-26T00:46:18.776" v="279" actId="478"/>
          <ac:picMkLst>
            <pc:docMk/>
            <pc:sldMk cId="451091035" sldId="256"/>
            <ac:picMk id="2" creationId="{A0FDBA24-BAA4-66DC-A6E7-1FEE6947A437}"/>
          </ac:picMkLst>
        </pc:picChg>
        <pc:picChg chg="del">
          <ac:chgData name="BEARDS Michael [Southern River College]" userId="f9e3ea26-6dd9-4feb-84ad-f5fc9616dbb4" providerId="ADAL" clId="{88CB66A1-B0F5-424A-A04D-94FC8545A5CC}" dt="2023-05-26T00:41:55.721" v="7" actId="478"/>
          <ac:picMkLst>
            <pc:docMk/>
            <pc:sldMk cId="451091035" sldId="256"/>
            <ac:picMk id="3" creationId="{B5699F19-C530-8816-B5F9-702110ADC1A3}"/>
          </ac:picMkLst>
        </pc:picChg>
        <pc:picChg chg="del">
          <ac:chgData name="BEARDS Michael [Southern River College]" userId="f9e3ea26-6dd9-4feb-84ad-f5fc9616dbb4" providerId="ADAL" clId="{88CB66A1-B0F5-424A-A04D-94FC8545A5CC}" dt="2023-05-26T00:41:53.893" v="6" actId="478"/>
          <ac:picMkLst>
            <pc:docMk/>
            <pc:sldMk cId="451091035" sldId="256"/>
            <ac:picMk id="1026" creationId="{D489BE08-ABCC-BE18-D78C-D1FF578F6754}"/>
          </ac:picMkLst>
        </pc:picChg>
        <pc:picChg chg="add del mod">
          <ac:chgData name="BEARDS Michael [Southern River College]" userId="f9e3ea26-6dd9-4feb-84ad-f5fc9616dbb4" providerId="ADAL" clId="{88CB66A1-B0F5-424A-A04D-94FC8545A5CC}" dt="2023-05-26T00:57:18.667" v="686" actId="1036"/>
          <ac:picMkLst>
            <pc:docMk/>
            <pc:sldMk cId="451091035" sldId="256"/>
            <ac:picMk id="1028" creationId="{FBA9E2B6-1798-03A5-9B45-2ECE12505058}"/>
          </ac:picMkLst>
        </pc:picChg>
        <pc:picChg chg="del">
          <ac:chgData name="BEARDS Michael [Southern River College]" userId="f9e3ea26-6dd9-4feb-84ad-f5fc9616dbb4" providerId="ADAL" clId="{88CB66A1-B0F5-424A-A04D-94FC8545A5CC}" dt="2023-05-26T00:41:57.217" v="8" actId="478"/>
          <ac:picMkLst>
            <pc:docMk/>
            <pc:sldMk cId="451091035" sldId="256"/>
            <ac:picMk id="1030" creationId="{8607A7EF-9028-B751-21FA-14E01BAAA904}"/>
          </ac:picMkLst>
        </pc:picChg>
      </pc:sldChg>
      <pc:sldChg chg="addSp delSp modSp mod">
        <pc:chgData name="BEARDS Michael [Southern River College]" userId="f9e3ea26-6dd9-4feb-84ad-f5fc9616dbb4" providerId="ADAL" clId="{88CB66A1-B0F5-424A-A04D-94FC8545A5CC}" dt="2023-05-26T01:26:23.095" v="1785" actId="1076"/>
        <pc:sldMkLst>
          <pc:docMk/>
          <pc:sldMk cId="4188389154" sldId="257"/>
        </pc:sldMkLst>
        <pc:spChg chg="add del">
          <ac:chgData name="BEARDS Michael [Southern River College]" userId="f9e3ea26-6dd9-4feb-84ad-f5fc9616dbb4" providerId="ADAL" clId="{88CB66A1-B0F5-424A-A04D-94FC8545A5CC}" dt="2023-05-26T01:09:26.967" v="1046"/>
          <ac:spMkLst>
            <pc:docMk/>
            <pc:sldMk cId="4188389154" sldId="257"/>
            <ac:spMk id="2" creationId="{C55F0D18-EBCA-8D90-4FE3-E98C64F37D3E}"/>
          </ac:spMkLst>
        </pc:spChg>
        <pc:spChg chg="add del">
          <ac:chgData name="BEARDS Michael [Southern River College]" userId="f9e3ea26-6dd9-4feb-84ad-f5fc9616dbb4" providerId="ADAL" clId="{88CB66A1-B0F5-424A-A04D-94FC8545A5CC}" dt="2023-05-26T01:09:43.321" v="1048"/>
          <ac:spMkLst>
            <pc:docMk/>
            <pc:sldMk cId="4188389154" sldId="257"/>
            <ac:spMk id="3" creationId="{3D09C84D-9D19-10EF-276F-69E00C561A13}"/>
          </ac:spMkLst>
        </pc:spChg>
        <pc:spChg chg="add del mod">
          <ac:chgData name="BEARDS Michael [Southern River College]" userId="f9e3ea26-6dd9-4feb-84ad-f5fc9616dbb4" providerId="ADAL" clId="{88CB66A1-B0F5-424A-A04D-94FC8545A5CC}" dt="2023-05-26T01:24:10.997" v="1711" actId="1076"/>
          <ac:spMkLst>
            <pc:docMk/>
            <pc:sldMk cId="4188389154" sldId="257"/>
            <ac:spMk id="4" creationId="{A2845E9D-D79B-7527-B71B-CB7FF50E3EE2}"/>
          </ac:spMkLst>
        </pc:spChg>
        <pc:spChg chg="add mod">
          <ac:chgData name="BEARDS Michael [Southern River College]" userId="f9e3ea26-6dd9-4feb-84ad-f5fc9616dbb4" providerId="ADAL" clId="{88CB66A1-B0F5-424A-A04D-94FC8545A5CC}" dt="2023-05-26T01:24:20.317" v="1713" actId="1076"/>
          <ac:spMkLst>
            <pc:docMk/>
            <pc:sldMk cId="4188389154" sldId="257"/>
            <ac:spMk id="5" creationId="{2BDE2437-335E-B79B-A1E5-4D5FAFBE32B9}"/>
          </ac:spMkLst>
        </pc:spChg>
        <pc:spChg chg="mod">
          <ac:chgData name="BEARDS Michael [Southern River College]" userId="f9e3ea26-6dd9-4feb-84ad-f5fc9616dbb4" providerId="ADAL" clId="{88CB66A1-B0F5-424A-A04D-94FC8545A5CC}" dt="2023-05-26T00:56:45.207" v="650"/>
          <ac:spMkLst>
            <pc:docMk/>
            <pc:sldMk cId="4188389154" sldId="257"/>
            <ac:spMk id="6" creationId="{4CC52741-8621-6AEC-188D-41DA3C3ADF14}"/>
          </ac:spMkLst>
        </pc:spChg>
        <pc:spChg chg="add mod">
          <ac:chgData name="BEARDS Michael [Southern River College]" userId="f9e3ea26-6dd9-4feb-84ad-f5fc9616dbb4" providerId="ADAL" clId="{88CB66A1-B0F5-424A-A04D-94FC8545A5CC}" dt="2023-05-26T01:26:23.095" v="1785" actId="1076"/>
          <ac:spMkLst>
            <pc:docMk/>
            <pc:sldMk cId="4188389154" sldId="257"/>
            <ac:spMk id="7" creationId="{49712F68-00C9-B599-A365-C99172C013C5}"/>
          </ac:spMkLst>
        </pc:spChg>
        <pc:spChg chg="mod">
          <ac:chgData name="BEARDS Michael [Southern River College]" userId="f9e3ea26-6dd9-4feb-84ad-f5fc9616dbb4" providerId="ADAL" clId="{88CB66A1-B0F5-424A-A04D-94FC8545A5CC}" dt="2023-05-26T01:01:03.638" v="1037" actId="20577"/>
          <ac:spMkLst>
            <pc:docMk/>
            <pc:sldMk cId="4188389154" sldId="257"/>
            <ac:spMk id="8" creationId="{E693E340-0BF0-F938-66F1-3917CD40AAB9}"/>
          </ac:spMkLst>
        </pc:spChg>
        <pc:graphicFrameChg chg="add del mod modGraphic">
          <ac:chgData name="BEARDS Michael [Southern River College]" userId="f9e3ea26-6dd9-4feb-84ad-f5fc9616dbb4" providerId="ADAL" clId="{88CB66A1-B0F5-424A-A04D-94FC8545A5CC}" dt="2023-05-26T01:24:48.864" v="1723" actId="3680"/>
          <ac:graphicFrameMkLst>
            <pc:docMk/>
            <pc:sldMk cId="4188389154" sldId="257"/>
            <ac:graphicFrameMk id="9" creationId="{06B43434-B7FC-EFC2-C189-D15F907B77B7}"/>
          </ac:graphicFrameMkLst>
        </pc:graphicFrameChg>
        <pc:graphicFrameChg chg="add mod modGraphic">
          <ac:chgData name="BEARDS Michael [Southern River College]" userId="f9e3ea26-6dd9-4feb-84ad-f5fc9616dbb4" providerId="ADAL" clId="{88CB66A1-B0F5-424A-A04D-94FC8545A5CC}" dt="2023-05-26T01:26:10.847" v="1784" actId="207"/>
          <ac:graphicFrameMkLst>
            <pc:docMk/>
            <pc:sldMk cId="4188389154" sldId="257"/>
            <ac:graphicFrameMk id="10" creationId="{0BA5F22A-EA47-2E07-2B46-F366B06F476A}"/>
          </ac:graphicFrameMkLst>
        </pc:graphicFrameChg>
        <pc:picChg chg="add del mod">
          <ac:chgData name="BEARDS Michael [Southern River College]" userId="f9e3ea26-6dd9-4feb-84ad-f5fc9616dbb4" providerId="ADAL" clId="{88CB66A1-B0F5-424A-A04D-94FC8545A5CC}" dt="2023-05-26T01:04:03.403" v="1044" actId="478"/>
          <ac:picMkLst>
            <pc:docMk/>
            <pc:sldMk cId="4188389154" sldId="257"/>
            <ac:picMk id="2050" creationId="{1C04DEC7-2FE1-8135-38E5-F1B1A0393FE9}"/>
          </ac:picMkLst>
        </pc:picChg>
        <pc:picChg chg="add mod">
          <ac:chgData name="BEARDS Michael [Southern River College]" userId="f9e3ea26-6dd9-4feb-84ad-f5fc9616dbb4" providerId="ADAL" clId="{88CB66A1-B0F5-424A-A04D-94FC8545A5CC}" dt="2023-05-26T01:24:13.211" v="1712" actId="1076"/>
          <ac:picMkLst>
            <pc:docMk/>
            <pc:sldMk cId="4188389154" sldId="257"/>
            <ac:picMk id="2056" creationId="{3CD536AE-08A4-1CA1-75C1-5176DFA9F6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26/05/2023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26/05/2023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26/05/2023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26/05/2023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26/05/2023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26/05/2023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26/05/2023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26/05/2023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26/05/2023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26/05/2023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26/05/2023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26/05/2023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Dichotomous Keys – Page 1</a:t>
            </a:r>
          </a:p>
        </p:txBody>
      </p:sp>
      <p:sp>
        <p:nvSpPr>
          <p:cNvPr id="12" name="TextBox 11">
            <a:extLst>
              <a:ext uri="{FF2B5EF4-FFF2-40B4-BE49-F238E27FC236}">
                <a16:creationId xmlns:a16="http://schemas.microsoft.com/office/drawing/2014/main" id="{FF9A4577-6F01-39B3-B607-30DF5A47EBF3}"/>
              </a:ext>
            </a:extLst>
          </p:cNvPr>
          <p:cNvSpPr txBox="1"/>
          <p:nvPr/>
        </p:nvSpPr>
        <p:spPr>
          <a:xfrm>
            <a:off x="160486" y="2004137"/>
            <a:ext cx="6507732" cy="3075137"/>
          </a:xfrm>
          <a:prstGeom prst="rect">
            <a:avLst/>
          </a:prstGeom>
          <a:noFill/>
        </p:spPr>
        <p:txBody>
          <a:bodyPr wrap="square" rtlCol="0">
            <a:spAutoFit/>
          </a:bodyPr>
          <a:lstStyle/>
          <a:p>
            <a:pPr marL="342900" indent="-342900">
              <a:lnSpc>
                <a:spcPct val="150000"/>
              </a:lnSpc>
              <a:buFontTx/>
              <a:buAutoNum type="arabicPeriod"/>
            </a:pPr>
            <a:r>
              <a:rPr lang="en-US" sz="1400" dirty="0"/>
              <a:t>What is a dichotomous key used for?</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nSpc>
                <a:spcPct val="150000"/>
              </a:lnSpc>
              <a:buFontTx/>
              <a:buAutoNum type="arabicPeriod"/>
            </a:pPr>
            <a:r>
              <a:rPr lang="en-US" sz="1400" dirty="0"/>
              <a:t>Can you name an organism that a scientist might use a dichotomous key to identify?</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GB" sz="1400" dirty="0"/>
              <a:t>If you were in a forest and found a plant you didn’t recognise, how could a dichotomous key help you?</a:t>
            </a:r>
            <a:br>
              <a:rPr lang="en-GB" sz="1400" dirty="0"/>
            </a:br>
            <a:r>
              <a:rPr lang="en-US" sz="1400" dirty="0"/>
              <a:t>___________________________________________________________________</a:t>
            </a:r>
            <a:endParaRPr lang="en-GB" sz="1400" dirty="0"/>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1169551"/>
          </a:xfrm>
          <a:prstGeom prst="rect">
            <a:avLst/>
          </a:prstGeom>
          <a:noFill/>
        </p:spPr>
        <p:txBody>
          <a:bodyPr wrap="square">
            <a:spAutoFit/>
          </a:bodyPr>
          <a:lstStyle/>
          <a:p>
            <a:pPr algn="l"/>
            <a:r>
              <a:rPr lang="en-GB" sz="1400" dirty="0"/>
              <a:t>Imagine you're in a forest, and you find a really cool leaf or bug you've never seen before. How would you figure out what kind it is? Scientists use something called a dichotomous key to identify unknown organisms, like plants, animals, and insects. It's a tool that helps them tell one type of thing from another, kind of like a roadmap to identification!</a:t>
            </a:r>
          </a:p>
        </p:txBody>
      </p:sp>
      <p:sp>
        <p:nvSpPr>
          <p:cNvPr id="4" name="TextBox 3">
            <a:extLst>
              <a:ext uri="{FF2B5EF4-FFF2-40B4-BE49-F238E27FC236}">
                <a16:creationId xmlns:a16="http://schemas.microsoft.com/office/drawing/2014/main" id="{A6CF96EC-D0F4-F8E3-BA32-5FCC966C671D}"/>
              </a:ext>
            </a:extLst>
          </p:cNvPr>
          <p:cNvSpPr txBox="1"/>
          <p:nvPr/>
        </p:nvSpPr>
        <p:spPr>
          <a:xfrm>
            <a:off x="160485" y="5128894"/>
            <a:ext cx="4224281" cy="1600438"/>
          </a:xfrm>
          <a:prstGeom prst="rect">
            <a:avLst/>
          </a:prstGeom>
          <a:noFill/>
        </p:spPr>
        <p:txBody>
          <a:bodyPr wrap="square" rtlCol="0">
            <a:spAutoFit/>
          </a:bodyPr>
          <a:lstStyle/>
          <a:p>
            <a:pPr algn="l"/>
            <a:r>
              <a:rPr lang="en-GB" sz="1400" dirty="0"/>
              <a:t>Now, you might wonder, how does a dichotomous key work? A dichotomous key is organized in steps with two options at each step, that's why it's called "dichotomous", because 'di' means 'two'. It gives you two descriptions at each step and you need to decide which one fits your organism best. It's like a game of "Would You Rather?“ or “This or That”.</a:t>
            </a:r>
          </a:p>
        </p:txBody>
      </p:sp>
      <p:sp>
        <p:nvSpPr>
          <p:cNvPr id="7" name="TextBox 6">
            <a:extLst>
              <a:ext uri="{FF2B5EF4-FFF2-40B4-BE49-F238E27FC236}">
                <a16:creationId xmlns:a16="http://schemas.microsoft.com/office/drawing/2014/main" id="{B4422DD0-FA47-E145-47CF-811CFE6ED7AC}"/>
              </a:ext>
            </a:extLst>
          </p:cNvPr>
          <p:cNvSpPr txBox="1"/>
          <p:nvPr/>
        </p:nvSpPr>
        <p:spPr>
          <a:xfrm>
            <a:off x="220038" y="6787116"/>
            <a:ext cx="6581355" cy="2751972"/>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 does “di” mean and how does it relate to how the key works?</a:t>
            </a:r>
            <a:br>
              <a:rPr lang="en-US" sz="1400" dirty="0"/>
            </a:br>
            <a:r>
              <a:rPr lang="en-US" sz="1400" dirty="0"/>
              <a:t>___________________________________________________________________</a:t>
            </a:r>
          </a:p>
          <a:p>
            <a:pPr marL="342900" indent="-342900" algn="l">
              <a:buFont typeface="+mj-lt"/>
              <a:buAutoNum type="arabicPeriod" startAt="4"/>
            </a:pPr>
            <a:endParaRPr lang="en-US" sz="1400" dirty="0"/>
          </a:p>
          <a:p>
            <a:pPr marL="342900" indent="-342900" algn="l">
              <a:lnSpc>
                <a:spcPct val="150000"/>
              </a:lnSpc>
              <a:buFont typeface="+mj-lt"/>
              <a:buAutoNum type="arabicPeriod" startAt="4"/>
            </a:pPr>
            <a:r>
              <a:rPr lang="en-US" sz="1400" dirty="0"/>
              <a:t>Can you explain how a dichotomous key works in your own words?</a:t>
            </a:r>
            <a:br>
              <a:rPr lang="en-US" sz="1400" dirty="0"/>
            </a:br>
            <a:r>
              <a:rPr lang="en-US" sz="1400" dirty="0"/>
              <a:t>___________________________________________________________________</a:t>
            </a:r>
          </a:p>
          <a:p>
            <a:pPr marL="342900" indent="-342900" algn="l">
              <a:buFont typeface="+mj-lt"/>
              <a:buAutoNum type="arabicPeriod" startAt="4"/>
            </a:pPr>
            <a:endParaRPr lang="en-US" sz="1400" dirty="0"/>
          </a:p>
          <a:p>
            <a:pPr marL="342900" indent="-342900" algn="l">
              <a:lnSpc>
                <a:spcPct val="150000"/>
              </a:lnSpc>
              <a:buFont typeface="+mj-lt"/>
              <a:buAutoNum type="arabicPeriod" startAt="4"/>
            </a:pPr>
            <a:r>
              <a:rPr lang="en-US" sz="1400" dirty="0"/>
              <a:t>Why do you think it’s important for a dichotomous key to only give two options at each step?</a:t>
            </a:r>
            <a:br>
              <a:rPr lang="en-US" sz="1400" dirty="0"/>
            </a:br>
            <a:r>
              <a:rPr lang="en-US" sz="1400" dirty="0"/>
              <a:t>___________________________________________________________________</a:t>
            </a:r>
          </a:p>
        </p:txBody>
      </p:sp>
      <p:grpSp>
        <p:nvGrpSpPr>
          <p:cNvPr id="13" name="Group 12">
            <a:extLst>
              <a:ext uri="{FF2B5EF4-FFF2-40B4-BE49-F238E27FC236}">
                <a16:creationId xmlns:a16="http://schemas.microsoft.com/office/drawing/2014/main" id="{1F311DD4-6371-5D33-56D8-73024F7CFF9E}"/>
              </a:ext>
            </a:extLst>
          </p:cNvPr>
          <p:cNvGrpSpPr/>
          <p:nvPr/>
        </p:nvGrpSpPr>
        <p:grpSpPr>
          <a:xfrm>
            <a:off x="4564912" y="5082330"/>
            <a:ext cx="2236481" cy="1757881"/>
            <a:chOff x="4384766" y="5875195"/>
            <a:chExt cx="2416627" cy="1899476"/>
          </a:xfrm>
        </p:grpSpPr>
        <p:pic>
          <p:nvPicPr>
            <p:cNvPr id="1028" name="Picture 4" descr="Sorting and classifying plants and animals: View as single page ...">
              <a:extLst>
                <a:ext uri="{FF2B5EF4-FFF2-40B4-BE49-F238E27FC236}">
                  <a16:creationId xmlns:a16="http://schemas.microsoft.com/office/drawing/2014/main" id="{FBA9E2B6-1798-03A5-9B45-2ECE125050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860" r="30183"/>
            <a:stretch/>
          </p:blipFill>
          <p:spPr bwMode="auto">
            <a:xfrm>
              <a:off x="4384766" y="5875195"/>
              <a:ext cx="2371723" cy="189947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086320D-0D40-EEBC-D1A7-31D9C8C438D9}"/>
                </a:ext>
              </a:extLst>
            </p:cNvPr>
            <p:cNvSpPr/>
            <p:nvPr/>
          </p:nvSpPr>
          <p:spPr>
            <a:xfrm>
              <a:off x="6651985" y="6397087"/>
              <a:ext cx="149408" cy="6939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grpSp>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Dichotomous Keys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4367799"/>
          </a:xfrm>
          <a:prstGeom prst="rect">
            <a:avLst/>
          </a:prstGeom>
          <a:noFill/>
        </p:spPr>
        <p:txBody>
          <a:bodyPr wrap="square" rtlCol="0">
            <a:spAutoFit/>
          </a:bodyPr>
          <a:lstStyle/>
          <a:p>
            <a:pPr algn="l"/>
            <a:r>
              <a:rPr lang="en-GB" sz="1400" dirty="0"/>
              <a:t>Let's think of an example. Say you have an insect. The dichotomous key might ask first, "Does the insect have wings or not?" If your insect has wings, you go to the next question that describes insects with wings. If it doesn't, you go to the question that describes insects without wings. You keep making these choices until you find out what your insect is!</a:t>
            </a:r>
          </a:p>
          <a:p>
            <a:pPr algn="l"/>
            <a:endParaRPr lang="en-GB" sz="1400" dirty="0"/>
          </a:p>
          <a:p>
            <a:pPr marL="342900" indent="-342900">
              <a:lnSpc>
                <a:spcPct val="150000"/>
              </a:lnSpc>
              <a:buFont typeface="+mj-lt"/>
              <a:buAutoNum type="arabicPeriod" startAt="7"/>
            </a:pPr>
            <a:r>
              <a:rPr lang="en-GB" sz="1400" dirty="0"/>
              <a:t>Can you give an example of a choice you might make using a dichotomous key?</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How would the dichotomous key’s questions change if the insect didn’t have wings?</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would the next step be if your insect does have wings, according to the dichotomous key?</a:t>
            </a:r>
            <a:br>
              <a:rPr lang="en-US" sz="1400" dirty="0"/>
            </a:br>
            <a:r>
              <a:rPr lang="en-US" sz="1400" dirty="0"/>
              <a:t>__________________________________________________________________</a:t>
            </a:r>
          </a:p>
        </p:txBody>
      </p:sp>
      <p:pic>
        <p:nvPicPr>
          <p:cNvPr id="2056" name="Picture 8" descr="What is a Dichotomous Key? - Answered - Twinkl Teaching Wiki">
            <a:extLst>
              <a:ext uri="{FF2B5EF4-FFF2-40B4-BE49-F238E27FC236}">
                <a16:creationId xmlns:a16="http://schemas.microsoft.com/office/drawing/2014/main" id="{3CD536AE-08A4-1CA1-75C1-5176DFA9F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987" y="5332732"/>
            <a:ext cx="2901232" cy="23737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845E9D-D79B-7527-B71B-CB7FF50E3EE2}"/>
              </a:ext>
            </a:extLst>
          </p:cNvPr>
          <p:cNvSpPr txBox="1"/>
          <p:nvPr/>
        </p:nvSpPr>
        <p:spPr>
          <a:xfrm>
            <a:off x="189781" y="5141527"/>
            <a:ext cx="3577206" cy="2751972"/>
          </a:xfrm>
          <a:prstGeom prst="rect">
            <a:avLst/>
          </a:prstGeom>
          <a:noFill/>
        </p:spPr>
        <p:txBody>
          <a:bodyPr wrap="square" rtlCol="0">
            <a:spAutoFit/>
          </a:bodyPr>
          <a:lstStyle/>
          <a:p>
            <a:pPr algn="l"/>
            <a:r>
              <a:rPr lang="en-GB" sz="1400" dirty="0"/>
              <a:t>Using the key on the right, we can figure out what animal is what based on its observable characteristics. In this group of animals, if it has feathers and swims, it’s a duck. But, if it has feathers and doesn’t swim, it is a hen.</a:t>
            </a:r>
          </a:p>
          <a:p>
            <a:pPr marL="342900" indent="-342900">
              <a:lnSpc>
                <a:spcPct val="150000"/>
              </a:lnSpc>
              <a:buFont typeface="+mj-lt"/>
              <a:buAutoNum type="arabicPeriod" startAt="10"/>
            </a:pPr>
            <a:r>
              <a:rPr lang="en-GB" sz="1400" dirty="0"/>
              <a:t>Which animal has feathers and swims?</a:t>
            </a:r>
            <a:br>
              <a:rPr lang="en-GB" sz="1400" dirty="0"/>
            </a:br>
            <a:r>
              <a:rPr lang="en-US" sz="1400" dirty="0"/>
              <a:t>__________________________________</a:t>
            </a:r>
          </a:p>
          <a:p>
            <a:pPr marL="342900" indent="-342900">
              <a:lnSpc>
                <a:spcPct val="150000"/>
              </a:lnSpc>
              <a:buFont typeface="+mj-lt"/>
              <a:buAutoNum type="arabicPeriod" startAt="10"/>
            </a:pPr>
            <a:endParaRPr lang="en-US" sz="1400" dirty="0"/>
          </a:p>
          <a:p>
            <a:pPr marL="342900" indent="-342900">
              <a:lnSpc>
                <a:spcPct val="150000"/>
              </a:lnSpc>
              <a:buFont typeface="+mj-lt"/>
              <a:buAutoNum type="arabicPeriod" startAt="10"/>
            </a:pPr>
            <a:r>
              <a:rPr lang="en-US" sz="1400" dirty="0"/>
              <a:t>Which animal has legs, but no feathers? __________________________________</a:t>
            </a:r>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893499"/>
            <a:ext cx="6478438" cy="307777"/>
          </a:xfrm>
          <a:prstGeom prst="rect">
            <a:avLst/>
          </a:prstGeom>
          <a:noFill/>
        </p:spPr>
        <p:txBody>
          <a:bodyPr wrap="square" rtlCol="0">
            <a:spAutoFit/>
          </a:bodyPr>
          <a:lstStyle/>
          <a:p>
            <a:pPr marL="342900" indent="-342900" algn="l">
              <a:buFont typeface="+mj-lt"/>
              <a:buAutoNum type="arabicPeriod" startAt="12"/>
            </a:pPr>
            <a:r>
              <a:rPr lang="en-GB" sz="1400" dirty="0"/>
              <a:t>Group these animals based on if they have feathers or don’t have feathers:</a:t>
            </a:r>
          </a:p>
        </p:txBody>
      </p:sp>
      <p:sp>
        <p:nvSpPr>
          <p:cNvPr id="7" name="TextBox 6">
            <a:extLst>
              <a:ext uri="{FF2B5EF4-FFF2-40B4-BE49-F238E27FC236}">
                <a16:creationId xmlns:a16="http://schemas.microsoft.com/office/drawing/2014/main" id="{49712F68-00C9-B599-A365-C99172C013C5}"/>
              </a:ext>
            </a:extLst>
          </p:cNvPr>
          <p:cNvSpPr txBox="1"/>
          <p:nvPr/>
        </p:nvSpPr>
        <p:spPr>
          <a:xfrm>
            <a:off x="189781" y="8126698"/>
            <a:ext cx="6478438" cy="523220"/>
          </a:xfrm>
          <a:prstGeom prst="rect">
            <a:avLst/>
          </a:prstGeom>
          <a:noFill/>
        </p:spPr>
        <p:txBody>
          <a:bodyPr wrap="square" numCol="2" rtlCol="0">
            <a:spAutoFit/>
          </a:bodyPr>
          <a:lstStyle/>
          <a:p>
            <a:pPr marL="742950" lvl="1" indent="-285750">
              <a:buFont typeface="Arial" panose="020B0604020202020204" pitchFamily="34" charset="0"/>
              <a:buChar char="•"/>
            </a:pPr>
            <a:r>
              <a:rPr lang="en-GB" sz="1400" dirty="0"/>
              <a:t>Parrot</a:t>
            </a:r>
          </a:p>
          <a:p>
            <a:pPr marL="742950" lvl="1" indent="-285750">
              <a:buFont typeface="Arial" panose="020B0604020202020204" pitchFamily="34" charset="0"/>
              <a:buChar char="•"/>
            </a:pPr>
            <a:r>
              <a:rPr lang="en-GB" sz="1400" dirty="0"/>
              <a:t>Monkey</a:t>
            </a:r>
          </a:p>
          <a:p>
            <a:pPr marL="742950" lvl="1" indent="-285750">
              <a:buFont typeface="Arial" panose="020B0604020202020204" pitchFamily="34" charset="0"/>
              <a:buChar char="•"/>
            </a:pPr>
            <a:r>
              <a:rPr lang="en-GB" sz="1400" dirty="0"/>
              <a:t>Tiger</a:t>
            </a:r>
          </a:p>
          <a:p>
            <a:pPr marL="742950" lvl="1" indent="-285750">
              <a:buFont typeface="Arial" panose="020B0604020202020204" pitchFamily="34" charset="0"/>
              <a:buChar char="•"/>
            </a:pPr>
            <a:r>
              <a:rPr lang="en-GB" sz="1400" dirty="0"/>
              <a:t>Owl</a:t>
            </a:r>
          </a:p>
        </p:txBody>
      </p:sp>
      <p:graphicFrame>
        <p:nvGraphicFramePr>
          <p:cNvPr id="10" name="Table 10">
            <a:extLst>
              <a:ext uri="{FF2B5EF4-FFF2-40B4-BE49-F238E27FC236}">
                <a16:creationId xmlns:a16="http://schemas.microsoft.com/office/drawing/2014/main" id="{0BA5F22A-EA47-2E07-2B46-F366B06F476A}"/>
              </a:ext>
            </a:extLst>
          </p:cNvPr>
          <p:cNvGraphicFramePr>
            <a:graphicFrameLocks noGrp="1"/>
          </p:cNvGraphicFramePr>
          <p:nvPr>
            <p:extLst>
              <p:ext uri="{D42A27DB-BD31-4B8C-83A1-F6EECF244321}">
                <p14:modId xmlns:p14="http://schemas.microsoft.com/office/powerpoint/2010/main" val="3468306555"/>
              </p:ext>
            </p:extLst>
          </p:nvPr>
        </p:nvGraphicFramePr>
        <p:xfrm>
          <a:off x="189781" y="8724495"/>
          <a:ext cx="6478438" cy="1013460"/>
        </p:xfrm>
        <a:graphic>
          <a:graphicData uri="http://schemas.openxmlformats.org/drawingml/2006/table">
            <a:tbl>
              <a:tblPr firstRow="1" bandRow="1">
                <a:tableStyleId>{073A0DAA-6AF3-43AB-8588-CEC1D06C72B9}</a:tableStyleId>
              </a:tblPr>
              <a:tblGrid>
                <a:gridCol w="3239219">
                  <a:extLst>
                    <a:ext uri="{9D8B030D-6E8A-4147-A177-3AD203B41FA5}">
                      <a16:colId xmlns:a16="http://schemas.microsoft.com/office/drawing/2014/main" val="1217555004"/>
                    </a:ext>
                  </a:extLst>
                </a:gridCol>
                <a:gridCol w="3239219">
                  <a:extLst>
                    <a:ext uri="{9D8B030D-6E8A-4147-A177-3AD203B41FA5}">
                      <a16:colId xmlns:a16="http://schemas.microsoft.com/office/drawing/2014/main" val="3693847583"/>
                    </a:ext>
                  </a:extLst>
                </a:gridCol>
              </a:tblGrid>
              <a:tr h="274170">
                <a:tc>
                  <a:txBody>
                    <a:bodyPr/>
                    <a:lstStyle/>
                    <a:p>
                      <a:pPr algn="ctr"/>
                      <a:r>
                        <a:rPr lang="en-AU" dirty="0">
                          <a:solidFill>
                            <a:schemeClr val="bg1"/>
                          </a:solidFill>
                        </a:rPr>
                        <a:t>Has feathers</a:t>
                      </a:r>
                    </a:p>
                  </a:txBody>
                  <a:tcPr/>
                </a:tc>
                <a:tc>
                  <a:txBody>
                    <a:bodyPr/>
                    <a:lstStyle/>
                    <a:p>
                      <a:pPr algn="ctr"/>
                      <a:r>
                        <a:rPr lang="en-AU" dirty="0">
                          <a:solidFill>
                            <a:schemeClr val="bg1"/>
                          </a:solidFill>
                        </a:rPr>
                        <a:t>Doesn’t have feathers</a:t>
                      </a:r>
                    </a:p>
                  </a:txBody>
                  <a:tcPr/>
                </a:tc>
                <a:extLst>
                  <a:ext uri="{0D108BD9-81ED-4DB2-BD59-A6C34878D82A}">
                    <a16:rowId xmlns:a16="http://schemas.microsoft.com/office/drawing/2014/main" val="2408425658"/>
                  </a:ext>
                </a:extLst>
              </a:tr>
              <a:tr h="716280">
                <a:tc>
                  <a:txBody>
                    <a:bodyPr/>
                    <a:lstStyle/>
                    <a:p>
                      <a:endParaRPr lang="en-AU" dirty="0">
                        <a:solidFill>
                          <a:schemeClr val="bg1"/>
                        </a:solidFill>
                      </a:endParaRPr>
                    </a:p>
                  </a:txBody>
                  <a:tcPr/>
                </a:tc>
                <a:tc>
                  <a:txBody>
                    <a:bodyPr/>
                    <a:lstStyle/>
                    <a:p>
                      <a:endParaRPr lang="en-AU" dirty="0">
                        <a:solidFill>
                          <a:schemeClr val="bg1"/>
                        </a:solidFill>
                      </a:endParaRPr>
                    </a:p>
                  </a:txBody>
                  <a:tcPr/>
                </a:tc>
                <a:extLst>
                  <a:ext uri="{0D108BD9-81ED-4DB2-BD59-A6C34878D82A}">
                    <a16:rowId xmlns:a16="http://schemas.microsoft.com/office/drawing/2014/main" val="4079645748"/>
                  </a:ext>
                </a:extLst>
              </a:tr>
            </a:tbl>
          </a:graphicData>
        </a:graphic>
      </p:graphicFrame>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8B54A2-41BA-4E07-B2AA-D0AB5A91ACC8}"/>
</file>

<file path=customXml/itemProps2.xml><?xml version="1.0" encoding="utf-8"?>
<ds:datastoreItem xmlns:ds="http://schemas.openxmlformats.org/officeDocument/2006/customXml" ds:itemID="{443D2575-A819-4854-B9C2-A1438FAD437A}">
  <ds:schemaRefs>
    <ds:schemaRef ds:uri="http://purl.org/dc/dcmitype/"/>
    <ds:schemaRef ds:uri="http://purl.org/dc/terms/"/>
    <ds:schemaRef ds:uri="http://schemas.microsoft.com/office/2006/documentManagement/types"/>
    <ds:schemaRef ds:uri="http://schemas.openxmlformats.org/package/2006/metadata/core-properties"/>
    <ds:schemaRef ds:uri="http://purl.org/dc/elements/1.1/"/>
    <ds:schemaRef ds:uri="http://www.w3.org/XML/1998/namespace"/>
    <ds:schemaRef ds:uri="0c951ba1-d84e-473b-8db8-3836ef03ec08"/>
    <ds:schemaRef ds:uri="http://schemas.microsoft.com/office/infopath/2007/PartnerControls"/>
    <ds:schemaRef ds:uri="e5872429-2769-4697-beab-80c9ae205fa8"/>
    <ds:schemaRef ds:uri="http://schemas.microsoft.com/office/2006/metadata/properties"/>
  </ds:schemaRefs>
</ds:datastoreItem>
</file>

<file path=customXml/itemProps3.xml><?xml version="1.0" encoding="utf-8"?>
<ds:datastoreItem xmlns:ds="http://schemas.openxmlformats.org/officeDocument/2006/customXml" ds:itemID="{914D32DD-1ABA-4BF3-96F9-D2250399BA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243</TotalTime>
  <Words>490</Words>
  <Application>Microsoft Office PowerPoint</Application>
  <PresentationFormat>A4 Paper (210x297 mm)</PresentationFormat>
  <Paragraphs>32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BEARDS Michael [Southern River College]</cp:lastModifiedBy>
  <cp:revision>13</cp:revision>
  <dcterms:created xsi:type="dcterms:W3CDTF">2023-03-21T11:52:51Z</dcterms:created>
  <dcterms:modified xsi:type="dcterms:W3CDTF">2023-05-26T01:26:26Z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