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111" d="100"/>
          <a:sy n="111" d="100"/>
        </p:scale>
        <p:origin x="8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419D5CF4-5832-49CF-8821-BC4709B5F980}"/>
    <pc:docChg chg="modSld">
      <pc:chgData name="BEARDS Michael [Southern River College]" userId="f9e3ea26-6dd9-4feb-84ad-f5fc9616dbb4" providerId="ADAL" clId="{419D5CF4-5832-49CF-8821-BC4709B5F980}" dt="2023-04-27T10:18:10.222" v="28" actId="20577"/>
      <pc:docMkLst>
        <pc:docMk/>
      </pc:docMkLst>
      <pc:sldChg chg="modSp mod">
        <pc:chgData name="BEARDS Michael [Southern River College]" userId="f9e3ea26-6dd9-4feb-84ad-f5fc9616dbb4" providerId="ADAL" clId="{419D5CF4-5832-49CF-8821-BC4709B5F980}" dt="2023-04-27T10:18:10.222" v="28" actId="20577"/>
        <pc:sldMkLst>
          <pc:docMk/>
          <pc:sldMk cId="4188389154" sldId="257"/>
        </pc:sldMkLst>
        <pc:spChg chg="mod">
          <ac:chgData name="BEARDS Michael [Southern River College]" userId="f9e3ea26-6dd9-4feb-84ad-f5fc9616dbb4" providerId="ADAL" clId="{419D5CF4-5832-49CF-8821-BC4709B5F980}" dt="2023-04-27T10:18:10.222" v="28" actId="20577"/>
          <ac:spMkLst>
            <pc:docMk/>
            <pc:sldMk cId="4188389154" sldId="257"/>
            <ac:spMk id="8" creationId="{E693E340-0BF0-F938-66F1-3917CD40AAB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27/04/2023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27/04/2023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27/04/2023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27/04/2023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27/04/2023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27/04/2023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27/04/2023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27/04/2023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27/04/2023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Living Things – Page 1</a:t>
            </a:r>
          </a:p>
        </p:txBody>
      </p:sp>
      <p:sp>
        <p:nvSpPr>
          <p:cNvPr id="8" name="TextBox 7">
            <a:extLst>
              <a:ext uri="{FF2B5EF4-FFF2-40B4-BE49-F238E27FC236}">
                <a16:creationId xmlns:a16="http://schemas.microsoft.com/office/drawing/2014/main" id="{E693E340-0BF0-F938-66F1-3917CD40AAB9}"/>
              </a:ext>
            </a:extLst>
          </p:cNvPr>
          <p:cNvSpPr txBox="1"/>
          <p:nvPr/>
        </p:nvSpPr>
        <p:spPr>
          <a:xfrm>
            <a:off x="160485" y="768663"/>
            <a:ext cx="6507734" cy="1815882"/>
          </a:xfrm>
          <a:prstGeom prst="rect">
            <a:avLst/>
          </a:prstGeom>
          <a:noFill/>
        </p:spPr>
        <p:txBody>
          <a:bodyPr wrap="square" rtlCol="0">
            <a:spAutoFit/>
          </a:bodyPr>
          <a:lstStyle/>
          <a:p>
            <a:pPr algn="l"/>
            <a:endParaRPr lang="en-US" sz="1400" dirty="0"/>
          </a:p>
          <a:p>
            <a:pPr algn="l"/>
            <a:r>
              <a:rPr lang="en-US" sz="1400" b="1" dirty="0"/>
              <a:t>In the following passage, underline or highlight all the key-words and information. Then, answer the questions on the back</a:t>
            </a:r>
          </a:p>
          <a:p>
            <a:pPr algn="l"/>
            <a:endParaRPr lang="en-US" sz="1400" dirty="0"/>
          </a:p>
          <a:p>
            <a:pPr algn="l"/>
            <a:r>
              <a:rPr lang="en-US" sz="1400" dirty="0"/>
              <a:t>Living things are all around us, and they come in many different shapes and sizes. From tiny ants to giant elephants, living things make up the vast diversity of life on our planet. But what makes something alive? To figure this out, we can use the acronym MRS GREN. For a thing to be alive, it must be able to:</a:t>
            </a:r>
          </a:p>
        </p:txBody>
      </p:sp>
      <p:sp>
        <p:nvSpPr>
          <p:cNvPr id="9" name="TextBox 8">
            <a:extLst>
              <a:ext uri="{FF2B5EF4-FFF2-40B4-BE49-F238E27FC236}">
                <a16:creationId xmlns:a16="http://schemas.microsoft.com/office/drawing/2014/main" id="{8B3248F3-3903-61A1-58ED-1BDC67C35D74}"/>
              </a:ext>
            </a:extLst>
          </p:cNvPr>
          <p:cNvSpPr txBox="1"/>
          <p:nvPr/>
        </p:nvSpPr>
        <p:spPr>
          <a:xfrm>
            <a:off x="160485" y="2090018"/>
            <a:ext cx="3209927" cy="2462213"/>
          </a:xfrm>
          <a:prstGeom prst="rect">
            <a:avLst/>
          </a:prstGeom>
          <a:noFill/>
        </p:spPr>
        <p:txBody>
          <a:bodyPr wrap="square" rtlCol="0">
            <a:spAutoFit/>
          </a:bodyPr>
          <a:lstStyle/>
          <a:p>
            <a:pPr algn="l"/>
            <a:endParaRPr lang="en-US" sz="1400" dirty="0"/>
          </a:p>
          <a:p>
            <a:pPr algn="l"/>
            <a:endParaRPr lang="en-US" sz="1400" dirty="0"/>
          </a:p>
          <a:p>
            <a:pPr algn="l"/>
            <a:endParaRPr lang="en-US" sz="1400" dirty="0"/>
          </a:p>
          <a:p>
            <a:pPr marL="285750" indent="-285750" algn="l">
              <a:buFont typeface="Arial" panose="020B0604020202020204" pitchFamily="34" charset="0"/>
              <a:buChar char="•"/>
            </a:pPr>
            <a:r>
              <a:rPr lang="en-US" sz="1400" b="1" dirty="0"/>
              <a:t>M</a:t>
            </a:r>
            <a:r>
              <a:rPr lang="en-US" sz="1400" dirty="0"/>
              <a:t>ove</a:t>
            </a:r>
          </a:p>
          <a:p>
            <a:pPr marL="285750" indent="-285750" algn="l">
              <a:buFont typeface="Arial" panose="020B0604020202020204" pitchFamily="34" charset="0"/>
              <a:buChar char="•"/>
            </a:pPr>
            <a:r>
              <a:rPr lang="en-US" sz="1400" b="1" dirty="0"/>
              <a:t>R</a:t>
            </a:r>
            <a:r>
              <a:rPr lang="en-US" sz="1400" dirty="0"/>
              <a:t>espire (or breath)</a:t>
            </a:r>
          </a:p>
          <a:p>
            <a:pPr marL="285750" indent="-285750" algn="l">
              <a:buFont typeface="Arial" panose="020B0604020202020204" pitchFamily="34" charset="0"/>
              <a:buChar char="•"/>
            </a:pPr>
            <a:r>
              <a:rPr lang="en-US" sz="1400" b="1" dirty="0"/>
              <a:t>S</a:t>
            </a:r>
            <a:r>
              <a:rPr lang="en-US" sz="1400" dirty="0"/>
              <a:t>ense things</a:t>
            </a:r>
          </a:p>
          <a:p>
            <a:pPr marL="285750" indent="-285750" algn="l">
              <a:buFont typeface="Arial" panose="020B0604020202020204" pitchFamily="34" charset="0"/>
              <a:buChar char="•"/>
            </a:pPr>
            <a:endParaRPr lang="en-US" sz="1400" b="1" dirty="0"/>
          </a:p>
          <a:p>
            <a:pPr marL="285750" indent="-285750" algn="l">
              <a:buFont typeface="Arial" panose="020B0604020202020204" pitchFamily="34" charset="0"/>
              <a:buChar char="•"/>
            </a:pPr>
            <a:r>
              <a:rPr lang="en-US" sz="1400" b="1" dirty="0"/>
              <a:t>G</a:t>
            </a:r>
            <a:r>
              <a:rPr lang="en-US" sz="1400" dirty="0"/>
              <a:t>row</a:t>
            </a:r>
          </a:p>
          <a:p>
            <a:pPr marL="285750" indent="-285750" algn="l">
              <a:buFont typeface="Arial" panose="020B0604020202020204" pitchFamily="34" charset="0"/>
              <a:buChar char="•"/>
            </a:pPr>
            <a:r>
              <a:rPr lang="en-US" sz="1400" b="1" dirty="0"/>
              <a:t>R</a:t>
            </a:r>
            <a:r>
              <a:rPr lang="en-US" sz="1400" dirty="0"/>
              <a:t>eproduce (or have kids)</a:t>
            </a:r>
          </a:p>
          <a:p>
            <a:pPr marL="285750" indent="-285750" algn="l">
              <a:buFont typeface="Arial" panose="020B0604020202020204" pitchFamily="34" charset="0"/>
              <a:buChar char="•"/>
            </a:pPr>
            <a:r>
              <a:rPr lang="en-US" sz="1400" b="1" dirty="0"/>
              <a:t>E</a:t>
            </a:r>
            <a:r>
              <a:rPr lang="en-US" sz="1400" dirty="0"/>
              <a:t>xcrete (or go to the toilet)</a:t>
            </a:r>
          </a:p>
          <a:p>
            <a:pPr marL="285750" indent="-285750" algn="l">
              <a:buFont typeface="Arial" panose="020B0604020202020204" pitchFamily="34" charset="0"/>
              <a:buChar char="•"/>
            </a:pPr>
            <a:r>
              <a:rPr lang="en-US" sz="1400" b="1" dirty="0"/>
              <a:t>N</a:t>
            </a:r>
            <a:r>
              <a:rPr lang="en-US" sz="1400" dirty="0"/>
              <a:t>utrition (need food/drink)</a:t>
            </a:r>
            <a:endParaRPr lang="en-US" sz="1400" b="1" dirty="0"/>
          </a:p>
        </p:txBody>
      </p:sp>
      <p:sp>
        <p:nvSpPr>
          <p:cNvPr id="12" name="TextBox 11">
            <a:extLst>
              <a:ext uri="{FF2B5EF4-FFF2-40B4-BE49-F238E27FC236}">
                <a16:creationId xmlns:a16="http://schemas.microsoft.com/office/drawing/2014/main" id="{FF9A4577-6F01-39B3-B607-30DF5A47EBF3}"/>
              </a:ext>
            </a:extLst>
          </p:cNvPr>
          <p:cNvSpPr txBox="1"/>
          <p:nvPr/>
        </p:nvSpPr>
        <p:spPr>
          <a:xfrm>
            <a:off x="3621177" y="4668426"/>
            <a:ext cx="3047042" cy="2246769"/>
          </a:xfrm>
          <a:prstGeom prst="rect">
            <a:avLst/>
          </a:prstGeom>
          <a:noFill/>
        </p:spPr>
        <p:txBody>
          <a:bodyPr wrap="square" rtlCol="0">
            <a:spAutoFit/>
          </a:bodyPr>
          <a:lstStyle/>
          <a:p>
            <a:r>
              <a:rPr lang="en-US" sz="1400" dirty="0"/>
              <a:t>Dogs are living things because they have all the things that make living things special. They can move around and play, breathe air to stay alive, and feel things and respond to them. Dogs grow bigger as they get older and can have puppies. They also need to go to the bathroom, eat food, and drink water. All these things together mean that dogs are living things!</a:t>
            </a:r>
          </a:p>
        </p:txBody>
      </p:sp>
      <p:pic>
        <p:nvPicPr>
          <p:cNvPr id="1026" name="Picture 2" descr="462. CLIL SCIENCE: PLEASE TO MEET YOU MRS GREN (with audio file ...">
            <a:extLst>
              <a:ext uri="{FF2B5EF4-FFF2-40B4-BE49-F238E27FC236}">
                <a16:creationId xmlns:a16="http://schemas.microsoft.com/office/drawing/2014/main" id="{C108EA9E-7078-3B21-C0A0-259EB77ED1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100" b="10373"/>
          <a:stretch/>
        </p:blipFill>
        <p:spPr bwMode="auto">
          <a:xfrm>
            <a:off x="3268511" y="2671673"/>
            <a:ext cx="3429000" cy="18805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n a Puppy Supplement Harm My Growing Dog?">
            <a:extLst>
              <a:ext uri="{FF2B5EF4-FFF2-40B4-BE49-F238E27FC236}">
                <a16:creationId xmlns:a16="http://schemas.microsoft.com/office/drawing/2014/main" id="{EC002A07-7B8F-1EEC-3E5A-4EA6B0D04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81" y="4639359"/>
            <a:ext cx="3077535" cy="230490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5FC087F-9F88-A55D-8696-B23EFFAB9BDF}"/>
              </a:ext>
            </a:extLst>
          </p:cNvPr>
          <p:cNvSpPr txBox="1"/>
          <p:nvPr/>
        </p:nvSpPr>
        <p:spPr>
          <a:xfrm>
            <a:off x="160485" y="7168181"/>
            <a:ext cx="3268515" cy="2246769"/>
          </a:xfrm>
          <a:prstGeom prst="rect">
            <a:avLst/>
          </a:prstGeom>
          <a:noFill/>
        </p:spPr>
        <p:txBody>
          <a:bodyPr wrap="square" rtlCol="0">
            <a:spAutoFit/>
          </a:bodyPr>
          <a:lstStyle/>
          <a:p>
            <a:r>
              <a:rPr lang="en-US" sz="1400" dirty="0"/>
              <a:t>Sunflowers are also alive just like us and dogs! They move their heads to follow the sun, breathe in carbon dioxide, and can feel changes in their environment. Sunflowers grow from tiny seeds to tall plants, and they can make new seeds. They also take in nutrients from the soil and release waste products like oxygen. All these things together mean that sunflowers are living things!</a:t>
            </a:r>
          </a:p>
        </p:txBody>
      </p:sp>
      <p:pic>
        <p:nvPicPr>
          <p:cNvPr id="1034" name="Picture 10" descr="How to Protect Sunflowers from Birds | Avian Control">
            <a:extLst>
              <a:ext uri="{FF2B5EF4-FFF2-40B4-BE49-F238E27FC236}">
                <a16:creationId xmlns:a16="http://schemas.microsoft.com/office/drawing/2014/main" id="{CE147609-802E-E42D-A81C-C4FA6C987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352" y="7262838"/>
            <a:ext cx="3086180" cy="205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Living Things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8784392"/>
          </a:xfrm>
          <a:prstGeom prst="rect">
            <a:avLst/>
          </a:prstGeom>
          <a:noFill/>
        </p:spPr>
        <p:txBody>
          <a:bodyPr wrap="square" rtlCol="0">
            <a:spAutoFit/>
          </a:bodyPr>
          <a:lstStyle/>
          <a:p>
            <a:pPr algn="l">
              <a:lnSpc>
                <a:spcPct val="150000"/>
              </a:lnSpc>
            </a:pPr>
            <a:r>
              <a:rPr lang="en-US" sz="1400" dirty="0"/>
              <a:t>What can we use to figure out if something is living?</a:t>
            </a:r>
          </a:p>
          <a:p>
            <a:pPr algn="l">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does MRS GREN stand for?</a:t>
            </a:r>
          </a:p>
          <a:p>
            <a:pPr>
              <a:lnSpc>
                <a:spcPct val="150000"/>
              </a:lnSpc>
            </a:pPr>
            <a:r>
              <a:rPr lang="en-US" sz="1400" dirty="0"/>
              <a:t>	</a:t>
            </a:r>
            <a:r>
              <a:rPr lang="en-US" sz="1400" b="1" dirty="0"/>
              <a:t>M</a:t>
            </a:r>
            <a:r>
              <a:rPr lang="en-US" sz="1400" dirty="0"/>
              <a:t>_____________________</a:t>
            </a:r>
            <a:endParaRPr lang="en-US" sz="1400" b="1" dirty="0"/>
          </a:p>
          <a:p>
            <a:pPr>
              <a:lnSpc>
                <a:spcPct val="150000"/>
              </a:lnSpc>
            </a:pPr>
            <a:r>
              <a:rPr lang="en-US" sz="1400" b="1" dirty="0"/>
              <a:t>	R</a:t>
            </a:r>
            <a:r>
              <a:rPr lang="en-US" sz="1400" dirty="0"/>
              <a:t>_____________________</a:t>
            </a:r>
            <a:endParaRPr lang="en-US" sz="1400" b="1" dirty="0"/>
          </a:p>
          <a:p>
            <a:pPr>
              <a:lnSpc>
                <a:spcPct val="150000"/>
              </a:lnSpc>
            </a:pPr>
            <a:r>
              <a:rPr lang="en-US" sz="1400" b="1" dirty="0"/>
              <a:t>	S</a:t>
            </a:r>
            <a:r>
              <a:rPr lang="en-US" sz="1400" dirty="0"/>
              <a:t>_____________________</a:t>
            </a:r>
            <a:endParaRPr lang="en-US" sz="1400" b="1" dirty="0"/>
          </a:p>
          <a:p>
            <a:pPr>
              <a:lnSpc>
                <a:spcPct val="150000"/>
              </a:lnSpc>
            </a:pPr>
            <a:r>
              <a:rPr lang="en-US" sz="1400" b="1" dirty="0"/>
              <a:t>	G</a:t>
            </a:r>
            <a:r>
              <a:rPr lang="en-US" sz="1400" dirty="0"/>
              <a:t>_____________________</a:t>
            </a:r>
            <a:endParaRPr lang="en-US" sz="1400" b="1" dirty="0"/>
          </a:p>
          <a:p>
            <a:pPr>
              <a:lnSpc>
                <a:spcPct val="150000"/>
              </a:lnSpc>
            </a:pPr>
            <a:r>
              <a:rPr lang="en-US" sz="1400" b="1" dirty="0"/>
              <a:t>	R</a:t>
            </a:r>
            <a:r>
              <a:rPr lang="en-US" sz="1400" dirty="0"/>
              <a:t>_____________________</a:t>
            </a:r>
            <a:endParaRPr lang="en-US" sz="1400" b="1" dirty="0"/>
          </a:p>
          <a:p>
            <a:pPr>
              <a:lnSpc>
                <a:spcPct val="150000"/>
              </a:lnSpc>
            </a:pPr>
            <a:r>
              <a:rPr lang="en-US" sz="1400" b="1" dirty="0"/>
              <a:t>	E</a:t>
            </a:r>
            <a:r>
              <a:rPr lang="en-US" sz="1400" dirty="0"/>
              <a:t>_____________________</a:t>
            </a:r>
            <a:endParaRPr lang="en-US" sz="1400" b="1" dirty="0"/>
          </a:p>
          <a:p>
            <a:pPr>
              <a:lnSpc>
                <a:spcPct val="150000"/>
              </a:lnSpc>
            </a:pPr>
            <a:r>
              <a:rPr lang="en-US" sz="1400" b="1" dirty="0"/>
              <a:t>	N</a:t>
            </a:r>
            <a:r>
              <a:rPr lang="en-US" sz="1400" dirty="0"/>
              <a:t>_____________________</a:t>
            </a:r>
          </a:p>
          <a:p>
            <a:pPr>
              <a:lnSpc>
                <a:spcPct val="150000"/>
              </a:lnSpc>
            </a:pPr>
            <a:endParaRPr lang="en-US" sz="1400" dirty="0"/>
          </a:p>
          <a:p>
            <a:pPr>
              <a:lnSpc>
                <a:spcPct val="150000"/>
              </a:lnSpc>
            </a:pPr>
            <a:r>
              <a:rPr lang="en-US" sz="1400" dirty="0"/>
              <a:t>Are dogs living things or non-living things?</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are three reasons we can use to prove that dogs are living?</a:t>
            </a:r>
          </a:p>
          <a:p>
            <a:pPr marL="342900" indent="-342900">
              <a:lnSpc>
                <a:spcPct val="150000"/>
              </a:lnSpc>
              <a:buFont typeface="+mj-lt"/>
              <a:buAutoNum type="arabicPeriod"/>
            </a:pPr>
            <a:r>
              <a:rPr lang="en-US" sz="1400" dirty="0"/>
              <a:t>__________________________________________________________________</a:t>
            </a:r>
          </a:p>
          <a:p>
            <a:pPr marL="342900" indent="-342900">
              <a:lnSpc>
                <a:spcPct val="150000"/>
              </a:lnSpc>
              <a:buFont typeface="+mj-lt"/>
              <a:buAutoNum type="arabicPeriod"/>
            </a:pPr>
            <a:r>
              <a:rPr lang="en-US" sz="1400" dirty="0"/>
              <a:t>__________________________________________________________________</a:t>
            </a:r>
          </a:p>
          <a:p>
            <a:pPr marL="342900" indent="-342900">
              <a:lnSpc>
                <a:spcPct val="150000"/>
              </a:lnSpc>
              <a:buFont typeface="+mj-lt"/>
              <a:buAutoNum type="arabicPeriod"/>
            </a:pPr>
            <a:r>
              <a:rPr lang="en-US" sz="1400" dirty="0"/>
              <a:t>__________________________________________________________________</a:t>
            </a:r>
          </a:p>
          <a:p>
            <a:pPr>
              <a:lnSpc>
                <a:spcPct val="150000"/>
              </a:lnSpc>
            </a:pPr>
            <a:endParaRPr lang="en-US" sz="1400" dirty="0"/>
          </a:p>
          <a:p>
            <a:pPr>
              <a:lnSpc>
                <a:spcPct val="150000"/>
              </a:lnSpc>
            </a:pPr>
            <a:r>
              <a:rPr lang="en-US" sz="1400" dirty="0"/>
              <a:t>Are sunflowers living things or non-living things?</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are three reasons we can use to prove that sunflowers are living?</a:t>
            </a:r>
          </a:p>
          <a:p>
            <a:pPr marL="342900" indent="-342900">
              <a:lnSpc>
                <a:spcPct val="150000"/>
              </a:lnSpc>
              <a:buFont typeface="+mj-lt"/>
              <a:buAutoNum type="arabicPeriod"/>
            </a:pPr>
            <a:r>
              <a:rPr lang="en-US" sz="1400" dirty="0"/>
              <a:t>__________________________________________________________________</a:t>
            </a:r>
          </a:p>
          <a:p>
            <a:pPr marL="342900" indent="-342900">
              <a:lnSpc>
                <a:spcPct val="150000"/>
              </a:lnSpc>
              <a:buFont typeface="+mj-lt"/>
              <a:buAutoNum type="arabicPeriod"/>
            </a:pPr>
            <a:r>
              <a:rPr lang="en-US" sz="1400" dirty="0"/>
              <a:t>__________________________________________________________________</a:t>
            </a:r>
          </a:p>
          <a:p>
            <a:pPr marL="342900" indent="-342900">
              <a:lnSpc>
                <a:spcPct val="150000"/>
              </a:lnSpc>
              <a:buFont typeface="+mj-lt"/>
              <a:buAutoNum type="arabicPeriod"/>
            </a:pPr>
            <a:r>
              <a:rPr lang="en-US" sz="1400" dirty="0"/>
              <a:t>__________________________________________________________________</a:t>
            </a:r>
          </a:p>
        </p:txBody>
      </p:sp>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3D2575-A819-4854-B9C2-A1438FAD437A}">
  <ds:schemaRefs>
    <ds:schemaRef ds:uri="http://schemas.microsoft.com/office/2006/documentManagement/types"/>
    <ds:schemaRef ds:uri="http://schemas.microsoft.com/office/2006/metadata/properties"/>
    <ds:schemaRef ds:uri="http://schemas.openxmlformats.org/package/2006/metadata/core-properties"/>
    <ds:schemaRef ds:uri="0c951ba1-d84e-473b-8db8-3836ef03ec08"/>
    <ds:schemaRef ds:uri="http://purl.org/dc/elements/1.1/"/>
    <ds:schemaRef ds:uri="e5872429-2769-4697-beab-80c9ae205fa8"/>
    <ds:schemaRef ds:uri="http://purl.org/dc/dcmitype/"/>
    <ds:schemaRef ds:uri="http://www.w3.org/XML/1998/namespace"/>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D860EB45-B69E-44A7-B395-DE2A810D41B4}"/>
</file>

<file path=docProps/app.xml><?xml version="1.0" encoding="utf-8"?>
<Properties xmlns="http://schemas.openxmlformats.org/officeDocument/2006/extended-properties" xmlns:vt="http://schemas.openxmlformats.org/officeDocument/2006/docPropsVTypes">
  <Template>Office Theme 2013 - 2022</Template>
  <TotalTime>95</TotalTime>
  <Words>374</Words>
  <Application>Microsoft Office PowerPoint</Application>
  <PresentationFormat>A4 Paper (210x297 mm)</PresentationFormat>
  <Paragraphs>46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5</cp:revision>
  <dcterms:created xsi:type="dcterms:W3CDTF">2023-03-21T11:52:51Z</dcterms:created>
  <dcterms:modified xsi:type="dcterms:W3CDTF">2023-04-27T10:18:12Z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