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18"/>
  </p:notesMasterIdLst>
  <p:sldIdLst>
    <p:sldId id="256" r:id="rId3"/>
    <p:sldId id="257" r:id="rId4"/>
    <p:sldId id="258" r:id="rId5"/>
    <p:sldId id="260" r:id="rId6"/>
    <p:sldId id="261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3" r:id="rId16"/>
    <p:sldId id="274" r:id="rId1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388404-B728-4F39-9583-8EF85EFF6BAD}">
  <a:tblStyle styleId="{01388404-B728-4F39-9583-8EF85EFF6B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3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2.fntdata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8.xml"/><Relationship Id="rId19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4.fntdata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60db7fda0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60db7fda0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e5c105ce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e5c105ce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5c105ce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5c105ce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e5c105ce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e5c105ce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e5c105ce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e5c105ce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e5c105ce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e5c105cef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5ea8469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5ea8469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60db7fda0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60db7fda0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60db7fda0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60db7fda0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5f9d16815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5f9d16815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5f9d16815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5f9d16815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5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9" name="Google Shape;99;p1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5" name="Google Shape;105;p19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1" name="Google Shape;111;p20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Closure">
  <p:cSld name="BLANK_1_1_1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p2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3" name="Google Shape;123;p22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9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0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3"/>
          <p:cNvPicPr preferRelativeResize="0"/>
          <p:nvPr/>
        </p:nvPicPr>
        <p:blipFill>
          <a:blip r:embed="rId3">
            <a:alphaModFix amt="48000"/>
          </a:blip>
          <a:stretch>
            <a:fillRect/>
          </a:stretch>
        </p:blipFill>
        <p:spPr>
          <a:xfrm>
            <a:off x="8451" y="0"/>
            <a:ext cx="912709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ENERGY SOURCES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select energy sources for specific situations.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2"/>
          </p:nvPr>
        </p:nvSpPr>
        <p:spPr>
          <a:xfrm>
            <a:off x="552550" y="774175"/>
            <a:ext cx="60294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Societies need to consider the moral, economic and cultural factors when selecting energy sources.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Moral factors </a:t>
            </a:r>
            <a:r>
              <a:rPr lang="en-GB">
                <a:solidFill>
                  <a:schemeClr val="dk1"/>
                </a:solidFill>
              </a:rPr>
              <a:t>consider whether the energy source feels right use, e.g will it harm the environment.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Economic factors</a:t>
            </a:r>
            <a:r>
              <a:rPr lang="en-GB">
                <a:solidFill>
                  <a:schemeClr val="dk1"/>
                </a:solidFill>
              </a:rPr>
              <a:t> consider whether the energy source will be good for the economy, e.g. create jobs.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Cultural factors</a:t>
            </a:r>
            <a:r>
              <a:rPr lang="en-GB">
                <a:solidFill>
                  <a:schemeClr val="dk1"/>
                </a:solidFill>
              </a:rPr>
              <a:t> is consider whether the energy source is suited to the area, e.g. any landmarks around that can not be disrupted.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6886600" y="419875"/>
          <a:ext cx="2142625" cy="12039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 societies need to consider moral factors around energy sources?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0000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1600"/>
              <a:t>Factors that influence energy source choice for societies.</a:t>
            </a:r>
            <a:r>
              <a:rPr lang="en-GB"/>
              <a:t>  </a:t>
            </a:r>
            <a:endParaRPr/>
          </a:p>
        </p:txBody>
      </p:sp>
      <p:graphicFrame>
        <p:nvGraphicFramePr>
          <p:cNvPr id="228" name="Google Shape;228;p36"/>
          <p:cNvGraphicFramePr/>
          <p:nvPr/>
        </p:nvGraphicFramePr>
        <p:xfrm>
          <a:off x="6835250" y="177900"/>
          <a:ext cx="2142625" cy="153918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Should we mine coal in the middle of Whiteman Park?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What type of factor would we need to consider?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9" name="Google Shape;229;p36"/>
          <p:cNvGraphicFramePr/>
          <p:nvPr/>
        </p:nvGraphicFramePr>
        <p:xfrm>
          <a:off x="571725" y="1679775"/>
          <a:ext cx="8000525" cy="270823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0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Factor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Renewable 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Non-Renewable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Moral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Natural resources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Good for the environment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Creates pollution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good for the environment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Economic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Expensive to set up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Creates new jobs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Cheap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Creates new jobs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Maintains current jobs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Cultural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landmarks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Indigenous cultural sites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residential areas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landmarks</a:t>
                      </a:r>
                      <a:endParaRPr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Indigenous cultural sites</a:t>
                      </a:r>
                      <a:endParaRPr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residential areas</a:t>
                      </a:r>
                      <a:endParaRPr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35" name="Google Shape;235;p37"/>
          <p:cNvSpPr/>
          <p:nvPr/>
        </p:nvSpPr>
        <p:spPr>
          <a:xfrm>
            <a:off x="552550" y="858550"/>
            <a:ext cx="5896800" cy="6939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Complete the table in your workbook by filling in the gaps of the table below.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236" name="Google Shape;236;p37"/>
          <p:cNvGraphicFramePr/>
          <p:nvPr/>
        </p:nvGraphicFramePr>
        <p:xfrm>
          <a:off x="6794970" y="1132575"/>
          <a:ext cx="2134475" cy="338322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Moral factors</a:t>
                      </a: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consider whether the energy source feels right use, e.g will it harm the environment.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Economic factors</a:t>
                      </a: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consider whether the energy source will be good for the economy, e.g. create jobs.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Cultural factors</a:t>
                      </a: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consider whether the energy source is suited to the area, e.g. any landmarks around that can not be disrupted.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7" name="Google Shape;237;p37"/>
          <p:cNvGraphicFramePr/>
          <p:nvPr/>
        </p:nvGraphicFramePr>
        <p:xfrm>
          <a:off x="552538" y="1733775"/>
          <a:ext cx="6059850" cy="313495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20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7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8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Factor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Renewable 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Non-renewable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Moral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Creates pollution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Not good for the environment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Economic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Expensive to set up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Creates new jobs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0B5394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Cultural</a:t>
                      </a:r>
                      <a:endParaRPr b="1">
                        <a:solidFill>
                          <a:srgbClr val="0B5394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landmarks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Indigenous cultural sites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Font typeface="Century Gothic"/>
                        <a:buChar char="-"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Nearby residential areas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43" name="Google Shape;243;p38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Historically, humans only had basic needs and their energy needs were met from renewable energy sources such as sunlight and burning fuels like wood.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Today, we have a much higher energy needs. This is due to the technology advances such as air travel, car travel and air conditioning.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So we use mainly non-renewable energy sources.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Developed countries such as Australia, United States and European countries consume large amounts of energy.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244" name="Google Shape;244;p38"/>
          <p:cNvGraphicFramePr/>
          <p:nvPr/>
        </p:nvGraphicFramePr>
        <p:xfrm>
          <a:off x="6685300" y="852700"/>
          <a:ext cx="2142625" cy="103626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 we have much higher energy needs today?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57" name="Google Shape;257;p40"/>
          <p:cNvSpPr txBox="1">
            <a:spLocks noGrp="1"/>
          </p:cNvSpPr>
          <p:nvPr>
            <p:ph type="body" idx="2"/>
          </p:nvPr>
        </p:nvSpPr>
        <p:spPr>
          <a:xfrm>
            <a:off x="476736" y="1738399"/>
            <a:ext cx="2913664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Consider the following: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-GB" sz="1400" dirty="0"/>
              <a:t>Is Lesmurdie Falls home to endangered animals?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400" dirty="0"/>
              <a:t>How close is Lesmurdie Falls to houses?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400" dirty="0"/>
              <a:t>Are there any indigenous sites in Lesmurdie Falls?</a:t>
            </a:r>
            <a:endParaRPr sz="14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GB" sz="1400" dirty="0"/>
              <a:t>Does the park attract tourism?</a:t>
            </a:r>
            <a:endParaRPr sz="1400" dirty="0"/>
          </a:p>
        </p:txBody>
      </p:sp>
      <p:sp>
        <p:nvSpPr>
          <p:cNvPr id="258" name="Google Shape;258;p40"/>
          <p:cNvSpPr/>
          <p:nvPr/>
        </p:nvSpPr>
        <p:spPr>
          <a:xfrm>
            <a:off x="552544" y="736300"/>
            <a:ext cx="8431967" cy="879849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entury Gothic"/>
                <a:ea typeface="Century Gothic"/>
                <a:cs typeface="Century Gothic"/>
                <a:sym typeface="Century Gothic"/>
              </a:rPr>
              <a:t>Class discussion: </a:t>
            </a:r>
            <a:r>
              <a:rPr lang="en-GB" sz="1800" dirty="0">
                <a:latin typeface="Century Gothic"/>
                <a:ea typeface="Century Gothic"/>
                <a:cs typeface="Century Gothic"/>
                <a:sym typeface="Century Gothic"/>
              </a:rPr>
              <a:t>What would be the moral, economic and cultural factors of mining non-renewable energy sources in Lesmurdie Falls National Park?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26" name="Picture 2" descr="Lesmurdie National Park - All We Need Is Right Here">
            <a:extLst>
              <a:ext uri="{FF2B5EF4-FFF2-40B4-BE49-F238E27FC236}">
                <a16:creationId xmlns:a16="http://schemas.microsoft.com/office/drawing/2014/main" id="{5E90BF7F-EA65-467C-8BAE-B3BCBF20A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400" y="1738399"/>
            <a:ext cx="5796178" cy="277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choose energy sources based on cultural, economic and moral factors.</a:t>
            </a:r>
            <a:endParaRPr/>
          </a:p>
        </p:txBody>
      </p:sp>
      <p:sp>
        <p:nvSpPr>
          <p:cNvPr id="267" name="Google Shape;267;p41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600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graphicFrame>
        <p:nvGraphicFramePr>
          <p:cNvPr id="268" name="Google Shape;268;p41"/>
          <p:cNvGraphicFramePr/>
          <p:nvPr/>
        </p:nvGraphicFramePr>
        <p:xfrm>
          <a:off x="6793300" y="41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Success Criteria.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Do not delete this slide.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lang="en-GB" b="1"/>
              <a:t>prompt box</a:t>
            </a:r>
            <a:r>
              <a:rPr lang="en-GB"/>
              <a:t> you need and insert it into your slides.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139" name="Google Shape;139;p24"/>
          <p:cNvGraphicFramePr/>
          <p:nvPr/>
        </p:nvGraphicFramePr>
        <p:xfrm>
          <a:off x="204079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140;p24"/>
          <p:cNvGraphicFramePr/>
          <p:nvPr/>
        </p:nvGraphicFramePr>
        <p:xfrm>
          <a:off x="20408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1" name="Google Shape;141;p24"/>
          <p:cNvGraphicFramePr/>
          <p:nvPr/>
        </p:nvGraphicFramePr>
        <p:xfrm>
          <a:off x="5157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2" name="Google Shape;142;p24"/>
          <p:cNvGraphicFramePr/>
          <p:nvPr/>
        </p:nvGraphicFramePr>
        <p:xfrm>
          <a:off x="515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3" name="Google Shape;143;p24"/>
          <p:cNvGraphicFramePr/>
          <p:nvPr/>
        </p:nvGraphicFramePr>
        <p:xfrm>
          <a:off x="4439730" y="365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4" name="Google Shape;144;p24"/>
          <p:cNvGraphicFramePr/>
          <p:nvPr/>
        </p:nvGraphicFramePr>
        <p:xfrm>
          <a:off x="6838660" y="253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5" name="Google Shape;145;p24"/>
          <p:cNvGraphicFramePr/>
          <p:nvPr/>
        </p:nvGraphicFramePr>
        <p:xfrm>
          <a:off x="443972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6" name="Google Shape;146;p24"/>
          <p:cNvGraphicFramePr/>
          <p:nvPr/>
        </p:nvGraphicFramePr>
        <p:xfrm>
          <a:off x="683865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7" name="Google Shape;147;p24"/>
          <p:cNvGraphicFramePr/>
          <p:nvPr/>
        </p:nvGraphicFramePr>
        <p:xfrm>
          <a:off x="515688" y="382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1071100" y="523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Categorise these energy sources as renewable or non-renewable.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3" name="Google Shape;153;p25"/>
          <p:cNvGraphicFramePr/>
          <p:nvPr/>
        </p:nvGraphicFramePr>
        <p:xfrm>
          <a:off x="552550" y="1665525"/>
          <a:ext cx="5905875" cy="2497595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057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7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Examples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Renewable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Non-Renewable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Solar Energy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Wind Power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Hydro Power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Oil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RENEWABLE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WILL NOT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NON-RENEWABLE</a:t>
            </a:r>
            <a:endParaRPr sz="4800"/>
          </a:p>
          <a:p>
            <a:pPr marL="0" lvl="0" indent="0" algn="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WILL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choose energy sources based on cultural, economic and moral factors.</a:t>
            </a:r>
            <a:endParaRPr/>
          </a:p>
        </p:txBody>
      </p:sp>
      <p:sp>
        <p:nvSpPr>
          <p:cNvPr id="187" name="Google Shape;187;p31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We will select energy sources for specific situations.</a:t>
            </a:r>
            <a:endParaRPr sz="3600"/>
          </a:p>
        </p:txBody>
      </p:sp>
      <p:graphicFrame>
        <p:nvGraphicFramePr>
          <p:cNvPr id="188" name="Google Shape;188;p31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9" name="Google Shape;189;p31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90;p31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You already know that energy sources can either be renewable or non-renewable.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dk1"/>
                </a:solidFill>
              </a:rPr>
              <a:t>Renewable </a:t>
            </a:r>
            <a:r>
              <a:rPr lang="en-GB">
                <a:solidFill>
                  <a:schemeClr val="dk1"/>
                </a:solidFill>
              </a:rPr>
              <a:t>energy sources will not run out.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solidFill>
                  <a:schemeClr val="dk1"/>
                </a:solidFill>
              </a:rPr>
              <a:t>Non-renewable </a:t>
            </a:r>
            <a:r>
              <a:rPr lang="en-GB">
                <a:solidFill>
                  <a:schemeClr val="dk1"/>
                </a:solidFill>
              </a:rPr>
              <a:t>energy sources will run out.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Do you think humans mainly use renewable or non-renewable energy sources? Why?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select energy sources for specific situations.</a:t>
            </a:r>
            <a:endParaRPr/>
          </a:p>
        </p:txBody>
      </p:sp>
      <p:pic>
        <p:nvPicPr>
          <p:cNvPr id="197" name="Google Shape;197;p32"/>
          <p:cNvPicPr preferRelativeResize="0"/>
          <p:nvPr/>
        </p:nvPicPr>
        <p:blipFill rotWithShape="1">
          <a:blip r:embed="rId3">
            <a:alphaModFix/>
          </a:blip>
          <a:srcRect t="7813" b="7813"/>
          <a:stretch/>
        </p:blipFill>
        <p:spPr>
          <a:xfrm>
            <a:off x="6862225" y="614048"/>
            <a:ext cx="2142624" cy="1205228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98" name="Google Shape;198;p32"/>
          <p:cNvPicPr preferRelativeResize="0"/>
          <p:nvPr/>
        </p:nvPicPr>
        <p:blipFill rotWithShape="1">
          <a:blip r:embed="rId4">
            <a:alphaModFix/>
          </a:blip>
          <a:srcRect b="4924"/>
          <a:stretch/>
        </p:blipFill>
        <p:spPr>
          <a:xfrm>
            <a:off x="6986138" y="2283372"/>
            <a:ext cx="1894801" cy="2401872"/>
          </a:xfrm>
          <a:prstGeom prst="rect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0000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/>
              <a:t>More than 80% of the world’s energy supply comes from coal, oil and gas. These are all non-renewable energy sources. 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600" dirty="0"/>
              <a:t>Australia has plentiful₁ supplies of coal and it is relatively cheap. Major energy sources used in Australia include:</a:t>
            </a:r>
            <a:endParaRPr sz="1600" dirty="0"/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black and brown coal, to produce steam used to generate most of our electricity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petrol to power most of our cars, with some using LPG (liquefied petroleum gas, another fossil fuel)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diesel to power most trucks and some trains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/>
              <a:t>natural gas for much of our cooking, central heating and hot water services.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  <p:graphicFrame>
        <p:nvGraphicFramePr>
          <p:cNvPr id="205" name="Google Shape;205;p33"/>
          <p:cNvGraphicFramePr/>
          <p:nvPr/>
        </p:nvGraphicFramePr>
        <p:xfrm>
          <a:off x="6685300" y="852700"/>
          <a:ext cx="2142625" cy="137154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 you think 80% of the world’s energy supply comes from non-renewable resources?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6" name="Google Shape;206;p33"/>
          <p:cNvGraphicFramePr/>
          <p:nvPr/>
        </p:nvGraphicFramePr>
        <p:xfrm>
          <a:off x="6797375" y="4213500"/>
          <a:ext cx="2134475" cy="70098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great quantities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select energy sources for specific situations.</a:t>
            </a:r>
            <a:endParaRPr/>
          </a:p>
        </p:txBody>
      </p:sp>
      <p:sp>
        <p:nvSpPr>
          <p:cNvPr id="212" name="Google Shape;212;p34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28458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Developed countries such as Australia, United States and European countries consume large amounts of energy.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table shows energy use per person (GJ) in various countries.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6886600" y="419875"/>
          <a:ext cx="2142625" cy="1203900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 you think Western societies consume large amounts of energy?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4" name="Google Shape;214;p34"/>
          <p:cNvGraphicFramePr/>
          <p:nvPr/>
        </p:nvGraphicFramePr>
        <p:xfrm>
          <a:off x="3567200" y="1728550"/>
          <a:ext cx="5047525" cy="3079035"/>
        </p:xfrm>
        <a:graphic>
          <a:graphicData uri="http://schemas.openxmlformats.org/drawingml/2006/table">
            <a:tbl>
              <a:tblPr>
                <a:noFill/>
                <a:tableStyleId>{01388404-B728-4F39-9583-8EF85EFF6BAD}</a:tableStyleId>
              </a:tblPr>
              <a:tblGrid>
                <a:gridCol w="164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Country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b="1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Yearly energy use per person</a:t>
                      </a: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(GJ)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[1 GJ = 1000 million J]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Australia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240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Canada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348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China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48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Ethiopia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United Kingdom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164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4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United States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327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1F77D49-F5D8-463A-8528-0F417FF2A753}"/>
</file>

<file path=customXml/itemProps2.xml><?xml version="1.0" encoding="utf-8"?>
<ds:datastoreItem xmlns:ds="http://schemas.openxmlformats.org/officeDocument/2006/customXml" ds:itemID="{57338FAF-E291-4DBC-B8BF-DB5AD4D43E0A}"/>
</file>

<file path=customXml/itemProps3.xml><?xml version="1.0" encoding="utf-8"?>
<ds:datastoreItem xmlns:ds="http://schemas.openxmlformats.org/officeDocument/2006/customXml" ds:itemID="{2CA0AC27-A6B9-4CBF-A438-B972CBF5A409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1130</Words>
  <Application>Microsoft Office PowerPoint</Application>
  <PresentationFormat>On-screen Show (16:9)</PresentationFormat>
  <Paragraphs>159</Paragraphs>
  <Slides>15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ASC EDI Template</vt:lpstr>
      <vt:lpstr>Simple Light</vt:lpstr>
      <vt:lpstr>ENERGY SOURCES</vt:lpstr>
      <vt:lpstr>PowerPoint Presentation</vt:lpstr>
      <vt:lpstr>PowerPoint Presentation</vt:lpstr>
      <vt:lpstr>PowerPoint Presentation</vt:lpstr>
      <vt:lpstr>PowerPoint Presentation</vt:lpstr>
      <vt:lpstr>We will select energy sources for specific situations.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select energy sources for specific situations.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ENERGY SOURCES</dc:title>
  <cp:lastModifiedBy>Shanae Alexander</cp:lastModifiedBy>
  <cp:revision>1</cp:revision>
  <dcterms:modified xsi:type="dcterms:W3CDTF">2021-05-03T02:27:10Z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40700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</Properties>
</file>