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fntdata" ContentType="application/x-fontdata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entation.xml" ContentType="application/vnd.openxmlformats-officedocument.presentationml.presentation.main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</p:sldIdLst>
  <p:sldSz cy="5143500" cx="9144000"/>
  <p:notesSz cx="6858000" cy="9144000"/>
  <p:embeddedFontLst>
    <p:embeddedFont>
      <p:font typeface="Century Gothic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55A80A62-AA59-4925-96BE-64B01A4DC9FB}">
  <a:tblStyle styleId="{55A80A62-AA59-4925-96BE-64B01A4DC9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9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9" Type="http://schemas.openxmlformats.org/officeDocument/2006/relationships/customXml" Target="../customXml/item3.xml"/><Relationship Id="rId21" Type="http://schemas.openxmlformats.org/officeDocument/2006/relationships/slide" Target="slides/slide14.xml"/><Relationship Id="rId34" Type="http://schemas.openxmlformats.org/officeDocument/2006/relationships/font" Target="fonts/CenturyGothic-bold.fntdata"/><Relationship Id="rId25" Type="http://schemas.openxmlformats.org/officeDocument/2006/relationships/slide" Target="slides/slide18.xml"/><Relationship Id="rId7" Type="http://schemas.openxmlformats.org/officeDocument/2006/relationships/notesMaster" Target="notesMasters/notesMaster1.xml"/><Relationship Id="rId33" Type="http://schemas.openxmlformats.org/officeDocument/2006/relationships/font" Target="fonts/CenturyGothic-regular.fntdata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38" Type="http://schemas.openxmlformats.org/officeDocument/2006/relationships/customXml" Target="../customXml/item2.xml"/><Relationship Id="rId20" Type="http://schemas.openxmlformats.org/officeDocument/2006/relationships/slide" Target="slides/slide13.xml"/><Relationship Id="rId2" Type="http://schemas.openxmlformats.org/officeDocument/2006/relationships/viewProps" Target="viewProps.xml"/><Relationship Id="rId29" Type="http://schemas.openxmlformats.org/officeDocument/2006/relationships/slide" Target="slides/slide22.xml"/><Relationship Id="rId16" Type="http://schemas.openxmlformats.org/officeDocument/2006/relationships/slide" Target="slides/slide9.xml"/><Relationship Id="rId24" Type="http://schemas.openxmlformats.org/officeDocument/2006/relationships/slide" Target="slides/slide17.xml"/><Relationship Id="rId1" Type="http://schemas.openxmlformats.org/officeDocument/2006/relationships/theme" Target="theme/theme3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4.xml"/><Relationship Id="rId32" Type="http://schemas.openxmlformats.org/officeDocument/2006/relationships/slide" Target="slides/slide25.xml"/><Relationship Id="rId37" Type="http://schemas.openxmlformats.org/officeDocument/2006/relationships/customXml" Target="../customXml/item1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8.xml"/><Relationship Id="rId36" Type="http://schemas.openxmlformats.org/officeDocument/2006/relationships/font" Target="fonts/CenturyGothic-boldItalic.fntdata"/><Relationship Id="rId31" Type="http://schemas.openxmlformats.org/officeDocument/2006/relationships/slide" Target="slides/slide24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22" Type="http://schemas.openxmlformats.org/officeDocument/2006/relationships/slide" Target="slides/slide15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font" Target="fonts/CenturyGothic-italic.fntdata"/><Relationship Id="rId14" Type="http://schemas.openxmlformats.org/officeDocument/2006/relationships/slide" Target="slides/slide7.xml"/><Relationship Id="rId8" Type="http://schemas.openxmlformats.org/officeDocument/2006/relationships/slide" Target="slides/slide1.xml"/><Relationship Id="rId3" Type="http://schemas.openxmlformats.org/officeDocument/2006/relationships/presProps" Target="presProps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611a2f572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611a2f572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611a2f572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611a2f572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611a2f572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611a2f572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e5c105ce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e5c105ce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b="1" lang="en-GB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b="1" lang="en-GB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b="1" lang="en-GB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b="1" lang="en-GB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b="1" lang="en-GB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b="1" lang="en-GB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610ef6a6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610ef6a6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e5c105cef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e5c105cef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11a2f57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11a2f57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611a2f572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611a2f572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611a2f572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611a2f572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11a2f572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611a2f572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43f8bd1c12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43f8bd1c1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610ef6a60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610ef6a60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e5c105cef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e5c105cef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e5c105ce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e5c105ce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e5c105ce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e5c105ce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e5c105ce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e5c105ce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e5c105cef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e5c105ce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1cdc547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1cdc547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611a2f572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611a2f572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1a2f5721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1a2f5721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33558c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33558c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611a2f572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611a2f572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611a2f572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611a2f572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611cdc5477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611cdc5477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kill Closure">
  <p:cSld name="BLANK_1_1_1_1_1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9" name="Google Shape;59;p11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1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1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2" name="Google Shape;62;p11"/>
          <p:cNvSpPr txBox="1"/>
          <p:nvPr>
            <p:ph idx="2" type="body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ependent Practice">
  <p:cSld name="BLANK_1_1_1_1_1_1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68" name="Google Shape;68;p12"/>
          <p:cNvSpPr txBox="1"/>
          <p:nvPr>
            <p:ph idx="2" type="body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8" name="Google Shape;7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4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ily Review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2" name="Google Shape;82;p15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 1">
  <p:cSld name="CUSTOM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rning Objective and Success Criteria">
  <p:cSld name="BLANK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p17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 txBox="1"/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ate Prior Knowledge">
  <p:cSld name="BLANK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5" name="Google Shape;95;p18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6" name="Google Shape;96;p1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ept Development">
  <p:cSld name="BLANK_1_1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1" name="Google Shape;101;p19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2" name="Google Shape;102;p1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kill Development/Guided Practice">
  <p:cSld name="BLANK_1_1_1_1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20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0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2" type="body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levance">
  <p:cSld name="BLANK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3" name="Google Shape;113;p21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4" name="Google Shape;114;p21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6" name="Google Shape;116;p21"/>
          <p:cNvSpPr txBox="1"/>
          <p:nvPr>
            <p:ph idx="2" type="body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 Now">
  <p:cSld name="CUSTOM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8" name="Google Shape;18;p3"/>
          <p:cNvSpPr txBox="1"/>
          <p:nvPr/>
        </p:nvSpPr>
        <p:spPr>
          <a:xfrm rot="-5400000">
            <a:off x="-352325" y="2399550"/>
            <a:ext cx="1154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kill Closure">
  <p:cSld name="BLANK_1_1_1_1_1_1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9" name="Google Shape;119;p22"/>
          <p:cNvSpPr txBox="1"/>
          <p:nvPr/>
        </p:nvSpPr>
        <p:spPr>
          <a:xfrm rot="-5400000">
            <a:off x="-667850" y="2399550"/>
            <a:ext cx="17718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CLOSURE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2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2" type="body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ndependent Practice">
  <p:cSld name="BLANK_1_1_1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5" name="Google Shape;125;p23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p23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2" type="body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rompt Boxes">
  <p:cSld name="CUSTOM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aily Review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Learning Objective and Success Criteria">
  <p:cSld name="BLANK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fmla="val 50000" name="adj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Activate Prior Knowledge">
  <p:cSld name="BLANK_1_1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</a:t>
            </a: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7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cept Development">
  <p:cSld name="BLANK_1_1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2" type="body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kill Development/Guided Practice">
  <p:cSld name="BLANK_1_1_1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9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Relevance">
  <p:cSld name="BLANK_1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0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2" type="body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fmla="val 3214" name="adj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73" name="Google Shape;73;p13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fmla="val 3214" name="adj"/>
            </a:avLst>
          </a:prstGeom>
          <a:noFill/>
          <a:ln cap="flat" cmpd="sng" w="19050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 amt="37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WATER CYCLE</a:t>
            </a:r>
            <a:endParaRPr/>
          </a:p>
        </p:txBody>
      </p:sp>
      <p:sp>
        <p:nvSpPr>
          <p:cNvPr id="135" name="Google Shape;135;p24"/>
          <p:cNvSpPr txBox="1"/>
          <p:nvPr>
            <p:ph idx="1" type="subTitle"/>
          </p:nvPr>
        </p:nvSpPr>
        <p:spPr>
          <a:xfrm>
            <a:off x="311700" y="2834125"/>
            <a:ext cx="8520600" cy="11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explain the water cycle using states of matter.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709450" y="882625"/>
            <a:ext cx="4752900" cy="378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Steam from a kettle 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Solid , liquid or gas?</a:t>
            </a:r>
            <a:endParaRPr b="1"/>
          </a:p>
        </p:txBody>
      </p:sp>
      <p:sp>
        <p:nvSpPr>
          <p:cNvPr id="192" name="Google Shape;192;p33"/>
          <p:cNvSpPr txBox="1"/>
          <p:nvPr/>
        </p:nvSpPr>
        <p:spPr>
          <a:xfrm>
            <a:off x="709450" y="368275"/>
            <a:ext cx="7777500" cy="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Using Whiteboards write solid, liquid or gas?</a:t>
            </a:r>
            <a:endParaRPr sz="2400"/>
          </a:p>
        </p:txBody>
      </p:sp>
      <p:graphicFrame>
        <p:nvGraphicFramePr>
          <p:cNvPr id="193" name="Google Shape;193;p33"/>
          <p:cNvGraphicFramePr/>
          <p:nvPr/>
        </p:nvGraphicFramePr>
        <p:xfrm>
          <a:off x="6157645" y="190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remember: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exists in 3 different states, solid, liquid and gas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7925" y="1693875"/>
            <a:ext cx="3725925" cy="248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4"/>
          <p:cNvSpPr txBox="1"/>
          <p:nvPr>
            <p:ph idx="1" type="body"/>
          </p:nvPr>
        </p:nvSpPr>
        <p:spPr>
          <a:xfrm>
            <a:off x="1810175" y="576475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Iceberg in Antarctica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-GB"/>
              <a:t>Solid, liquid or gas?</a:t>
            </a:r>
            <a:endParaRPr b="1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7577" y="1348702"/>
            <a:ext cx="4125825" cy="267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1914075" y="5765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Water in a dam</a:t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Solid, liquid or gas?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/>
          </a:p>
        </p:txBody>
      </p:sp>
      <p:pic>
        <p:nvPicPr>
          <p:cNvPr descr="Dam, Hydro Power, Water, Hydroelectricity, Electricity" id="206" name="Google Shape;20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5900" y="1222762"/>
            <a:ext cx="3739450" cy="280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describe water changing states.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We will explain the five main stages of the water cycle.</a:t>
            </a:r>
            <a:endParaRPr/>
          </a:p>
        </p:txBody>
      </p:sp>
      <p:sp>
        <p:nvSpPr>
          <p:cNvPr id="212" name="Google Shape;212;p36"/>
          <p:cNvSpPr txBox="1"/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800"/>
              <a:t>We will explain the water cycle using states of matter.</a:t>
            </a:r>
            <a:endParaRPr sz="3800"/>
          </a:p>
        </p:txBody>
      </p:sp>
      <p:graphicFrame>
        <p:nvGraphicFramePr>
          <p:cNvPr id="213" name="Google Shape;213;p36"/>
          <p:cNvGraphicFramePr/>
          <p:nvPr/>
        </p:nvGraphicFramePr>
        <p:xfrm>
          <a:off x="6693450" y="4023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526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14" name="Google Shape;214;p36"/>
          <p:cNvGraphicFramePr/>
          <p:nvPr/>
        </p:nvGraphicFramePr>
        <p:xfrm>
          <a:off x="7603350" y="22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2245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5" name="Google Shape;215;p36"/>
          <p:cNvGraphicFramePr/>
          <p:nvPr/>
        </p:nvGraphicFramePr>
        <p:xfrm>
          <a:off x="7603350" y="73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2245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p37"/>
          <p:cNvGraphicFramePr/>
          <p:nvPr/>
        </p:nvGraphicFramePr>
        <p:xfrm>
          <a:off x="770050" y="2068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129950"/>
                <a:gridCol w="2011425"/>
              </a:tblGrid>
              <a:tr h="359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State</a:t>
                      </a:r>
                      <a:endParaRPr b="1"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Example</a:t>
                      </a:r>
                      <a:endParaRPr b="1"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901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Solid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Ice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681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Liquid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785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Gas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vapour/steam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1" name="Google Shape;221;p37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sp>
        <p:nvSpPr>
          <p:cNvPr id="222" name="Google Shape;222;p37"/>
          <p:cNvSpPr txBox="1"/>
          <p:nvPr/>
        </p:nvSpPr>
        <p:spPr>
          <a:xfrm>
            <a:off x="619450" y="792350"/>
            <a:ext cx="5886900" cy="94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Water is a substance that exists in three different states, solid, liquid and gas. The state of matter can change when heat is added or removed.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b="1" lang="en-GB" sz="1800"/>
              <a:t> </a:t>
            </a:r>
            <a:r>
              <a:rPr lang="en-GB" sz="1800"/>
              <a:t>                  </a:t>
            </a:r>
            <a:endParaRPr sz="1800"/>
          </a:p>
        </p:txBody>
      </p:sp>
      <p:pic>
        <p:nvPicPr>
          <p:cNvPr id="223" name="Google Shape;2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0102" y="2571738"/>
            <a:ext cx="792600" cy="62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7"/>
          <p:cNvPicPr preferRelativeResize="0"/>
          <p:nvPr/>
        </p:nvPicPr>
        <p:blipFill rotWithShape="1">
          <a:blip r:embed="rId4">
            <a:alphaModFix/>
          </a:blip>
          <a:srcRect b="0" l="0" r="0" t="20236"/>
          <a:stretch/>
        </p:blipFill>
        <p:spPr>
          <a:xfrm>
            <a:off x="2980500" y="3489150"/>
            <a:ext cx="502200" cy="567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5" name="Google Shape;225;p37"/>
          <p:cNvGraphicFramePr/>
          <p:nvPr/>
        </p:nvGraphicFramePr>
        <p:xfrm>
          <a:off x="6834580" y="2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 that there are three states of matter: solid, liquid and gas.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26" name="Google Shape;226;p37"/>
          <p:cNvPicPr preferRelativeResize="0"/>
          <p:nvPr/>
        </p:nvPicPr>
        <p:blipFill rotWithShape="1">
          <a:blip r:embed="rId5">
            <a:alphaModFix/>
          </a:blip>
          <a:srcRect b="65088" l="0" r="0" t="24236"/>
          <a:stretch/>
        </p:blipFill>
        <p:spPr>
          <a:xfrm rot="-5400000">
            <a:off x="-868312" y="3296600"/>
            <a:ext cx="2866324" cy="410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7"/>
          <p:cNvPicPr preferRelativeResize="0"/>
          <p:nvPr/>
        </p:nvPicPr>
        <p:blipFill rotWithShape="1">
          <a:blip r:embed="rId5">
            <a:alphaModFix/>
          </a:blip>
          <a:srcRect b="20479" l="0" r="0" t="70467"/>
          <a:stretch/>
        </p:blipFill>
        <p:spPr>
          <a:xfrm rot="-5400000">
            <a:off x="2648962" y="3327812"/>
            <a:ext cx="2872950" cy="34800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37"/>
          <p:cNvGraphicFramePr/>
          <p:nvPr/>
        </p:nvGraphicFramePr>
        <p:xfrm>
          <a:off x="4572000" y="26793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98525"/>
                <a:gridCol w="2198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Type</a:t>
                      </a: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of water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State of matter (solid, liquid, gas)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Snow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Rain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Vapour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Hail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9" name="Google Shape;229;p37"/>
          <p:cNvSpPr txBox="1"/>
          <p:nvPr>
            <p:ph idx="2" type="body"/>
          </p:nvPr>
        </p:nvSpPr>
        <p:spPr>
          <a:xfrm>
            <a:off x="4572000" y="1806500"/>
            <a:ext cx="4309200" cy="72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Identify the state of matter for each type of water in the table below: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sp>
        <p:nvSpPr>
          <p:cNvPr id="235" name="Google Shape;235;p38"/>
          <p:cNvSpPr txBox="1"/>
          <p:nvPr>
            <p:ph idx="2" type="body"/>
          </p:nvPr>
        </p:nvSpPr>
        <p:spPr>
          <a:xfrm>
            <a:off x="552550" y="732725"/>
            <a:ext cx="83517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Water is one of the most important resources on Earth. Water is constantly being recycled, this process is called the</a:t>
            </a:r>
            <a:r>
              <a:rPr b="1" lang="en-GB">
                <a:solidFill>
                  <a:schemeClr val="dk1"/>
                </a:solidFill>
              </a:rPr>
              <a:t> water cycle.</a:t>
            </a:r>
            <a:r>
              <a:rPr lang="en-GB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W</a:t>
            </a:r>
            <a:r>
              <a:rPr lang="en-GB"/>
              <a:t>ater constantly changes its state of matter because of environmental changes. There are five main stages of the water cycle.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1" lang="en-GB">
                <a:solidFill>
                  <a:schemeClr val="dk1"/>
                </a:solidFill>
              </a:rPr>
              <a:t>Evaporation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1" lang="en-GB">
                <a:solidFill>
                  <a:schemeClr val="dk1"/>
                </a:solidFill>
              </a:rPr>
              <a:t>Transpiration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Condensation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1" lang="en-GB">
                <a:solidFill>
                  <a:schemeClr val="dk1"/>
                </a:solidFill>
              </a:rPr>
              <a:t>Precipitation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AutoNum type="arabicPeriod"/>
            </a:pPr>
            <a:r>
              <a:rPr b="1" lang="en-GB">
                <a:solidFill>
                  <a:schemeClr val="dk1"/>
                </a:solidFill>
              </a:rPr>
              <a:t>Collection</a:t>
            </a:r>
            <a:endParaRPr/>
          </a:p>
        </p:txBody>
      </p:sp>
      <p:graphicFrame>
        <p:nvGraphicFramePr>
          <p:cNvPr id="236" name="Google Shape;236;p38"/>
          <p:cNvGraphicFramePr/>
          <p:nvPr/>
        </p:nvGraphicFramePr>
        <p:xfrm>
          <a:off x="6681225" y="2510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is water constantly being recycled?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37" name="Google Shape;23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0850" y="2432750"/>
            <a:ext cx="3564300" cy="23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sp>
        <p:nvSpPr>
          <p:cNvPr id="243" name="Google Shape;243;p39"/>
          <p:cNvSpPr txBox="1"/>
          <p:nvPr>
            <p:ph idx="2" type="body"/>
          </p:nvPr>
        </p:nvSpPr>
        <p:spPr>
          <a:xfrm>
            <a:off x="552550" y="852700"/>
            <a:ext cx="2304600" cy="18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Evaporation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Water from oceans, lakes and rivers turns into gas in the form of water vapour.</a:t>
            </a:r>
            <a:r>
              <a:rPr b="1" lang="en-GB">
                <a:solidFill>
                  <a:schemeClr val="dk1"/>
                </a:solidFill>
              </a:rPr>
              <a:t> </a:t>
            </a:r>
            <a:endParaRPr b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4" name="Google Shape;244;p39"/>
          <p:cNvGraphicFramePr/>
          <p:nvPr/>
        </p:nvGraphicFramePr>
        <p:xfrm>
          <a:off x="6793300" y="21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does water from oceans, lakes and river evaporate?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5" name="Google Shape;245;p39"/>
          <p:cNvGraphicFramePr/>
          <p:nvPr/>
        </p:nvGraphicFramePr>
        <p:xfrm>
          <a:off x="6797375" y="42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6375" y="1341675"/>
            <a:ext cx="5542248" cy="357662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/>
          <p:nvPr/>
        </p:nvSpPr>
        <p:spPr>
          <a:xfrm>
            <a:off x="3836950" y="2743600"/>
            <a:ext cx="1008000" cy="7047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9"/>
          <p:cNvSpPr txBox="1"/>
          <p:nvPr>
            <p:ph idx="2" type="body"/>
          </p:nvPr>
        </p:nvSpPr>
        <p:spPr>
          <a:xfrm>
            <a:off x="575650" y="3105600"/>
            <a:ext cx="2258400" cy="14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Transpiration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Plants lose water through the leaves.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/>
          <p:nvPr/>
        </p:nvSpPr>
        <p:spPr>
          <a:xfrm>
            <a:off x="4949925" y="2481775"/>
            <a:ext cx="996300" cy="750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sp>
        <p:nvSpPr>
          <p:cNvPr id="255" name="Google Shape;255;p40"/>
          <p:cNvSpPr txBox="1"/>
          <p:nvPr>
            <p:ph idx="2" type="body"/>
          </p:nvPr>
        </p:nvSpPr>
        <p:spPr>
          <a:xfrm>
            <a:off x="552550" y="852700"/>
            <a:ext cx="23394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Condensation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Water vapour turns into water droplets when it reaches the cold air in the sky, and the water droplets then form clouds.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6" name="Google Shape;256;p40"/>
          <p:cNvGraphicFramePr/>
          <p:nvPr/>
        </p:nvGraphicFramePr>
        <p:xfrm>
          <a:off x="6906325" y="2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does water vapour turn to water droplets in the sky?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7" name="Google Shape;257;p40"/>
          <p:cNvGraphicFramePr/>
          <p:nvPr/>
        </p:nvGraphicFramePr>
        <p:xfrm>
          <a:off x="6797375" y="42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58" name="Google Shape;25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3450" y="1191350"/>
            <a:ext cx="5775176" cy="3726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0"/>
          <p:cNvSpPr/>
          <p:nvPr/>
        </p:nvSpPr>
        <p:spPr>
          <a:xfrm>
            <a:off x="4710650" y="1821150"/>
            <a:ext cx="996300" cy="6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1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552550" y="852700"/>
            <a:ext cx="26331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Precipitation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Clouds get too heavy from condensed water vapour, it falls back on Earth in the form of liquid rain or snow in colder parts or hail.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6" name="Google Shape;266;p41"/>
          <p:cNvGraphicFramePr/>
          <p:nvPr/>
        </p:nvGraphicFramePr>
        <p:xfrm>
          <a:off x="6836000" y="266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can water fall to Earth as rain, snow or hail?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41"/>
          <p:cNvGraphicFramePr/>
          <p:nvPr/>
        </p:nvGraphicFramePr>
        <p:xfrm>
          <a:off x="6797375" y="42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68" name="Google Shape;26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500" y="1179775"/>
            <a:ext cx="5793124" cy="3738524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1"/>
          <p:cNvSpPr/>
          <p:nvPr/>
        </p:nvSpPr>
        <p:spPr>
          <a:xfrm>
            <a:off x="7305575" y="2335688"/>
            <a:ext cx="996300" cy="6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552550" y="852700"/>
            <a:ext cx="2536500" cy="40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Collection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Two things happen when liquid rain falls to the ground, some water goes through to the ground water table and some runoff to rivers and eventually into lakes and oceans.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graphicFrame>
        <p:nvGraphicFramePr>
          <p:cNvPr id="276" name="Google Shape;276;p42"/>
          <p:cNvGraphicFramePr/>
          <p:nvPr/>
        </p:nvGraphicFramePr>
        <p:xfrm>
          <a:off x="6797375" y="42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277" name="Google Shape;27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7525" y="1168175"/>
            <a:ext cx="5811100" cy="37501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42"/>
          <p:cNvSpPr/>
          <p:nvPr/>
        </p:nvSpPr>
        <p:spPr>
          <a:xfrm>
            <a:off x="5511775" y="3884975"/>
            <a:ext cx="996300" cy="6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42"/>
          <p:cNvSpPr/>
          <p:nvPr/>
        </p:nvSpPr>
        <p:spPr>
          <a:xfrm>
            <a:off x="6741525" y="4130050"/>
            <a:ext cx="996300" cy="6330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Do not delete this slide.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This slide is designed so that you can copy the </a:t>
            </a:r>
            <a:r>
              <a:rPr b="1" lang="en-GB"/>
              <a:t>prompt box</a:t>
            </a:r>
            <a:r>
              <a:rPr lang="en-GB"/>
              <a:t> you need and insert it into your slides.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This slide is hidden and will not be included when presenting your lesson.</a:t>
            </a:r>
            <a:endParaRPr/>
          </a:p>
        </p:txBody>
      </p:sp>
      <p:graphicFrame>
        <p:nvGraphicFramePr>
          <p:cNvPr id="141" name="Google Shape;141;p25"/>
          <p:cNvGraphicFramePr/>
          <p:nvPr/>
        </p:nvGraphicFramePr>
        <p:xfrm>
          <a:off x="2040790" y="36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2" name="Google Shape;142;p25"/>
          <p:cNvGraphicFramePr/>
          <p:nvPr/>
        </p:nvGraphicFramePr>
        <p:xfrm>
          <a:off x="204080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3" name="Google Shape;143;p25"/>
          <p:cNvGraphicFramePr/>
          <p:nvPr/>
        </p:nvGraphicFramePr>
        <p:xfrm>
          <a:off x="51570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3663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4" name="Google Shape;144;p25"/>
          <p:cNvGraphicFramePr/>
          <p:nvPr/>
        </p:nvGraphicFramePr>
        <p:xfrm>
          <a:off x="515700" y="3177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3663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5" name="Google Shape;145;p25"/>
          <p:cNvGraphicFramePr/>
          <p:nvPr/>
        </p:nvGraphicFramePr>
        <p:xfrm>
          <a:off x="4439730" y="36540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6838660" y="2531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229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86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4439720" y="253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8" name="Google Shape;148;p25"/>
          <p:cNvGraphicFramePr/>
          <p:nvPr/>
        </p:nvGraphicFramePr>
        <p:xfrm>
          <a:off x="6838650" y="365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308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FA8DC"/>
                    </a:solidFill>
                  </a:tcPr>
                </a:tc>
              </a:tr>
              <a:tr h="433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FA8D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9" name="Google Shape;149;p25"/>
          <p:cNvGraphicFramePr/>
          <p:nvPr/>
        </p:nvGraphicFramePr>
        <p:xfrm>
          <a:off x="515688" y="382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366300"/>
              </a:tblGrid>
              <a:tr h="1724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</a:t>
                      </a: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WITH ME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</a:t>
            </a:r>
            <a:endParaRPr/>
          </a:p>
        </p:txBody>
      </p:sp>
      <p:graphicFrame>
        <p:nvGraphicFramePr>
          <p:cNvPr id="285" name="Google Shape;285;p43"/>
          <p:cNvGraphicFramePr/>
          <p:nvPr/>
        </p:nvGraphicFramePr>
        <p:xfrm>
          <a:off x="519050" y="820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1663200"/>
                <a:gridCol w="4681625"/>
                <a:gridCol w="18666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Stage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Process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State of Matter</a:t>
                      </a:r>
                      <a:endParaRPr b="1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Evaporation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from oceans, lakes and rivers turns into gas in the form of water vapour.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Transpiration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Pl</a:t>
                      </a: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ants lose water through the leaves.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Gas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Condensation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Water vapour turns into water droplets when it reaches the cold air in the sky, and the water droplets then form clouds.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Liquid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Precipitation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Clouds get too heavy from condensed water vapours, it falls back on earth in the form of liquid rain or snow in colder parts or hail.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Liquid or Solid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497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Collection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Two things happen when liquid rain falls to the ground, some water goes through to the ground and some </a:t>
                      </a: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runoff</a:t>
                      </a: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 to rivers and eventually lakes and oceans.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Liquid</a:t>
                      </a:r>
                      <a:endParaRPr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matter.</a:t>
            </a:r>
            <a:endParaRPr/>
          </a:p>
        </p:txBody>
      </p:sp>
      <p:sp>
        <p:nvSpPr>
          <p:cNvPr id="291" name="Google Shape;291;p44"/>
          <p:cNvSpPr txBox="1"/>
          <p:nvPr>
            <p:ph idx="2" type="body"/>
          </p:nvPr>
        </p:nvSpPr>
        <p:spPr>
          <a:xfrm>
            <a:off x="511950" y="1470575"/>
            <a:ext cx="4551900" cy="339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Water from oceans, lakes and rivers turns into gas in the form of water vapour.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Water vapour turns into water droplets when it reaches the cold air in the sky, and the water droplets then form clouds.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GB">
                <a:solidFill>
                  <a:schemeClr val="dk1"/>
                </a:solidFill>
              </a:rPr>
              <a:t>Clouds get too heavy from condensed water vapour, it falls back on earth in the form of liquid rain or snow in colder parts or hail.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2" name="Google Shape;292;p44"/>
          <p:cNvSpPr/>
          <p:nvPr/>
        </p:nvSpPr>
        <p:spPr>
          <a:xfrm>
            <a:off x="511950" y="765875"/>
            <a:ext cx="8410500" cy="7047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For each point below, identify the stage of the water cycle and what state of matter the water is in at this stage.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1150" y="1622375"/>
            <a:ext cx="3802100" cy="24536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94" name="Google Shape;294;p44"/>
          <p:cNvGraphicFramePr/>
          <p:nvPr/>
        </p:nvGraphicFramePr>
        <p:xfrm>
          <a:off x="5956340" y="4135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32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74EA7"/>
                    </a:solidFill>
                  </a:tcPr>
                </a:tc>
              </a:tr>
              <a:tr h="38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Complete first point as a class.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74EA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5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matter.</a:t>
            </a:r>
            <a:endParaRPr/>
          </a:p>
        </p:txBody>
      </p:sp>
      <p:sp>
        <p:nvSpPr>
          <p:cNvPr id="300" name="Google Shape;300;p45"/>
          <p:cNvSpPr txBox="1"/>
          <p:nvPr>
            <p:ph idx="2" type="body"/>
          </p:nvPr>
        </p:nvSpPr>
        <p:spPr>
          <a:xfrm>
            <a:off x="511600" y="767200"/>
            <a:ext cx="42918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Water is one of the most important resources on Earth. Water is present in the atmosphere, on the surface of the land and underground.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70 % of Earth’s surface is covered by water.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Almost 97.5 % is found in the ocean and salt lakes,   2.5 % as ice and underground water and only 0.01% as renewable fresh water. </a:t>
            </a:r>
            <a:endParaRPr/>
          </a:p>
        </p:txBody>
      </p:sp>
      <p:graphicFrame>
        <p:nvGraphicFramePr>
          <p:cNvPr id="301" name="Google Shape;301;p45"/>
          <p:cNvGraphicFramePr/>
          <p:nvPr/>
        </p:nvGraphicFramePr>
        <p:xfrm>
          <a:off x="6685300" y="8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Why is it important to replant trees after we chop them down?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2" name="Google Shape;302;p45"/>
          <p:cNvGraphicFramePr/>
          <p:nvPr/>
        </p:nvGraphicFramePr>
        <p:xfrm>
          <a:off x="6797375" y="42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B5394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03" name="Google Shape;30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750" y="2227900"/>
            <a:ext cx="4116852" cy="274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6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matter.</a:t>
            </a:r>
            <a:endParaRPr/>
          </a:p>
        </p:txBody>
      </p:sp>
      <p:sp>
        <p:nvSpPr>
          <p:cNvPr id="309" name="Google Shape;309;p46"/>
          <p:cNvSpPr txBox="1"/>
          <p:nvPr>
            <p:ph idx="2" type="body"/>
          </p:nvPr>
        </p:nvSpPr>
        <p:spPr>
          <a:xfrm>
            <a:off x="552550" y="767450"/>
            <a:ext cx="4680900" cy="41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Water exists in three different states: solid (snow or hail),liquid (rain) and gas (water vapour).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When heat is added or removed, water can change between the three states.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Water is constantly being recycled, this process is called the</a:t>
            </a:r>
            <a:r>
              <a:rPr b="1" lang="en-GB">
                <a:solidFill>
                  <a:schemeClr val="dk1"/>
                </a:solidFill>
              </a:rPr>
              <a:t> water cycle.</a:t>
            </a:r>
            <a:r>
              <a:rPr lang="en-GB">
                <a:solidFill>
                  <a:schemeClr val="dk1"/>
                </a:solidFill>
              </a:rPr>
              <a:t> The five main stages of the water cycle are: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</a:rPr>
              <a:t>Ev</a:t>
            </a:r>
            <a:r>
              <a:rPr b="1" lang="en-GB">
                <a:solidFill>
                  <a:schemeClr val="dk1"/>
                </a:solidFill>
              </a:rPr>
              <a:t>aporation, Transpiration, Condensation, Precipitation, Collection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310" name="Google Shape;310;p46"/>
          <p:cNvGraphicFramePr/>
          <p:nvPr/>
        </p:nvGraphicFramePr>
        <p:xfrm>
          <a:off x="6363850" y="76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How does water change between states of matter?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311" name="Google Shape;31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3475" y="2003025"/>
            <a:ext cx="3786200" cy="252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7"/>
          <p:cNvSpPr txBox="1"/>
          <p:nvPr>
            <p:ph idx="1" type="subTitle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We will explain the water cycle using states of matter.</a:t>
            </a:r>
            <a:endParaRPr/>
          </a:p>
        </p:txBody>
      </p:sp>
      <p:sp>
        <p:nvSpPr>
          <p:cNvPr id="317" name="Google Shape;317;p47"/>
          <p:cNvSpPr txBox="1"/>
          <p:nvPr>
            <p:ph idx="2" type="body"/>
          </p:nvPr>
        </p:nvSpPr>
        <p:spPr>
          <a:xfrm>
            <a:off x="552550" y="1656575"/>
            <a:ext cx="6173700" cy="32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Draw a diagram of the water cycle.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causes evaporation and transpiration?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Why does water vapour turn to water droplets in the sky?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What would happen to the land if all plants and grass were removed from Whiteman park?</a:t>
            </a:r>
            <a:endParaRPr/>
          </a:p>
        </p:txBody>
      </p:sp>
      <p:sp>
        <p:nvSpPr>
          <p:cNvPr id="318" name="Google Shape;318;p47"/>
          <p:cNvSpPr/>
          <p:nvPr/>
        </p:nvSpPr>
        <p:spPr>
          <a:xfrm>
            <a:off x="552550" y="858538"/>
            <a:ext cx="5896800" cy="704700"/>
          </a:xfrm>
          <a:prstGeom prst="rect">
            <a:avLst/>
          </a:prstGeom>
          <a:noFill/>
          <a:ln cap="flat" cmpd="sng" w="2857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Answer the following questions in your workbook in full sentences.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319" name="Google Shape;319;p47"/>
          <p:cNvGraphicFramePr/>
          <p:nvPr/>
        </p:nvGraphicFramePr>
        <p:xfrm>
          <a:off x="6797370" y="1429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34475"/>
              </a:tblGrid>
              <a:tr h="17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AA84F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 there are five stages if the water cycle.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Evaporation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Transpiration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Condensation 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Precipitation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Collection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AA84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8"/>
          <p:cNvSpPr txBox="1"/>
          <p:nvPr>
            <p:ph idx="1" type="body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will describe water changing states.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</a:rPr>
              <a:t>We will explain the five main stages of the water cycle.</a:t>
            </a:r>
            <a:endParaRPr/>
          </a:p>
        </p:txBody>
      </p:sp>
      <p:sp>
        <p:nvSpPr>
          <p:cNvPr id="325" name="Google Shape;325;p48"/>
          <p:cNvSpPr txBox="1"/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 sz="3600"/>
              <a:t>We will explain the water cycle using states of matter.</a:t>
            </a:r>
            <a:endParaRPr sz="3600"/>
          </a:p>
        </p:txBody>
      </p:sp>
      <p:graphicFrame>
        <p:nvGraphicFramePr>
          <p:cNvPr id="326" name="Google Shape;326;p48"/>
          <p:cNvGraphicFramePr/>
          <p:nvPr/>
        </p:nvGraphicFramePr>
        <p:xfrm>
          <a:off x="6793300" y="415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142625"/>
              </a:tblGrid>
              <a:tr h="121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b="1" sz="110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9900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Success Criteria.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99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/>
              <a:t>Match the term to its definition</a:t>
            </a:r>
            <a:endParaRPr/>
          </a:p>
        </p:txBody>
      </p:sp>
      <p:graphicFrame>
        <p:nvGraphicFramePr>
          <p:cNvPr id="155" name="Google Shape;155;p26"/>
          <p:cNvGraphicFramePr/>
          <p:nvPr/>
        </p:nvGraphicFramePr>
        <p:xfrm>
          <a:off x="952500" y="12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{55A80A62-AA59-4925-96BE-64B01A4DC9FB}</a:tableStyleId>
              </a:tblPr>
              <a:tblGrid>
                <a:gridCol w="2509475"/>
                <a:gridCol w="4252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Term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Definition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AutoNum type="arabicPeriod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Moral factors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42900" lvl="0" marL="4572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entury Gothic"/>
                        <a:buAutoNum type="alphaUcPeriod"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Whether the energy source is suited to the area.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2.   Economic factors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B.    Whether the energy source feels right to use.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3.    Cultural factors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8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C.    Whether the energy source will be good for the economy.</a:t>
                      </a:r>
                      <a:endParaRPr sz="18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RENEWABLE RESOURCE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IT WILL NOT RUN OUT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NON-RENEWABLE RESOURCE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IT WILL RUN OUT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TIMESCALE</a:t>
            </a:r>
            <a:endParaRPr sz="4800"/>
          </a:p>
          <a:p>
            <a:pPr indent="0" lvl="0" marL="0" rtl="0" algn="r">
              <a:spcBef>
                <a:spcPts val="100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TIME NEEDED TO COMPLETE A PROCESS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SOLAR POWER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ENERGY FROM THE SUN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499650" y="566200"/>
            <a:ext cx="8457300" cy="409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Repeat the opposite word/phrase.</a:t>
            </a:r>
            <a:endParaRPr sz="2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4800"/>
              <a:t>HYDRO POWER</a:t>
            </a:r>
            <a:endParaRPr sz="4800"/>
          </a:p>
          <a:p>
            <a:pPr indent="0" lvl="0" marL="0" rtl="0" algn="r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4800">
                <a:solidFill>
                  <a:srgbClr val="0B5394"/>
                </a:solidFill>
              </a:rPr>
              <a:t>ENERGY FROM WATER</a:t>
            </a:r>
            <a:endParaRPr sz="4800">
              <a:solidFill>
                <a:srgbClr val="0B5394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idx="1" type="body"/>
          </p:nvPr>
        </p:nvSpPr>
        <p:spPr>
          <a:xfrm>
            <a:off x="681150" y="758550"/>
            <a:ext cx="4707900" cy="381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-GB" sz="3600"/>
              <a:t>Is this a solution or a suspension? </a:t>
            </a:r>
            <a:endParaRPr sz="3600"/>
          </a:p>
        </p:txBody>
      </p:sp>
      <p:pic>
        <p:nvPicPr>
          <p:cNvPr id="186" name="Google Shape;18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1275" y="634463"/>
            <a:ext cx="3115150" cy="387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5c732d2-f217-444a-91d8-37c5714ca695">
      <UserInfo>
        <DisplayName/>
        <AccountId xsi:nil="true"/>
        <AccountType/>
      </UserInfo>
    </SharedWithUsers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BF9AF47-E8F0-4BEB-AB04-4CC961D519B8}"/>
</file>

<file path=customXml/itemProps2.xml><?xml version="1.0" encoding="utf-8"?>
<ds:datastoreItem xmlns:ds="http://schemas.openxmlformats.org/officeDocument/2006/customXml" ds:itemID="{69DD3A15-0000-43F3-8B8E-E5DEAB5DA18B}"/>
</file>

<file path=customXml/itemProps3.xml><?xml version="1.0" encoding="utf-8"?>
<ds:datastoreItem xmlns:ds="http://schemas.openxmlformats.org/officeDocument/2006/customXml" ds:itemID="{E672AFE3-BEEC-4E22-A84C-D8F250BD22E8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38900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