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Century Gothic"/>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EE03807-932E-4469-A7BA-FF4DF5051F5B}">
  <a:tblStyle styleId="{2EE03807-932E-4469-A7BA-FF4DF5051F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19.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CenturyGothic-regular.fntdata"/><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CenturyGothic-bold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1" Type="http://schemas.openxmlformats.org/officeDocument/2006/relationships/font" Target="fonts/CenturyGothic-italic.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CenturyGothic-bold.fntdata"/><Relationship Id="rId14" Type="http://schemas.openxmlformats.org/officeDocument/2006/relationships/slide" Target="slides/slide8.xml"/><Relationship Id="rId35" Type="http://schemas.openxmlformats.org/officeDocument/2006/relationships/customXml" Target="../customXml/item3.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cience.howstuffworks.com/environmental/earth/geophysics/h2o1.htm"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usgs.gov/media/images/distribution-water-and-above-earth-0"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ustralia.com/en/facts-and-planning/weather-in-australia/weather-in-perth.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Insert cover image and use transparency settings to fade image.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e5c105c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e5c105c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Learning Objectives contain </a:t>
            </a:r>
            <a:r>
              <a:rPr b="1" lang="en-GB">
                <a:solidFill>
                  <a:schemeClr val="dk1"/>
                </a:solidFill>
              </a:rPr>
              <a:t>concepts </a:t>
            </a:r>
            <a:r>
              <a:rPr lang="en-GB">
                <a:solidFill>
                  <a:schemeClr val="dk1"/>
                </a:solidFill>
              </a:rPr>
              <a:t>(nouns, big ideas), </a:t>
            </a:r>
            <a:r>
              <a:rPr b="1" lang="en-GB">
                <a:solidFill>
                  <a:schemeClr val="dk1"/>
                </a:solidFill>
              </a:rPr>
              <a:t>skills </a:t>
            </a:r>
            <a:r>
              <a:rPr lang="en-GB">
                <a:solidFill>
                  <a:schemeClr val="dk1"/>
                </a:solidFill>
              </a:rPr>
              <a:t>(verbs, measurable behaviours) and sometimes </a:t>
            </a:r>
            <a:r>
              <a:rPr b="1" lang="en-GB">
                <a:solidFill>
                  <a:schemeClr val="dk1"/>
                </a:solidFill>
              </a:rPr>
              <a:t>context </a:t>
            </a:r>
            <a:r>
              <a:rPr lang="en-GB">
                <a:solidFill>
                  <a:schemeClr val="dk1"/>
                </a:solidFill>
              </a:rPr>
              <a:t>(restricting or targeting conditions).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●Example: Students will be able to </a:t>
            </a:r>
            <a:r>
              <a:rPr b="1" lang="en-GB">
                <a:solidFill>
                  <a:schemeClr val="dk1"/>
                </a:solidFill>
              </a:rPr>
              <a:t>describe</a:t>
            </a:r>
            <a:r>
              <a:rPr lang="en-GB">
                <a:solidFill>
                  <a:schemeClr val="dk1"/>
                </a:solidFill>
              </a:rPr>
              <a:t> the concept of </a:t>
            </a:r>
            <a:r>
              <a:rPr b="1" lang="en-GB">
                <a:solidFill>
                  <a:schemeClr val="dk1"/>
                </a:solidFill>
              </a:rPr>
              <a:t>density </a:t>
            </a:r>
            <a:r>
              <a:rPr lang="en-GB">
                <a:solidFill>
                  <a:schemeClr val="dk1"/>
                </a:solidFill>
              </a:rPr>
              <a:t>and apply it to </a:t>
            </a:r>
            <a:r>
              <a:rPr b="1" lang="en-GB">
                <a:solidFill>
                  <a:schemeClr val="dk1"/>
                </a:solidFill>
              </a:rPr>
              <a:t>floating and sinking.</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Success criteria are specific measurable outcomes that if met mean that the student has met the learning objective.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Examples: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•Students will be able to compare densities of substances using mass and volume.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•Students will be able to identify whether a solid or liquid will float or sink in a liquid based on their densities.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3e5c105ce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e5c105ce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Diagram is not copywrite from here: </a:t>
            </a:r>
            <a:r>
              <a:rPr lang="en-GB" u="sng">
                <a:solidFill>
                  <a:schemeClr val="hlink"/>
                </a:solidFill>
                <a:hlinkClick r:id="rId2"/>
              </a:rPr>
              <a:t>https://science.howstuffworks.com/environmental/earth/geophysics/h2o1.htm</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3e5c105ce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e5c105ce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132ba3cc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132ba3cc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https://www.usgs.gov/media/images/distribution-water-and-above-earth-0</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132ba3cc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132ba3cc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6132ba3c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6132ba3c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6132ba3c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6132ba3c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for extension students only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3e5c105ce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e5c105ce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Finish here for DI</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e5c105cef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e5c105cef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3e5c105cef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e5c105cef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43f8bd1c1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43f8bd1c1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e5c105ce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e5c105ce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u="sng">
                <a:solidFill>
                  <a:schemeClr val="hlink"/>
                </a:solidFill>
                <a:hlinkClick r:id="rId2"/>
              </a:rPr>
              <a:t>https://www.australia.com/en/facts-and-planning/weather-in-australia/weather-in-perth.html</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3e5c105cef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e5c105cef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6132ba3cc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6132ba3cc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video is 5 minutes. The middle part is more for extension classes. I would play the first 2 minutes for general classes.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5ea8469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5ea8469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6132ba3cc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132ba3cc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6132ba3cc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6132ba3cc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132ba3cc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132ba3cc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132ba3cc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132ba3cc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132ba3cc8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132ba3cc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e5c105ce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e5c105ce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6600"/>
              <a:buFont typeface="Century Gothic"/>
              <a:buNone/>
              <a:defRPr sz="6600">
                <a:latin typeface="Century Gothic"/>
                <a:ea typeface="Century Gothic"/>
                <a:cs typeface="Century Gothic"/>
                <a:sym typeface="Century Gothic"/>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3200"/>
              <a:buFont typeface="Century Gothic"/>
              <a:buNone/>
              <a:defRPr sz="3200">
                <a:solidFill>
                  <a:srgbClr val="000000"/>
                </a:solidFill>
                <a:latin typeface="Century Gothic"/>
                <a:ea typeface="Century Gothic"/>
                <a:cs typeface="Century Gothic"/>
                <a:sym typeface="Century Gothic"/>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7769825" y="4467425"/>
            <a:ext cx="1251325" cy="589250"/>
          </a:xfrm>
          <a:prstGeom prst="rect">
            <a:avLst/>
          </a:prstGeom>
          <a:noFill/>
          <a:ln>
            <a:noFill/>
          </a:ln>
        </p:spPr>
      </p:pic>
      <p:sp>
        <p:nvSpPr>
          <p:cNvPr id="15" name="Google Shape;15;p2"/>
          <p:cNvSpPr txBox="1"/>
          <p:nvPr/>
        </p:nvSpPr>
        <p:spPr>
          <a:xfrm>
            <a:off x="191000" y="4663075"/>
            <a:ext cx="2571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entury Gothic"/>
                <a:ea typeface="Century Gothic"/>
                <a:cs typeface="Century Gothic"/>
                <a:sym typeface="Century Gothic"/>
              </a:rPr>
              <a:t>Science</a:t>
            </a:r>
            <a:endParaRPr>
              <a:latin typeface="Century Gothic"/>
              <a:ea typeface="Century Gothic"/>
              <a:cs typeface="Century Gothic"/>
              <a:sym typeface="Century Gothic"/>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kill Closure">
  <p:cSld name="BLANK_1_1_1_1_1_1">
    <p:spTree>
      <p:nvGrpSpPr>
        <p:cNvPr id="57" name="Shape 57"/>
        <p:cNvGrpSpPr/>
        <p:nvPr/>
      </p:nvGrpSpPr>
      <p:grpSpPr>
        <a:xfrm>
          <a:off x="0" y="0"/>
          <a:ext cx="0" cy="0"/>
          <a:chOff x="0" y="0"/>
          <a:chExt cx="0" cy="0"/>
        </a:xfrm>
      </p:grpSpPr>
      <p:sp>
        <p:nvSpPr>
          <p:cNvPr id="58" name="Google Shape;5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11"/>
          <p:cNvSpPr txBox="1"/>
          <p:nvPr/>
        </p:nvSpPr>
        <p:spPr>
          <a:xfrm rot="-5400000">
            <a:off x="-667850" y="2399550"/>
            <a:ext cx="17718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SKILL CLOSURE</a:t>
            </a:r>
            <a:endParaRPr sz="1600">
              <a:solidFill>
                <a:srgbClr val="0B5394"/>
              </a:solidFill>
              <a:latin typeface="Century Gothic"/>
              <a:ea typeface="Century Gothic"/>
              <a:cs typeface="Century Gothic"/>
              <a:sym typeface="Century Gothic"/>
            </a:endParaRPr>
          </a:p>
        </p:txBody>
      </p:sp>
      <p:sp>
        <p:nvSpPr>
          <p:cNvPr id="60" name="Google Shape;60;p11"/>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2" name="Google Shape;62;p11"/>
          <p:cNvSpPr txBox="1"/>
          <p:nvPr>
            <p:ph idx="2" type="body"/>
          </p:nvPr>
        </p:nvSpPr>
        <p:spPr>
          <a:xfrm>
            <a:off x="552550" y="767450"/>
            <a:ext cx="6173700" cy="415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dependent Practice">
  <p:cSld name="BLANK_1_1_1_1_1_1_1">
    <p:spTree>
      <p:nvGrpSpPr>
        <p:cNvPr id="63" name="Shape 63"/>
        <p:cNvGrpSpPr/>
        <p:nvPr/>
      </p:nvGrpSpPr>
      <p:grpSpPr>
        <a:xfrm>
          <a:off x="0" y="0"/>
          <a:ext cx="0" cy="0"/>
          <a:chOff x="0" y="0"/>
          <a:chExt cx="0" cy="0"/>
        </a:xfrm>
      </p:grpSpPr>
      <p:sp>
        <p:nvSpPr>
          <p:cNvPr id="64" name="Google Shape;6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5" name="Google Shape;65;p12"/>
          <p:cNvSpPr txBox="1"/>
          <p:nvPr/>
        </p:nvSpPr>
        <p:spPr>
          <a:xfrm rot="-5400000">
            <a:off x="-1128800" y="2670800"/>
            <a:ext cx="26937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INDEPENDENT PRACTICE</a:t>
            </a:r>
            <a:endParaRPr sz="1600">
              <a:solidFill>
                <a:srgbClr val="0B5394"/>
              </a:solidFill>
              <a:latin typeface="Century Gothic"/>
              <a:ea typeface="Century Gothic"/>
              <a:cs typeface="Century Gothic"/>
              <a:sym typeface="Century Gothic"/>
            </a:endParaRPr>
          </a:p>
        </p:txBody>
      </p:sp>
      <p:sp>
        <p:nvSpPr>
          <p:cNvPr id="66" name="Google Shape;66;p12"/>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2"/>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8" name="Google Shape;68;p12"/>
          <p:cNvSpPr txBox="1"/>
          <p:nvPr>
            <p:ph idx="2" type="body"/>
          </p:nvPr>
        </p:nvSpPr>
        <p:spPr>
          <a:xfrm>
            <a:off x="552550" y="1937350"/>
            <a:ext cx="6173700" cy="298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o Now">
  <p:cSld name="CUSTOM_1">
    <p:spTree>
      <p:nvGrpSpPr>
        <p:cNvPr id="16" name="Shape 16"/>
        <p:cNvGrpSpPr/>
        <p:nvPr/>
      </p:nvGrpSpPr>
      <p:grpSpPr>
        <a:xfrm>
          <a:off x="0" y="0"/>
          <a:ext cx="0" cy="0"/>
          <a:chOff x="0" y="0"/>
          <a:chExt cx="0" cy="0"/>
        </a:xfrm>
      </p:grpSpPr>
      <p:sp>
        <p:nvSpPr>
          <p:cNvPr id="17" name="Google Shape;17;p3"/>
          <p:cNvSpPr txBox="1"/>
          <p:nvPr>
            <p:ph idx="1" type="body"/>
          </p:nvPr>
        </p:nvSpPr>
        <p:spPr>
          <a:xfrm>
            <a:off x="709450" y="566200"/>
            <a:ext cx="5123100" cy="4097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
        <p:nvSpPr>
          <p:cNvPr id="18" name="Google Shape;18;p3"/>
          <p:cNvSpPr txBox="1"/>
          <p:nvPr/>
        </p:nvSpPr>
        <p:spPr>
          <a:xfrm rot="-5400000">
            <a:off x="-352325" y="2399550"/>
            <a:ext cx="1154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DO NOW</a:t>
            </a:r>
            <a:endParaRPr sz="1600">
              <a:solidFill>
                <a:srgbClr val="0B5394"/>
              </a:solidFill>
              <a:latin typeface="Century Gothic"/>
              <a:ea typeface="Century Gothic"/>
              <a:cs typeface="Century Gothic"/>
              <a:sym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mpt Boxes">
  <p:cSld name="CUSTOM">
    <p:spTree>
      <p:nvGrpSpPr>
        <p:cNvPr id="19" name="Shape 19"/>
        <p:cNvGrpSpPr/>
        <p:nvPr/>
      </p:nvGrpSpPr>
      <p:grpSpPr>
        <a:xfrm>
          <a:off x="0" y="0"/>
          <a:ext cx="0" cy="0"/>
          <a:chOff x="0" y="0"/>
          <a:chExt cx="0" cy="0"/>
        </a:xfrm>
      </p:grpSpPr>
      <p:sp>
        <p:nvSpPr>
          <p:cNvPr id="20" name="Google Shape;20;p4"/>
          <p:cNvSpPr txBox="1"/>
          <p:nvPr/>
        </p:nvSpPr>
        <p:spPr>
          <a:xfrm rot="-5400000">
            <a:off x="-636425" y="2399550"/>
            <a:ext cx="17226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PROMPT BOXES</a:t>
            </a:r>
            <a:endParaRPr sz="1600">
              <a:solidFill>
                <a:srgbClr val="0B5394"/>
              </a:solidFill>
              <a:latin typeface="Century Gothic"/>
              <a:ea typeface="Century Gothic"/>
              <a:cs typeface="Century Gothic"/>
              <a:sym typeface="Century Gothic"/>
            </a:endParaRPr>
          </a:p>
        </p:txBody>
      </p:sp>
      <p:sp>
        <p:nvSpPr>
          <p:cNvPr id="21" name="Google Shape;21;p4"/>
          <p:cNvSpPr txBox="1"/>
          <p:nvPr>
            <p:ph idx="1" type="body"/>
          </p:nvPr>
        </p:nvSpPr>
        <p:spPr>
          <a:xfrm>
            <a:off x="586550" y="547850"/>
            <a:ext cx="7986000" cy="2661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ily Review" type="blank">
  <p:cSld name="BLANK">
    <p:spTree>
      <p:nvGrpSpPr>
        <p:cNvPr id="22" name="Shape 22"/>
        <p:cNvGrpSpPr/>
        <p:nvPr/>
      </p:nvGrpSpPr>
      <p:grpSpPr>
        <a:xfrm>
          <a:off x="0" y="0"/>
          <a:ext cx="0" cy="0"/>
          <a:chOff x="0" y="0"/>
          <a:chExt cx="0" cy="0"/>
        </a:xfrm>
      </p:grpSpPr>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5"/>
          <p:cNvSpPr txBox="1"/>
          <p:nvPr/>
        </p:nvSpPr>
        <p:spPr>
          <a:xfrm rot="-5400000">
            <a:off x="-569675" y="2399550"/>
            <a:ext cx="15891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DAILY REVIEW</a:t>
            </a:r>
            <a:endParaRPr sz="1600">
              <a:solidFill>
                <a:srgbClr val="0B5394"/>
              </a:solidFill>
              <a:latin typeface="Century Gothic"/>
              <a:ea typeface="Century Gothic"/>
              <a:cs typeface="Century Gothic"/>
              <a:sym typeface="Century Gothic"/>
            </a:endParaRPr>
          </a:p>
        </p:txBody>
      </p:sp>
      <p:sp>
        <p:nvSpPr>
          <p:cNvPr id="25" name="Google Shape;25;p5"/>
          <p:cNvSpPr txBox="1"/>
          <p:nvPr>
            <p:ph idx="1" type="body"/>
          </p:nvPr>
        </p:nvSpPr>
        <p:spPr>
          <a:xfrm>
            <a:off x="709450" y="566200"/>
            <a:ext cx="5123100" cy="40971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earning Objective and Success Criteria">
  <p:cSld name="BLANK_1">
    <p:spTree>
      <p:nvGrpSpPr>
        <p:cNvPr id="26" name="Shape 26"/>
        <p:cNvGrpSpPr/>
        <p:nvPr/>
      </p:nvGrpSpPr>
      <p:grpSpPr>
        <a:xfrm>
          <a:off x="0" y="0"/>
          <a:ext cx="0" cy="0"/>
          <a:chOff x="0" y="0"/>
          <a:chExt cx="0" cy="0"/>
        </a:xfrm>
      </p:grpSpPr>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8" name="Google Shape;28;p6"/>
          <p:cNvSpPr txBox="1"/>
          <p:nvPr/>
        </p:nvSpPr>
        <p:spPr>
          <a:xfrm rot="-5400000">
            <a:off x="-929500" y="1209150"/>
            <a:ext cx="22989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LEARNING OBJECTIVE</a:t>
            </a:r>
            <a:endParaRPr sz="1600">
              <a:solidFill>
                <a:srgbClr val="0B5394"/>
              </a:solidFill>
              <a:latin typeface="Century Gothic"/>
              <a:ea typeface="Century Gothic"/>
              <a:cs typeface="Century Gothic"/>
              <a:sym typeface="Century Gothic"/>
            </a:endParaRPr>
          </a:p>
        </p:txBody>
      </p:sp>
      <p:sp>
        <p:nvSpPr>
          <p:cNvPr id="29" name="Google Shape;29;p6"/>
          <p:cNvSpPr/>
          <p:nvPr/>
        </p:nvSpPr>
        <p:spPr>
          <a:xfrm>
            <a:off x="395650" y="231900"/>
            <a:ext cx="6419100" cy="2305800"/>
          </a:xfrm>
          <a:prstGeom prst="homePlate">
            <a:avLst>
              <a:gd fmla="val 50000" name="adj"/>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type="title"/>
          </p:nvPr>
        </p:nvSpPr>
        <p:spPr>
          <a:xfrm>
            <a:off x="532075" y="477525"/>
            <a:ext cx="5061600" cy="18351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31" name="Google Shape;31;p6"/>
          <p:cNvSpPr txBox="1"/>
          <p:nvPr/>
        </p:nvSpPr>
        <p:spPr>
          <a:xfrm rot="-5400000">
            <a:off x="-790750" y="3730950"/>
            <a:ext cx="2021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SUCCESS CRITERIA</a:t>
            </a:r>
            <a:endParaRPr sz="1600">
              <a:solidFill>
                <a:srgbClr val="0B5394"/>
              </a:solidFill>
              <a:latin typeface="Century Gothic"/>
              <a:ea typeface="Century Gothic"/>
              <a:cs typeface="Century Gothic"/>
              <a:sym typeface="Century Gothic"/>
            </a:endParaRPr>
          </a:p>
        </p:txBody>
      </p:sp>
      <p:sp>
        <p:nvSpPr>
          <p:cNvPr id="32" name="Google Shape;32;p6"/>
          <p:cNvSpPr txBox="1"/>
          <p:nvPr>
            <p:ph idx="1" type="body"/>
          </p:nvPr>
        </p:nvSpPr>
        <p:spPr>
          <a:xfrm>
            <a:off x="497975" y="2892375"/>
            <a:ext cx="5198100" cy="201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Activate Prior Knowledge">
  <p:cSld name="BLANK_1_1">
    <p:spTree>
      <p:nvGrpSpPr>
        <p:cNvPr id="33" name="Shape 33"/>
        <p:cNvGrpSpPr/>
        <p:nvPr/>
      </p:nvGrpSpPr>
      <p:grpSpPr>
        <a:xfrm>
          <a:off x="0" y="0"/>
          <a:ext cx="0" cy="0"/>
          <a:chOff x="0" y="0"/>
          <a:chExt cx="0" cy="0"/>
        </a:xfrm>
      </p:grpSpPr>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5" name="Google Shape;35;p7"/>
          <p:cNvSpPr txBox="1"/>
          <p:nvPr/>
        </p:nvSpPr>
        <p:spPr>
          <a:xfrm rot="-5400000">
            <a:off x="-1398650" y="2399550"/>
            <a:ext cx="3233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ACTIVATE PRIOR KNOWLEDG</a:t>
            </a:r>
            <a:r>
              <a:rPr lang="en-GB" sz="1600">
                <a:solidFill>
                  <a:srgbClr val="0B5394"/>
                </a:solidFill>
                <a:latin typeface="Century Gothic"/>
                <a:ea typeface="Century Gothic"/>
                <a:cs typeface="Century Gothic"/>
                <a:sym typeface="Century Gothic"/>
              </a:rPr>
              <a:t>E</a:t>
            </a:r>
            <a:endParaRPr sz="1600">
              <a:solidFill>
                <a:srgbClr val="0B5394"/>
              </a:solidFill>
              <a:latin typeface="Century Gothic"/>
              <a:ea typeface="Century Gothic"/>
              <a:cs typeface="Century Gothic"/>
              <a:sym typeface="Century Gothic"/>
            </a:endParaRPr>
          </a:p>
        </p:txBody>
      </p:sp>
      <p:sp>
        <p:nvSpPr>
          <p:cNvPr id="36" name="Google Shape;36;p7"/>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7"/>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a:spcBef>
                <a:spcPts val="0"/>
              </a:spcBef>
              <a:spcAft>
                <a:spcPts val="0"/>
              </a:spcAft>
              <a:buNone/>
              <a:defRPr>
                <a:solidFill>
                  <a:srgbClr val="FFFFFF"/>
                </a:solidFill>
                <a:latin typeface="Century Gothic"/>
                <a:ea typeface="Century Gothic"/>
                <a:cs typeface="Century Gothic"/>
                <a:sym typeface="Century Gothic"/>
              </a:defRPr>
            </a:lvl1pPr>
            <a:lvl2pPr lvl="1">
              <a:spcBef>
                <a:spcPts val="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p:txBody>
      </p:sp>
      <p:sp>
        <p:nvSpPr>
          <p:cNvPr id="38" name="Google Shape;38;p7"/>
          <p:cNvSpPr txBox="1"/>
          <p:nvPr>
            <p:ph idx="2" type="body"/>
          </p:nvPr>
        </p:nvSpPr>
        <p:spPr>
          <a:xfrm>
            <a:off x="552550" y="852700"/>
            <a:ext cx="6173700" cy="40656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cept Development">
  <p:cSld name="BLANK_1_1_1">
    <p:spTree>
      <p:nvGrpSpPr>
        <p:cNvPr id="39" name="Shape 39"/>
        <p:cNvGrpSpPr/>
        <p:nvPr/>
      </p:nvGrpSpPr>
      <p:grpSpPr>
        <a:xfrm>
          <a:off x="0" y="0"/>
          <a:ext cx="0" cy="0"/>
          <a:chOff x="0" y="0"/>
          <a:chExt cx="0" cy="0"/>
        </a:xfrm>
      </p:grpSpPr>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8"/>
          <p:cNvSpPr txBox="1"/>
          <p:nvPr/>
        </p:nvSpPr>
        <p:spPr>
          <a:xfrm rot="-5400000">
            <a:off x="-1139375" y="2399550"/>
            <a:ext cx="27285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CONCEPT DEVELOPMENT</a:t>
            </a:r>
            <a:endParaRPr sz="1600">
              <a:solidFill>
                <a:srgbClr val="0B5394"/>
              </a:solidFill>
              <a:latin typeface="Century Gothic"/>
              <a:ea typeface="Century Gothic"/>
              <a:cs typeface="Century Gothic"/>
              <a:sym typeface="Century Gothic"/>
            </a:endParaRPr>
          </a:p>
        </p:txBody>
      </p:sp>
      <p:sp>
        <p:nvSpPr>
          <p:cNvPr id="42" name="Google Shape;42;p8"/>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4" name="Google Shape;44;p8"/>
          <p:cNvSpPr txBox="1"/>
          <p:nvPr>
            <p:ph idx="2" type="body"/>
          </p:nvPr>
        </p:nvSpPr>
        <p:spPr>
          <a:xfrm>
            <a:off x="552550" y="852700"/>
            <a:ext cx="6173700" cy="406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kill Development/Guided Practice">
  <p:cSld name="BLANK_1_1_1_1">
    <p:spTree>
      <p:nvGrpSpPr>
        <p:cNvPr id="45" name="Shape 45"/>
        <p:cNvGrpSpPr/>
        <p:nvPr/>
      </p:nvGrpSpPr>
      <p:grpSpPr>
        <a:xfrm>
          <a:off x="0" y="0"/>
          <a:ext cx="0" cy="0"/>
          <a:chOff x="0" y="0"/>
          <a:chExt cx="0" cy="0"/>
        </a:xfrm>
      </p:grpSpPr>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9"/>
          <p:cNvSpPr txBox="1"/>
          <p:nvPr/>
        </p:nvSpPr>
        <p:spPr>
          <a:xfrm rot="-5400000">
            <a:off x="-1790900" y="2604200"/>
            <a:ext cx="40179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SKILL DEVELOPMENT/GUIDED PRACTICE</a:t>
            </a:r>
            <a:endParaRPr sz="1600">
              <a:solidFill>
                <a:srgbClr val="0B5394"/>
              </a:solidFill>
              <a:latin typeface="Century Gothic"/>
              <a:ea typeface="Century Gothic"/>
              <a:cs typeface="Century Gothic"/>
              <a:sym typeface="Century Gothic"/>
            </a:endParaRPr>
          </a:p>
        </p:txBody>
      </p:sp>
      <p:sp>
        <p:nvSpPr>
          <p:cNvPr id="48" name="Google Shape;48;p9"/>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9"/>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0" name="Google Shape;50;p9"/>
          <p:cNvSpPr txBox="1"/>
          <p:nvPr>
            <p:ph idx="2" type="body"/>
          </p:nvPr>
        </p:nvSpPr>
        <p:spPr>
          <a:xfrm>
            <a:off x="552550" y="1807725"/>
            <a:ext cx="6173700" cy="3110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Relevance">
  <p:cSld name="BLANK_1_1_1_1_1">
    <p:spTree>
      <p:nvGrpSpPr>
        <p:cNvPr id="51" name="Shape 51"/>
        <p:cNvGrpSpPr/>
        <p:nvPr/>
      </p:nvGrpSpPr>
      <p:grpSpPr>
        <a:xfrm>
          <a:off x="0" y="0"/>
          <a:ext cx="0" cy="0"/>
          <a:chOff x="0" y="0"/>
          <a:chExt cx="0" cy="0"/>
        </a:xfrm>
      </p:grpSpPr>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10"/>
          <p:cNvSpPr txBox="1"/>
          <p:nvPr/>
        </p:nvSpPr>
        <p:spPr>
          <a:xfrm rot="-5400000">
            <a:off x="-489650" y="2399550"/>
            <a:ext cx="1415400" cy="344400"/>
          </a:xfrm>
          <a:prstGeom prst="rec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solidFill>
                  <a:srgbClr val="0B5394"/>
                </a:solidFill>
                <a:latin typeface="Century Gothic"/>
                <a:ea typeface="Century Gothic"/>
                <a:cs typeface="Century Gothic"/>
                <a:sym typeface="Century Gothic"/>
              </a:rPr>
              <a:t>RELEVANCE</a:t>
            </a:r>
            <a:endParaRPr sz="1600">
              <a:solidFill>
                <a:srgbClr val="0B5394"/>
              </a:solidFill>
              <a:latin typeface="Century Gothic"/>
              <a:ea typeface="Century Gothic"/>
              <a:cs typeface="Century Gothic"/>
              <a:sym typeface="Century Gothic"/>
            </a:endParaRPr>
          </a:p>
        </p:txBody>
      </p:sp>
      <p:sp>
        <p:nvSpPr>
          <p:cNvPr id="54" name="Google Shape;54;p10"/>
          <p:cNvSpPr/>
          <p:nvPr/>
        </p:nvSpPr>
        <p:spPr>
          <a:xfrm>
            <a:off x="45850" y="231925"/>
            <a:ext cx="6680400" cy="423000"/>
          </a:xfrm>
          <a:prstGeom prst="rect">
            <a:avLst/>
          </a:prstGeom>
          <a:solidFill>
            <a:srgbClr val="0B5394"/>
          </a:solidFill>
          <a:ln cap="flat" cmpd="sng" w="952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56" name="Google Shape;56;p10"/>
          <p:cNvSpPr txBox="1"/>
          <p:nvPr>
            <p:ph idx="2" type="body"/>
          </p:nvPr>
        </p:nvSpPr>
        <p:spPr>
          <a:xfrm>
            <a:off x="552550" y="767450"/>
            <a:ext cx="6173700" cy="41511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000000"/>
              </a:buClr>
              <a:buSzPts val="1800"/>
              <a:buFont typeface="Century Gothic"/>
              <a:buChar char="●"/>
              <a:defRPr>
                <a:solidFill>
                  <a:srgbClr val="000000"/>
                </a:solidFill>
                <a:latin typeface="Century Gothic"/>
                <a:ea typeface="Century Gothic"/>
                <a:cs typeface="Century Gothic"/>
                <a:sym typeface="Century Gothic"/>
              </a:defRPr>
            </a:lvl1pPr>
            <a:lvl2pPr indent="-317500" lvl="1" marL="914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2pPr>
            <a:lvl3pPr indent="-317500" lvl="2" marL="1371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3pPr>
            <a:lvl4pPr indent="-317500" lvl="3" marL="18288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4pPr>
            <a:lvl5pPr indent="-317500" lvl="4" marL="22860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5pPr>
            <a:lvl6pPr indent="-317500" lvl="5" marL="27432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6pPr>
            <a:lvl7pPr indent="-317500" lvl="6" marL="32004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7pPr>
            <a:lvl8pPr indent="-317500" lvl="7" marL="3657600" rtl="0">
              <a:spcBef>
                <a:spcPts val="1600"/>
              </a:spcBef>
              <a:spcAft>
                <a:spcPts val="0"/>
              </a:spcAft>
              <a:buClr>
                <a:srgbClr val="000000"/>
              </a:buClr>
              <a:buSzPts val="1400"/>
              <a:buFont typeface="Century Gothic"/>
              <a:buChar char="○"/>
              <a:defRPr>
                <a:solidFill>
                  <a:srgbClr val="000000"/>
                </a:solidFill>
                <a:latin typeface="Century Gothic"/>
                <a:ea typeface="Century Gothic"/>
                <a:cs typeface="Century Gothic"/>
                <a:sym typeface="Century Gothic"/>
              </a:defRPr>
            </a:lvl8pPr>
            <a:lvl9pPr indent="-317500" lvl="8" marL="4114800" rtl="0">
              <a:spcBef>
                <a:spcPts val="1600"/>
              </a:spcBef>
              <a:spcAft>
                <a:spcPts val="1600"/>
              </a:spcAft>
              <a:buClr>
                <a:srgbClr val="000000"/>
              </a:buClr>
              <a:buSzPts val="1400"/>
              <a:buFont typeface="Century Gothic"/>
              <a:buChar char="■"/>
              <a:defRPr>
                <a:solidFill>
                  <a:srgbClr val="000000"/>
                </a:solidFill>
                <a:latin typeface="Century Gothic"/>
                <a:ea typeface="Century Gothic"/>
                <a:cs typeface="Century Gothic"/>
                <a:sym typeface="Century Gothic"/>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47750" y="34100"/>
            <a:ext cx="9063300" cy="5075400"/>
          </a:xfrm>
          <a:prstGeom prst="roundRect">
            <a:avLst>
              <a:gd fmla="val 3214" name="adj"/>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Century Gothic"/>
              <a:buNone/>
              <a:defRPr sz="2800">
                <a:latin typeface="Century Gothic"/>
                <a:ea typeface="Century Gothic"/>
                <a:cs typeface="Century Gothic"/>
                <a:sym typeface="Century Gothic"/>
              </a:defRPr>
            </a:lvl1pPr>
            <a:lvl2pPr lvl="1">
              <a:spcBef>
                <a:spcPts val="0"/>
              </a:spcBef>
              <a:spcAft>
                <a:spcPts val="0"/>
              </a:spcAft>
              <a:buSzPts val="2800"/>
              <a:buFont typeface="Century Gothic"/>
              <a:buNone/>
              <a:defRPr sz="2800">
                <a:latin typeface="Century Gothic"/>
                <a:ea typeface="Century Gothic"/>
                <a:cs typeface="Century Gothic"/>
                <a:sym typeface="Century Gothic"/>
              </a:defRPr>
            </a:lvl2pPr>
            <a:lvl3pPr lvl="2">
              <a:spcBef>
                <a:spcPts val="0"/>
              </a:spcBef>
              <a:spcAft>
                <a:spcPts val="0"/>
              </a:spcAft>
              <a:buSzPts val="2800"/>
              <a:buFont typeface="Century Gothic"/>
              <a:buNone/>
              <a:defRPr sz="2800">
                <a:latin typeface="Century Gothic"/>
                <a:ea typeface="Century Gothic"/>
                <a:cs typeface="Century Gothic"/>
                <a:sym typeface="Century Gothic"/>
              </a:defRPr>
            </a:lvl3pPr>
            <a:lvl4pPr lvl="3">
              <a:spcBef>
                <a:spcPts val="0"/>
              </a:spcBef>
              <a:spcAft>
                <a:spcPts val="0"/>
              </a:spcAft>
              <a:buSzPts val="2800"/>
              <a:buFont typeface="Century Gothic"/>
              <a:buNone/>
              <a:defRPr sz="2800">
                <a:latin typeface="Century Gothic"/>
                <a:ea typeface="Century Gothic"/>
                <a:cs typeface="Century Gothic"/>
                <a:sym typeface="Century Gothic"/>
              </a:defRPr>
            </a:lvl4pPr>
            <a:lvl5pPr lvl="4">
              <a:spcBef>
                <a:spcPts val="0"/>
              </a:spcBef>
              <a:spcAft>
                <a:spcPts val="0"/>
              </a:spcAft>
              <a:buSzPts val="2800"/>
              <a:buFont typeface="Century Gothic"/>
              <a:buNone/>
              <a:defRPr sz="2800">
                <a:latin typeface="Century Gothic"/>
                <a:ea typeface="Century Gothic"/>
                <a:cs typeface="Century Gothic"/>
                <a:sym typeface="Century Gothic"/>
              </a:defRPr>
            </a:lvl5pPr>
            <a:lvl6pPr lvl="5">
              <a:spcBef>
                <a:spcPts val="0"/>
              </a:spcBef>
              <a:spcAft>
                <a:spcPts val="0"/>
              </a:spcAft>
              <a:buSzPts val="2800"/>
              <a:buFont typeface="Century Gothic"/>
              <a:buNone/>
              <a:defRPr sz="2800">
                <a:latin typeface="Century Gothic"/>
                <a:ea typeface="Century Gothic"/>
                <a:cs typeface="Century Gothic"/>
                <a:sym typeface="Century Gothic"/>
              </a:defRPr>
            </a:lvl6pPr>
            <a:lvl7pPr lvl="6">
              <a:spcBef>
                <a:spcPts val="0"/>
              </a:spcBef>
              <a:spcAft>
                <a:spcPts val="0"/>
              </a:spcAft>
              <a:buSzPts val="2800"/>
              <a:buFont typeface="Century Gothic"/>
              <a:buNone/>
              <a:defRPr sz="2800">
                <a:latin typeface="Century Gothic"/>
                <a:ea typeface="Century Gothic"/>
                <a:cs typeface="Century Gothic"/>
                <a:sym typeface="Century Gothic"/>
              </a:defRPr>
            </a:lvl7pPr>
            <a:lvl8pPr lvl="7">
              <a:spcBef>
                <a:spcPts val="0"/>
              </a:spcBef>
              <a:spcAft>
                <a:spcPts val="0"/>
              </a:spcAft>
              <a:buSzPts val="2800"/>
              <a:buFont typeface="Century Gothic"/>
              <a:buNone/>
              <a:defRPr sz="2800">
                <a:latin typeface="Century Gothic"/>
                <a:ea typeface="Century Gothic"/>
                <a:cs typeface="Century Gothic"/>
                <a:sym typeface="Century Gothic"/>
              </a:defRPr>
            </a:lvl8pPr>
            <a:lvl9pPr lvl="8">
              <a:spcBef>
                <a:spcPts val="0"/>
              </a:spcBef>
              <a:spcAft>
                <a:spcPts val="0"/>
              </a:spcAft>
              <a:buSzPts val="2800"/>
              <a:buFont typeface="Century Gothic"/>
              <a:buNone/>
              <a:defRPr sz="2800">
                <a:latin typeface="Century Gothic"/>
                <a:ea typeface="Century Gothic"/>
                <a:cs typeface="Century Gothic"/>
                <a:sym typeface="Century Gothic"/>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Century Gothic"/>
              <a:buChar char="●"/>
              <a:defRPr sz="1800">
                <a:latin typeface="Century Gothic"/>
                <a:ea typeface="Century Gothic"/>
                <a:cs typeface="Century Gothic"/>
                <a:sym typeface="Century Gothic"/>
              </a:defRPr>
            </a:lvl1pPr>
            <a:lvl2pPr indent="-317500" lvl="1" marL="9144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2pPr>
            <a:lvl3pPr indent="-317500" lvl="2" marL="13716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3pPr>
            <a:lvl4pPr indent="-317500" lvl="3" marL="18288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4pPr>
            <a:lvl5pPr indent="-317500" lvl="4" marL="22860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5pPr>
            <a:lvl6pPr indent="-317500" lvl="5" marL="27432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6pPr>
            <a:lvl7pPr indent="-317500" lvl="6" marL="32004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7pPr>
            <a:lvl8pPr indent="-317500" lvl="7" marL="3657600">
              <a:lnSpc>
                <a:spcPct val="115000"/>
              </a:lnSpc>
              <a:spcBef>
                <a:spcPts val="1600"/>
              </a:spcBef>
              <a:spcAft>
                <a:spcPts val="0"/>
              </a:spcAft>
              <a:buSzPts val="1400"/>
              <a:buFont typeface="Century Gothic"/>
              <a:buChar char="○"/>
              <a:defRPr>
                <a:latin typeface="Century Gothic"/>
                <a:ea typeface="Century Gothic"/>
                <a:cs typeface="Century Gothic"/>
                <a:sym typeface="Century Gothic"/>
              </a:defRPr>
            </a:lvl8pPr>
            <a:lvl9pPr indent="-317500" lvl="8" marL="4114800">
              <a:lnSpc>
                <a:spcPct val="115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hyperlink" Target="http://www.youtube.com/watch?v=oaDkph9yQBs" TargetMode="Externa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3"/>
          <p:cNvPicPr preferRelativeResize="0"/>
          <p:nvPr/>
        </p:nvPicPr>
        <p:blipFill rotWithShape="1">
          <a:blip r:embed="rId3">
            <a:alphaModFix amt="47000"/>
          </a:blip>
          <a:srcRect b="12547" l="0" r="0" t="12540"/>
          <a:stretch/>
        </p:blipFill>
        <p:spPr>
          <a:xfrm>
            <a:off x="0" y="0"/>
            <a:ext cx="9144004" cy="5143502"/>
          </a:xfrm>
          <a:prstGeom prst="rect">
            <a:avLst/>
          </a:prstGeom>
          <a:noFill/>
          <a:ln cap="flat" cmpd="sng" w="9525">
            <a:solidFill>
              <a:schemeClr val="dk2"/>
            </a:solidFill>
            <a:prstDash val="solid"/>
            <a:round/>
            <a:headEnd len="sm" w="sm" type="none"/>
            <a:tailEnd len="sm" w="sm" type="none"/>
          </a:ln>
        </p:spPr>
      </p:pic>
      <p:sp>
        <p:nvSpPr>
          <p:cNvPr id="74" name="Google Shape;74;p13"/>
          <p:cNvSpPr txBox="1"/>
          <p:nvPr>
            <p:ph type="ctrTitle"/>
          </p:nvPr>
        </p:nvSpPr>
        <p:spPr>
          <a:xfrm>
            <a:off x="311700" y="430450"/>
            <a:ext cx="8520600" cy="236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4800"/>
              <a:t>NATURAL FACTORS IMPACTING THE </a:t>
            </a:r>
            <a:r>
              <a:rPr lang="en-GB" sz="4800"/>
              <a:t>WA</a:t>
            </a:r>
            <a:r>
              <a:rPr lang="en-GB" sz="4800"/>
              <a:t>TER CYCLE</a:t>
            </a:r>
            <a:endParaRPr sz="4800"/>
          </a:p>
        </p:txBody>
      </p:sp>
      <p:sp>
        <p:nvSpPr>
          <p:cNvPr id="75" name="Google Shape;75;p13"/>
          <p:cNvSpPr txBox="1"/>
          <p:nvPr>
            <p:ph idx="1" type="subTitle"/>
          </p:nvPr>
        </p:nvSpPr>
        <p:spPr>
          <a:xfrm>
            <a:off x="311700" y="3000375"/>
            <a:ext cx="8520600" cy="10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800">
                <a:solidFill>
                  <a:schemeClr val="dk1"/>
                </a:solidFill>
              </a:rPr>
              <a:t>We will explain how natural factors influence the water cycle.</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idx="1" type="body"/>
          </p:nvPr>
        </p:nvSpPr>
        <p:spPr>
          <a:xfrm>
            <a:off x="526950" y="2947525"/>
            <a:ext cx="6166500" cy="160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highlight>
                <a:srgbClr val="FFFFFF"/>
              </a:highlight>
            </a:endParaRPr>
          </a:p>
          <a:p>
            <a:pPr indent="-355600" lvl="0" marL="457200" rtl="0" algn="l">
              <a:spcBef>
                <a:spcPts val="1600"/>
              </a:spcBef>
              <a:spcAft>
                <a:spcPts val="0"/>
              </a:spcAft>
              <a:buClr>
                <a:schemeClr val="dk1"/>
              </a:buClr>
              <a:buSzPts val="2000"/>
              <a:buChar char="●"/>
            </a:pPr>
            <a:r>
              <a:rPr lang="en-GB" sz="2000">
                <a:solidFill>
                  <a:schemeClr val="dk1"/>
                </a:solidFill>
                <a:highlight>
                  <a:srgbClr val="FFFFFF"/>
                </a:highlight>
              </a:rPr>
              <a:t>We will list the natural factors affecting the water cycle.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GB" sz="2000">
                <a:solidFill>
                  <a:schemeClr val="dk1"/>
                </a:solidFill>
                <a:highlight>
                  <a:srgbClr val="FFFFFF"/>
                </a:highlight>
              </a:rPr>
              <a:t>We will explain the impact of these factors.</a:t>
            </a:r>
            <a:endParaRPr sz="2000"/>
          </a:p>
        </p:txBody>
      </p:sp>
      <p:sp>
        <p:nvSpPr>
          <p:cNvPr id="137" name="Google Shape;137;p22"/>
          <p:cNvSpPr txBox="1"/>
          <p:nvPr>
            <p:ph type="title"/>
          </p:nvPr>
        </p:nvSpPr>
        <p:spPr>
          <a:xfrm>
            <a:off x="709075" y="467100"/>
            <a:ext cx="5061600" cy="18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600">
                <a:solidFill>
                  <a:srgbClr val="FFFFFF"/>
                </a:solidFill>
              </a:rPr>
              <a:t>We will explain how natural factors influence the water cycle.</a:t>
            </a:r>
            <a:endParaRPr sz="3600">
              <a:solidFill>
                <a:srgbClr val="FFFFFF"/>
              </a:solidFill>
            </a:endParaRPr>
          </a:p>
        </p:txBody>
      </p:sp>
      <p:graphicFrame>
        <p:nvGraphicFramePr>
          <p:cNvPr id="138" name="Google Shape;138;p22"/>
          <p:cNvGraphicFramePr/>
          <p:nvPr/>
        </p:nvGraphicFramePr>
        <p:xfrm>
          <a:off x="6693450" y="4023650"/>
          <a:ext cx="3000000" cy="3000000"/>
        </p:xfrm>
        <a:graphic>
          <a:graphicData uri="http://schemas.openxmlformats.org/drawingml/2006/table">
            <a:tbl>
              <a:tblPr>
                <a:noFill/>
                <a:tableStyleId>{2EE03807-932E-4469-A7BA-FF4DF5051F5B}</a:tableStyleId>
              </a:tblPr>
              <a:tblGrid>
                <a:gridCol w="21344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DECLARE THE OBJECTIVE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526825">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Read the learning objective to your partner.</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139" name="Google Shape;139;p22"/>
          <p:cNvGraphicFramePr/>
          <p:nvPr/>
        </p:nvGraphicFramePr>
        <p:xfrm>
          <a:off x="7603350" y="229425"/>
          <a:ext cx="3000000" cy="3000000"/>
        </p:xfrm>
        <a:graphic>
          <a:graphicData uri="http://schemas.openxmlformats.org/drawingml/2006/table">
            <a:tbl>
              <a:tblPr>
                <a:noFill/>
                <a:tableStyleId>{2EE03807-932E-4469-A7BA-FF4DF5051F5B}</a:tableStyleId>
              </a:tblPr>
              <a:tblGrid>
                <a:gridCol w="12245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TRACK WITH ME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140" name="Google Shape;140;p22"/>
          <p:cNvGraphicFramePr/>
          <p:nvPr/>
        </p:nvGraphicFramePr>
        <p:xfrm>
          <a:off x="7603350" y="738925"/>
          <a:ext cx="3000000" cy="3000000"/>
        </p:xfrm>
        <a:graphic>
          <a:graphicData uri="http://schemas.openxmlformats.org/drawingml/2006/table">
            <a:tbl>
              <a:tblPr>
                <a:noFill/>
                <a:tableStyleId>{2EE03807-932E-4469-A7BA-FF4DF5051F5B}</a:tableStyleId>
              </a:tblPr>
              <a:tblGrid>
                <a:gridCol w="12245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READ</a:t>
                      </a:r>
                      <a:r>
                        <a:rPr b="1" lang="en-GB" sz="1100">
                          <a:solidFill>
                            <a:srgbClr val="FFFFFF"/>
                          </a:solidFill>
                          <a:latin typeface="Century Gothic"/>
                          <a:ea typeface="Century Gothic"/>
                          <a:cs typeface="Century Gothic"/>
                          <a:sym typeface="Century Gothic"/>
                        </a:rPr>
                        <a:t> WITH ME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idx="2" type="body"/>
          </p:nvPr>
        </p:nvSpPr>
        <p:spPr>
          <a:xfrm>
            <a:off x="488375" y="685800"/>
            <a:ext cx="6398700" cy="42324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1"/>
                </a:solidFill>
              </a:rPr>
              <a:t>In the water cycle, water can be found in all these places constantly moving over different timescales.</a:t>
            </a:r>
            <a:endParaRPr sz="1600">
              <a:solidFill>
                <a:schemeClr val="dk1"/>
              </a:solidFill>
            </a:endParaRPr>
          </a:p>
          <a:p>
            <a:pPr indent="-330200" lvl="0" marL="457200" rtl="0" algn="l">
              <a:spcBef>
                <a:spcPts val="1600"/>
              </a:spcBef>
              <a:spcAft>
                <a:spcPts val="0"/>
              </a:spcAft>
              <a:buClr>
                <a:schemeClr val="dk1"/>
              </a:buClr>
              <a:buSzPts val="1600"/>
              <a:buAutoNum type="arabicPeriod"/>
            </a:pPr>
            <a:r>
              <a:rPr lang="en-GB" sz="1600">
                <a:solidFill>
                  <a:schemeClr val="dk1"/>
                </a:solidFill>
              </a:rPr>
              <a:t>97.5% as s</a:t>
            </a:r>
            <a:r>
              <a:rPr lang="en-GB" sz="1600">
                <a:solidFill>
                  <a:schemeClr val="dk1"/>
                </a:solidFill>
              </a:rPr>
              <a:t>alt water in the oceans </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GB" sz="1600">
                <a:solidFill>
                  <a:schemeClr val="dk1"/>
                </a:solidFill>
              </a:rPr>
              <a:t>2.5% as freshwater in icebergs and ice caps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GB" sz="1600">
                <a:solidFill>
                  <a:schemeClr val="dk1"/>
                </a:solidFill>
              </a:rPr>
              <a:t>1.2% In the clouds and sky as vapour and rain</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GB" sz="1600">
                <a:solidFill>
                  <a:schemeClr val="dk1"/>
                </a:solidFill>
              </a:rPr>
              <a:t>0.2% as water in the ground for plants</a:t>
            </a:r>
            <a:endParaRPr sz="1600">
              <a:solidFill>
                <a:schemeClr val="dk1"/>
              </a:solidFill>
            </a:endParaRPr>
          </a:p>
          <a:p>
            <a:pPr indent="-330200" lvl="0" marL="457200" rtl="0" algn="l">
              <a:spcBef>
                <a:spcPts val="0"/>
              </a:spcBef>
              <a:spcAft>
                <a:spcPts val="0"/>
              </a:spcAft>
              <a:buClr>
                <a:schemeClr val="dk1"/>
              </a:buClr>
              <a:buSzPts val="1600"/>
              <a:buAutoNum type="arabicPeriod"/>
            </a:pPr>
            <a:r>
              <a:rPr lang="en-GB" sz="1600">
                <a:solidFill>
                  <a:schemeClr val="dk1"/>
                </a:solidFill>
              </a:rPr>
              <a:t>0.1% as f</a:t>
            </a:r>
            <a:r>
              <a:rPr lang="en-GB" sz="1600">
                <a:solidFill>
                  <a:schemeClr val="dk1"/>
                </a:solidFill>
              </a:rPr>
              <a:t>reshwater in rivers and lakes</a:t>
            </a:r>
            <a:endParaRPr sz="1600">
              <a:solidFill>
                <a:schemeClr val="dk1"/>
              </a:solidFill>
            </a:endParaRPr>
          </a:p>
          <a:p>
            <a:pPr indent="0" lvl="0" marL="457200" rtl="0" algn="l">
              <a:spcBef>
                <a:spcPts val="1600"/>
              </a:spcBef>
              <a:spcAft>
                <a:spcPts val="1600"/>
              </a:spcAft>
              <a:buNone/>
            </a:pPr>
            <a:r>
              <a:rPr lang="en-GB" sz="1600">
                <a:solidFill>
                  <a:schemeClr val="dk1"/>
                </a:solidFill>
              </a:rPr>
              <a:t>Where is most of Earth’s water stored? </a:t>
            </a:r>
            <a:endParaRPr sz="1600">
              <a:solidFill>
                <a:schemeClr val="dk1"/>
              </a:solidFill>
            </a:endParaRPr>
          </a:p>
        </p:txBody>
      </p:sp>
      <p:sp>
        <p:nvSpPr>
          <p:cNvPr id="146" name="Google Shape;146;p23"/>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sz="1600"/>
          </a:p>
        </p:txBody>
      </p:sp>
      <p:graphicFrame>
        <p:nvGraphicFramePr>
          <p:cNvPr id="147" name="Google Shape;147;p23"/>
          <p:cNvGraphicFramePr/>
          <p:nvPr/>
        </p:nvGraphicFramePr>
        <p:xfrm>
          <a:off x="6887105" y="386963"/>
          <a:ext cx="3000000" cy="3000000"/>
        </p:xfrm>
        <a:graphic>
          <a:graphicData uri="http://schemas.openxmlformats.org/drawingml/2006/table">
            <a:tbl>
              <a:tblPr>
                <a:noFill/>
                <a:tableStyleId>{2EE03807-932E-4469-A7BA-FF4DF5051F5B}</a:tableStyleId>
              </a:tblPr>
              <a:tblGrid>
                <a:gridCol w="2134475"/>
              </a:tblGrid>
              <a:tr h="3677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MAKE THE CONNECTION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1297075">
                <a:tc>
                  <a:txBody>
                    <a:bodyPr/>
                    <a:lstStyle/>
                    <a:p>
                      <a:pPr indent="0" lvl="0" marL="0" rtl="0" algn="l">
                        <a:spcBef>
                          <a:spcPts val="0"/>
                        </a:spcBef>
                        <a:spcAft>
                          <a:spcPts val="0"/>
                        </a:spcAft>
                        <a:buNone/>
                      </a:pPr>
                      <a:r>
                        <a:rPr lang="en-GB" sz="1000">
                          <a:latin typeface="Century Gothic"/>
                          <a:ea typeface="Century Gothic"/>
                          <a:cs typeface="Century Gothic"/>
                          <a:sym typeface="Century Gothic"/>
                        </a:rPr>
                        <a:t>Students, you already know….</a:t>
                      </a:r>
                      <a:endParaRPr sz="1000">
                        <a:latin typeface="Century Gothic"/>
                        <a:ea typeface="Century Gothic"/>
                        <a:cs typeface="Century Gothic"/>
                        <a:sym typeface="Century Gothic"/>
                      </a:endParaRPr>
                    </a:p>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Water constantly being recycled is called the water cycle. </a:t>
                      </a:r>
                      <a:endParaRPr sz="1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000">
                          <a:latin typeface="Century Gothic"/>
                          <a:ea typeface="Century Gothic"/>
                          <a:cs typeface="Century Gothic"/>
                          <a:sym typeface="Century Gothic"/>
                        </a:rPr>
                        <a:t> </a:t>
                      </a:r>
                      <a:r>
                        <a:rPr lang="en-GB" sz="1000">
                          <a:solidFill>
                            <a:schemeClr val="dk1"/>
                          </a:solidFill>
                          <a:latin typeface="Century Gothic"/>
                          <a:ea typeface="Century Gothic"/>
                          <a:cs typeface="Century Gothic"/>
                          <a:sym typeface="Century Gothic"/>
                        </a:rPr>
                        <a:t>Water constantly changes its state of matter because of environmental changes. </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pic>
        <p:nvPicPr>
          <p:cNvPr id="148" name="Google Shape;148;p23"/>
          <p:cNvPicPr preferRelativeResize="0"/>
          <p:nvPr/>
        </p:nvPicPr>
        <p:blipFill>
          <a:blip r:embed="rId3">
            <a:alphaModFix/>
          </a:blip>
          <a:stretch>
            <a:fillRect/>
          </a:stretch>
        </p:blipFill>
        <p:spPr>
          <a:xfrm>
            <a:off x="5572950" y="2516400"/>
            <a:ext cx="3448624" cy="24017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154" name="Google Shape;154;p24"/>
          <p:cNvSpPr txBox="1"/>
          <p:nvPr>
            <p:ph idx="2" type="body"/>
          </p:nvPr>
        </p:nvSpPr>
        <p:spPr>
          <a:xfrm>
            <a:off x="451225" y="669425"/>
            <a:ext cx="6165900" cy="274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It can take a few days or thousands of years for water to naturally recycle through the water cycle. </a:t>
            </a:r>
            <a:endParaRPr>
              <a:solidFill>
                <a:schemeClr val="dk1"/>
              </a:solidFill>
            </a:endParaRPr>
          </a:p>
          <a:p>
            <a:pPr indent="0" lvl="0" marL="0" rtl="0" algn="l">
              <a:spcBef>
                <a:spcPts val="1600"/>
              </a:spcBef>
              <a:spcAft>
                <a:spcPts val="0"/>
              </a:spcAft>
              <a:buNone/>
            </a:pPr>
            <a:r>
              <a:rPr b="1" lang="en-GB">
                <a:solidFill>
                  <a:schemeClr val="dk1"/>
                </a:solidFill>
              </a:rPr>
              <a:t>Natural factors </a:t>
            </a:r>
            <a:r>
              <a:rPr lang="en-GB">
                <a:solidFill>
                  <a:schemeClr val="dk1"/>
                </a:solidFill>
              </a:rPr>
              <a:t>are events or circumstances that occur </a:t>
            </a:r>
            <a:r>
              <a:rPr lang="en-GB">
                <a:solidFill>
                  <a:schemeClr val="dk1"/>
                </a:solidFill>
              </a:rPr>
              <a:t>naturally </a:t>
            </a:r>
            <a:r>
              <a:rPr lang="en-GB">
                <a:solidFill>
                  <a:schemeClr val="dk1"/>
                </a:solidFill>
              </a:rPr>
              <a:t>in the environment.</a:t>
            </a:r>
            <a:endParaRPr>
              <a:solidFill>
                <a:schemeClr val="dk1"/>
              </a:solidFill>
            </a:endParaRPr>
          </a:p>
          <a:p>
            <a:pPr indent="0" lvl="0" marL="0" rtl="0" algn="l">
              <a:spcBef>
                <a:spcPts val="1600"/>
              </a:spcBef>
              <a:spcAft>
                <a:spcPts val="0"/>
              </a:spcAft>
              <a:buNone/>
            </a:pPr>
            <a:r>
              <a:rPr lang="en-GB"/>
              <a:t>These are 5 natural factors that impact₁ the </a:t>
            </a:r>
            <a:r>
              <a:rPr lang="en-GB"/>
              <a:t>movement</a:t>
            </a:r>
            <a:r>
              <a:rPr lang="en-GB"/>
              <a:t> of water through the stages of the water cycle.</a:t>
            </a:r>
            <a:endParaRPr/>
          </a:p>
          <a:p>
            <a:pPr indent="0" lvl="0" marL="0" rtl="0" algn="l">
              <a:spcBef>
                <a:spcPts val="1600"/>
              </a:spcBef>
              <a:spcAft>
                <a:spcPts val="1600"/>
              </a:spcAft>
              <a:buClr>
                <a:schemeClr val="dk1"/>
              </a:buClr>
              <a:buSzPts val="1100"/>
              <a:buFont typeface="Arial"/>
              <a:buNone/>
            </a:pPr>
            <a:r>
              <a:rPr lang="en-GB"/>
              <a:t> </a:t>
            </a:r>
            <a:endParaRPr/>
          </a:p>
        </p:txBody>
      </p:sp>
      <p:graphicFrame>
        <p:nvGraphicFramePr>
          <p:cNvPr id="155" name="Google Shape;155;p24"/>
          <p:cNvGraphicFramePr/>
          <p:nvPr/>
        </p:nvGraphicFramePr>
        <p:xfrm>
          <a:off x="6872350" y="852700"/>
          <a:ext cx="3000000" cy="3000000"/>
        </p:xfrm>
        <a:graphic>
          <a:graphicData uri="http://schemas.openxmlformats.org/drawingml/2006/table">
            <a:tbl>
              <a:tblPr>
                <a:noFill/>
                <a:tableStyleId>{2EE03807-932E-4469-A7BA-FF4DF5051F5B}</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Is the diagram below showing a natural or human made factor that could affect the water cycle?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156" name="Google Shape;156;p24"/>
          <p:cNvGraphicFramePr/>
          <p:nvPr/>
        </p:nvGraphicFramePr>
        <p:xfrm>
          <a:off x="6797375" y="4213500"/>
          <a:ext cx="3000000" cy="3000000"/>
        </p:xfrm>
        <a:graphic>
          <a:graphicData uri="http://schemas.openxmlformats.org/drawingml/2006/table">
            <a:tbl>
              <a:tblPr>
                <a:noFill/>
                <a:tableStyleId>{2EE03807-932E-4469-A7BA-FF4DF5051F5B}</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 have an affect</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sp>
        <p:nvSpPr>
          <p:cNvPr id="157" name="Google Shape;157;p24"/>
          <p:cNvSpPr txBox="1"/>
          <p:nvPr/>
        </p:nvSpPr>
        <p:spPr>
          <a:xfrm>
            <a:off x="955975" y="3342750"/>
            <a:ext cx="4886700" cy="13956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State of water</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Air temperature</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Amount of sunshine</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Type of landscape</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Type of </a:t>
            </a:r>
            <a:r>
              <a:rPr lang="en-GB" sz="1600">
                <a:latin typeface="Century Gothic"/>
                <a:ea typeface="Century Gothic"/>
                <a:cs typeface="Century Gothic"/>
                <a:sym typeface="Century Gothic"/>
              </a:rPr>
              <a:t>vegetation</a:t>
            </a:r>
            <a:r>
              <a:rPr lang="en-GB" sz="1600">
                <a:latin typeface="Century Gothic"/>
                <a:ea typeface="Century Gothic"/>
                <a:cs typeface="Century Gothic"/>
                <a:sym typeface="Century Gothic"/>
              </a:rPr>
              <a:t> </a:t>
            </a:r>
            <a:endParaRPr>
              <a:latin typeface="Century Gothic"/>
              <a:ea typeface="Century Gothic"/>
              <a:cs typeface="Century Gothic"/>
              <a:sym typeface="Century Gothic"/>
            </a:endParaRPr>
          </a:p>
        </p:txBody>
      </p:sp>
      <p:pic>
        <p:nvPicPr>
          <p:cNvPr id="158" name="Google Shape;158;p24"/>
          <p:cNvPicPr preferRelativeResize="0"/>
          <p:nvPr/>
        </p:nvPicPr>
        <p:blipFill>
          <a:blip r:embed="rId3">
            <a:alphaModFix/>
          </a:blip>
          <a:stretch>
            <a:fillRect/>
          </a:stretch>
        </p:blipFill>
        <p:spPr>
          <a:xfrm>
            <a:off x="6928871" y="2252303"/>
            <a:ext cx="2029591" cy="1568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pic>
        <p:nvPicPr>
          <p:cNvPr id="164" name="Google Shape;164;p25"/>
          <p:cNvPicPr preferRelativeResize="0"/>
          <p:nvPr/>
        </p:nvPicPr>
        <p:blipFill rotWithShape="1">
          <a:blip r:embed="rId3">
            <a:alphaModFix/>
          </a:blip>
          <a:srcRect b="0" l="0" r="45581" t="12808"/>
          <a:stretch/>
        </p:blipFill>
        <p:spPr>
          <a:xfrm>
            <a:off x="6508900" y="1732833"/>
            <a:ext cx="2369125" cy="2601980"/>
          </a:xfrm>
          <a:prstGeom prst="rect">
            <a:avLst/>
          </a:prstGeom>
          <a:noFill/>
          <a:ln>
            <a:noFill/>
          </a:ln>
        </p:spPr>
      </p:pic>
      <p:sp>
        <p:nvSpPr>
          <p:cNvPr id="165" name="Google Shape;165;p25"/>
          <p:cNvSpPr txBox="1"/>
          <p:nvPr>
            <p:ph idx="2" type="body"/>
          </p:nvPr>
        </p:nvSpPr>
        <p:spPr>
          <a:xfrm>
            <a:off x="415625" y="727375"/>
            <a:ext cx="6310800" cy="23796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AutoNum type="arabicPeriod"/>
            </a:pPr>
            <a:r>
              <a:rPr lang="en-GB" sz="1600"/>
              <a:t>States of water</a:t>
            </a:r>
            <a:endParaRPr sz="1600"/>
          </a:p>
          <a:p>
            <a:pPr indent="0" lvl="0" marL="0" rtl="0" algn="l">
              <a:spcBef>
                <a:spcPts val="1600"/>
              </a:spcBef>
              <a:spcAft>
                <a:spcPts val="0"/>
              </a:spcAft>
              <a:buNone/>
            </a:pPr>
            <a:r>
              <a:rPr lang="en-GB" sz="1600">
                <a:solidFill>
                  <a:schemeClr val="dk1"/>
                </a:solidFill>
              </a:rPr>
              <a:t>All the water that is stored as solid ice is still part of the water cycle. </a:t>
            </a:r>
            <a:r>
              <a:rPr lang="en-GB" sz="1600"/>
              <a:t>Only 2.5% of water in the water cycle is freshwater. 70% of this 2.5% exists as solid ice in the polar ice caps and glaciers₁.</a:t>
            </a:r>
            <a:endParaRPr sz="1600"/>
          </a:p>
          <a:p>
            <a:pPr indent="0" lvl="0" marL="0" rtl="0" algn="l">
              <a:spcBef>
                <a:spcPts val="1600"/>
              </a:spcBef>
              <a:spcAft>
                <a:spcPts val="0"/>
              </a:spcAft>
              <a:buNone/>
            </a:pPr>
            <a:r>
              <a:rPr lang="en-GB" sz="1600"/>
              <a:t> States of matter impact water moving from a solid to a liquid. </a:t>
            </a:r>
            <a:endParaRPr sz="1600"/>
          </a:p>
          <a:p>
            <a:pPr indent="0" lvl="0" marL="0" rtl="0" algn="l">
              <a:spcBef>
                <a:spcPts val="1600"/>
              </a:spcBef>
              <a:spcAft>
                <a:spcPts val="0"/>
              </a:spcAft>
              <a:buNone/>
            </a:pPr>
            <a:r>
              <a:t/>
            </a:r>
            <a:endParaRPr sz="16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graphicFrame>
        <p:nvGraphicFramePr>
          <p:cNvPr id="166" name="Google Shape;166;p25"/>
          <p:cNvGraphicFramePr/>
          <p:nvPr/>
        </p:nvGraphicFramePr>
        <p:xfrm>
          <a:off x="6152650" y="4278100"/>
          <a:ext cx="3000000" cy="3000000"/>
        </p:xfrm>
        <a:graphic>
          <a:graphicData uri="http://schemas.openxmlformats.org/drawingml/2006/table">
            <a:tbl>
              <a:tblPr>
                <a:noFill/>
                <a:tableStyleId>{2EE03807-932E-4469-A7BA-FF4DF5051F5B}</a:tableStyleId>
              </a:tblPr>
              <a:tblGrid>
                <a:gridCol w="2520000"/>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  large body of ice on the land</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167" name="Google Shape;167;p25"/>
          <p:cNvGraphicFramePr/>
          <p:nvPr/>
        </p:nvGraphicFramePr>
        <p:xfrm>
          <a:off x="6872350" y="312350"/>
          <a:ext cx="3000000" cy="3000000"/>
        </p:xfrm>
        <a:graphic>
          <a:graphicData uri="http://schemas.openxmlformats.org/drawingml/2006/table">
            <a:tbl>
              <a:tblPr>
                <a:noFill/>
                <a:tableStyleId>{2EE03807-932E-4469-A7BA-FF4DF5051F5B}</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What would the impact be on the water cycle  if the ice caps melted?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168" name="Google Shape;168;p25"/>
          <p:cNvGraphicFramePr/>
          <p:nvPr/>
        </p:nvGraphicFramePr>
        <p:xfrm>
          <a:off x="577175" y="2976150"/>
          <a:ext cx="3000000" cy="3000000"/>
        </p:xfrm>
        <a:graphic>
          <a:graphicData uri="http://schemas.openxmlformats.org/drawingml/2006/table">
            <a:tbl>
              <a:tblPr>
                <a:noFill/>
                <a:tableStyleId>{2EE03807-932E-4469-A7BA-FF4DF5051F5B}</a:tableStyleId>
              </a:tblPr>
              <a:tblGrid>
                <a:gridCol w="1601075"/>
                <a:gridCol w="3720825"/>
              </a:tblGrid>
              <a:tr h="381000">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Natural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a:t>
                      </a:r>
                      <a:r>
                        <a:rPr b="1" lang="en-GB" sz="1200">
                          <a:latin typeface="Century Gothic"/>
                          <a:ea typeface="Century Gothic"/>
                          <a:cs typeface="Century Gothic"/>
                          <a:sym typeface="Century Gothic"/>
                        </a:rPr>
                        <a:t>mpact on the water cycle </a:t>
                      </a:r>
                      <a:endParaRPr b="1"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State of water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More water stored as ice. </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R</a:t>
                      </a:r>
                      <a:r>
                        <a:rPr lang="en-GB" sz="1200">
                          <a:solidFill>
                            <a:schemeClr val="dk1"/>
                          </a:solidFill>
                          <a:latin typeface="Century Gothic"/>
                          <a:ea typeface="Century Gothic"/>
                          <a:cs typeface="Century Gothic"/>
                          <a:sym typeface="Century Gothic"/>
                        </a:rPr>
                        <a:t>educes the amount of surface water (lakes and rivers) </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Stops water moving through the water cycle as rain and collection (groundwater and runoff). </a:t>
                      </a:r>
                      <a:endParaRPr sz="1200">
                        <a:latin typeface="Century Gothic"/>
                        <a:ea typeface="Century Gothic"/>
                        <a:cs typeface="Century Gothic"/>
                        <a:sym typeface="Century Gothic"/>
                      </a:endParaRPr>
                    </a:p>
                  </a:txBody>
                  <a:tcPr marT="91425" marB="91425" marR="91425" marL="91425"/>
                </a:tc>
              </a:tr>
            </a:tbl>
          </a:graphicData>
        </a:graphic>
      </p:graphicFrame>
      <p:sp>
        <p:nvSpPr>
          <p:cNvPr id="169" name="Google Shape;169;p25"/>
          <p:cNvSpPr txBox="1"/>
          <p:nvPr/>
        </p:nvSpPr>
        <p:spPr>
          <a:xfrm>
            <a:off x="7913375" y="1610575"/>
            <a:ext cx="1101600" cy="613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000">
                <a:highlight>
                  <a:srgbClr val="FFFFFF"/>
                </a:highlight>
                <a:latin typeface="Century Gothic"/>
                <a:ea typeface="Century Gothic"/>
                <a:cs typeface="Century Gothic"/>
                <a:sym typeface="Century Gothic"/>
              </a:rPr>
              <a:t>Surface water: lakes,  rivers and rain: 1.2%</a:t>
            </a:r>
            <a:endParaRPr sz="1000">
              <a:highlight>
                <a:srgbClr val="FFFFFF"/>
              </a:highlight>
              <a:latin typeface="Century Gothic"/>
              <a:ea typeface="Century Gothic"/>
              <a:cs typeface="Century Gothic"/>
              <a:sym typeface="Century Gothic"/>
            </a:endParaRPr>
          </a:p>
        </p:txBody>
      </p:sp>
      <p:sp>
        <p:nvSpPr>
          <p:cNvPr id="170" name="Google Shape;170;p25"/>
          <p:cNvSpPr txBox="1"/>
          <p:nvPr/>
        </p:nvSpPr>
        <p:spPr>
          <a:xfrm>
            <a:off x="6726425" y="1597950"/>
            <a:ext cx="858900" cy="4551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1000">
                <a:highlight>
                  <a:srgbClr val="FFFFFF"/>
                </a:highlight>
                <a:latin typeface="Century Gothic"/>
                <a:ea typeface="Century Gothic"/>
                <a:cs typeface="Century Gothic"/>
                <a:sym typeface="Century Gothic"/>
              </a:rPr>
              <a:t>Freshwater</a:t>
            </a:r>
            <a:r>
              <a:rPr lang="en-GB" sz="1000">
                <a:highlight>
                  <a:srgbClr val="FFFFFF"/>
                </a:highlight>
                <a:latin typeface="Century Gothic"/>
                <a:ea typeface="Century Gothic"/>
                <a:cs typeface="Century Gothic"/>
                <a:sym typeface="Century Gothic"/>
              </a:rPr>
              <a:t> 2.5%</a:t>
            </a:r>
            <a:endParaRPr sz="1000">
              <a:highlight>
                <a:srgbClr val="FFFFFF"/>
              </a:highlight>
              <a:latin typeface="Century Gothic"/>
              <a:ea typeface="Century Gothic"/>
              <a:cs typeface="Century Gothic"/>
              <a:sym typeface="Century Gothic"/>
            </a:endParaRPr>
          </a:p>
        </p:txBody>
      </p:sp>
      <p:sp>
        <p:nvSpPr>
          <p:cNvPr id="171" name="Google Shape;171;p25"/>
          <p:cNvSpPr txBox="1"/>
          <p:nvPr/>
        </p:nvSpPr>
        <p:spPr>
          <a:xfrm>
            <a:off x="6799625" y="2571750"/>
            <a:ext cx="588300" cy="4044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800">
                <a:highlight>
                  <a:srgbClr val="FFFFFF"/>
                </a:highlight>
                <a:latin typeface="Century Gothic"/>
                <a:ea typeface="Century Gothic"/>
                <a:cs typeface="Century Gothic"/>
                <a:sym typeface="Century Gothic"/>
              </a:rPr>
              <a:t>Ocean: 97%</a:t>
            </a:r>
            <a:endParaRPr sz="800">
              <a:highlight>
                <a:srgbClr val="FFFFFF"/>
              </a:highlight>
              <a:latin typeface="Century Gothic"/>
              <a:ea typeface="Century Gothic"/>
              <a:cs typeface="Century Gothic"/>
              <a:sym typeface="Century Gothic"/>
            </a:endParaRPr>
          </a:p>
        </p:txBody>
      </p:sp>
      <p:sp>
        <p:nvSpPr>
          <p:cNvPr id="172" name="Google Shape;172;p25"/>
          <p:cNvSpPr txBox="1"/>
          <p:nvPr/>
        </p:nvSpPr>
        <p:spPr>
          <a:xfrm>
            <a:off x="8001000" y="2623725"/>
            <a:ext cx="546600" cy="8202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700">
                <a:highlight>
                  <a:srgbClr val="FFFFFF"/>
                </a:highlight>
                <a:latin typeface="Century Gothic"/>
                <a:ea typeface="Century Gothic"/>
                <a:cs typeface="Century Gothic"/>
                <a:sym typeface="Century Gothic"/>
              </a:rPr>
              <a:t>Polar ice caps and glaciers </a:t>
            </a:r>
            <a:endParaRPr sz="700">
              <a:highlight>
                <a:srgbClr val="FFFFFF"/>
              </a:highlight>
              <a:latin typeface="Century Gothic"/>
              <a:ea typeface="Century Gothic"/>
              <a:cs typeface="Century Gothic"/>
              <a:sym typeface="Century Gothic"/>
            </a:endParaRPr>
          </a:p>
          <a:p>
            <a:pPr indent="0" lvl="0" marL="0" rtl="0" algn="l">
              <a:spcBef>
                <a:spcPts val="0"/>
              </a:spcBef>
              <a:spcAft>
                <a:spcPts val="0"/>
              </a:spcAft>
              <a:buNone/>
            </a:pPr>
            <a:r>
              <a:rPr lang="en-GB" sz="800">
                <a:highlight>
                  <a:srgbClr val="FFFFFF"/>
                </a:highlight>
                <a:latin typeface="Century Gothic"/>
                <a:ea typeface="Century Gothic"/>
                <a:cs typeface="Century Gothic"/>
                <a:sym typeface="Century Gothic"/>
              </a:rPr>
              <a:t>70%</a:t>
            </a:r>
            <a:endParaRPr sz="800">
              <a:highlight>
                <a:srgbClr val="FFFFFF"/>
              </a:highlight>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6"/>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178" name="Google Shape;178;p26"/>
          <p:cNvSpPr txBox="1"/>
          <p:nvPr>
            <p:ph idx="2" type="body"/>
          </p:nvPr>
        </p:nvSpPr>
        <p:spPr>
          <a:xfrm>
            <a:off x="385250" y="737875"/>
            <a:ext cx="63000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2. Air temperature</a:t>
            </a:r>
            <a:endParaRPr sz="1600"/>
          </a:p>
          <a:p>
            <a:pPr indent="0" lvl="0" marL="0" rtl="0" algn="l">
              <a:spcBef>
                <a:spcPts val="1600"/>
              </a:spcBef>
              <a:spcAft>
                <a:spcPts val="0"/>
              </a:spcAft>
              <a:buNone/>
            </a:pPr>
            <a:r>
              <a:rPr lang="en-GB" sz="1600"/>
              <a:t>Air temperature is the temperature in degrees celsius of the air in an area. In Perth, air temperatures are higher in summer and lower in winter. </a:t>
            </a:r>
            <a:endParaRPr sz="1600"/>
          </a:p>
          <a:p>
            <a:pPr indent="0" lvl="0" marL="0" rtl="0" algn="l">
              <a:spcBef>
                <a:spcPts val="1600"/>
              </a:spcBef>
              <a:spcAft>
                <a:spcPts val="1600"/>
              </a:spcAft>
              <a:buNone/>
            </a:pPr>
            <a:r>
              <a:rPr lang="en-GB" sz="1600"/>
              <a:t>Air temperatures impact water moving from a liquid to a gas. </a:t>
            </a:r>
            <a:endParaRPr sz="1600"/>
          </a:p>
        </p:txBody>
      </p:sp>
      <p:graphicFrame>
        <p:nvGraphicFramePr>
          <p:cNvPr id="179" name="Google Shape;179;p26"/>
          <p:cNvGraphicFramePr/>
          <p:nvPr/>
        </p:nvGraphicFramePr>
        <p:xfrm>
          <a:off x="538125" y="2758775"/>
          <a:ext cx="3000000" cy="3000000"/>
        </p:xfrm>
        <a:graphic>
          <a:graphicData uri="http://schemas.openxmlformats.org/drawingml/2006/table">
            <a:tbl>
              <a:tblPr>
                <a:noFill/>
                <a:tableStyleId>{2EE03807-932E-4469-A7BA-FF4DF5051F5B}</a:tableStyleId>
              </a:tblPr>
              <a:tblGrid>
                <a:gridCol w="1822450"/>
                <a:gridCol w="4235350"/>
              </a:tblGrid>
              <a:tr h="334850">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Natural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on the water cycle </a:t>
                      </a:r>
                      <a:endParaRPr b="1" sz="1200">
                        <a:latin typeface="Century Gothic"/>
                        <a:ea typeface="Century Gothic"/>
                        <a:cs typeface="Century Gothic"/>
                        <a:sym typeface="Century Gothic"/>
                      </a:endParaRPr>
                    </a:p>
                  </a:txBody>
                  <a:tcPr marT="91425" marB="91425" marR="91425" marL="91425"/>
                </a:tc>
              </a:tr>
              <a:tr h="793325">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High air </a:t>
                      </a:r>
                      <a:r>
                        <a:rPr lang="en-GB" sz="1200">
                          <a:latin typeface="Century Gothic"/>
                          <a:ea typeface="Century Gothic"/>
                          <a:cs typeface="Century Gothic"/>
                          <a:sym typeface="Century Gothic"/>
                        </a:rPr>
                        <a:t>temperature</a:t>
                      </a:r>
                      <a:r>
                        <a:rPr lang="en-GB" sz="1200">
                          <a:latin typeface="Century Gothic"/>
                          <a:ea typeface="Century Gothic"/>
                          <a:cs typeface="Century Gothic"/>
                          <a:sym typeface="Century Gothic"/>
                        </a:rPr>
                        <a:t>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 evaporation of ocean water.</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evaporation of freshwater. </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transpiration of plants. </a:t>
                      </a:r>
                      <a:endParaRPr sz="1200">
                        <a:solidFill>
                          <a:schemeClr val="dk1"/>
                        </a:solidFill>
                        <a:latin typeface="Century Gothic"/>
                        <a:ea typeface="Century Gothic"/>
                        <a:cs typeface="Century Gothic"/>
                        <a:sym typeface="Century Gothic"/>
                      </a:endParaRPr>
                    </a:p>
                  </a:txBody>
                  <a:tcPr marT="91425" marB="91425" marR="91425" marL="91425"/>
                </a:tc>
              </a:tr>
              <a:tr h="8363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Low air </a:t>
                      </a:r>
                      <a:r>
                        <a:rPr lang="en-GB" sz="1200">
                          <a:latin typeface="Century Gothic"/>
                          <a:ea typeface="Century Gothic"/>
                          <a:cs typeface="Century Gothic"/>
                          <a:sym typeface="Century Gothic"/>
                        </a:rPr>
                        <a:t>temperature</a:t>
                      </a:r>
                      <a:r>
                        <a:rPr lang="en-GB" sz="1200">
                          <a:latin typeface="Century Gothic"/>
                          <a:ea typeface="Century Gothic"/>
                          <a:cs typeface="Century Gothic"/>
                          <a:sym typeface="Century Gothic"/>
                        </a:rPr>
                        <a:t>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cloud formation (condensation). </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rainfall (precipitation). </a:t>
                      </a:r>
                      <a:endParaRPr sz="1200">
                        <a:solidFill>
                          <a:schemeClr val="dk1"/>
                        </a:solidFill>
                        <a:latin typeface="Century Gothic"/>
                        <a:ea typeface="Century Gothic"/>
                        <a:cs typeface="Century Gothic"/>
                        <a:sym typeface="Century Gothic"/>
                      </a:endParaRPr>
                    </a:p>
                  </a:txBody>
                  <a:tcPr marT="91425" marB="91425" marR="91425" marL="91425"/>
                </a:tc>
              </a:tr>
            </a:tbl>
          </a:graphicData>
        </a:graphic>
      </p:graphicFrame>
      <p:graphicFrame>
        <p:nvGraphicFramePr>
          <p:cNvPr id="180" name="Google Shape;180;p26"/>
          <p:cNvGraphicFramePr/>
          <p:nvPr/>
        </p:nvGraphicFramePr>
        <p:xfrm>
          <a:off x="6685300" y="811125"/>
          <a:ext cx="3000000" cy="3000000"/>
        </p:xfrm>
        <a:graphic>
          <a:graphicData uri="http://schemas.openxmlformats.org/drawingml/2006/table">
            <a:tbl>
              <a:tblPr>
                <a:noFill/>
                <a:tableStyleId>{2EE03807-932E-4469-A7BA-FF4DF5051F5B}</a:tableStyleId>
              </a:tblPr>
              <a:tblGrid>
                <a:gridCol w="23296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In the graph below, what months would have the highest rate of evaporation?</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id="181" name="Google Shape;181;p26"/>
          <p:cNvPicPr preferRelativeResize="0"/>
          <p:nvPr/>
        </p:nvPicPr>
        <p:blipFill rotWithShape="1">
          <a:blip r:embed="rId3">
            <a:alphaModFix/>
          </a:blip>
          <a:srcRect b="0" l="0" r="4915" t="0"/>
          <a:stretch/>
        </p:blipFill>
        <p:spPr>
          <a:xfrm>
            <a:off x="6620763" y="1947425"/>
            <a:ext cx="2458750" cy="1923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7"/>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187" name="Google Shape;187;p27"/>
          <p:cNvSpPr txBox="1"/>
          <p:nvPr>
            <p:ph idx="2" type="body"/>
          </p:nvPr>
        </p:nvSpPr>
        <p:spPr>
          <a:xfrm>
            <a:off x="385250" y="737875"/>
            <a:ext cx="6300000" cy="202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3</a:t>
            </a:r>
            <a:r>
              <a:rPr lang="en-GB" sz="1600"/>
              <a:t>. Amount of sunshine </a:t>
            </a:r>
            <a:endParaRPr sz="1600"/>
          </a:p>
          <a:p>
            <a:pPr indent="0" lvl="0" marL="0" rtl="0" algn="l">
              <a:spcBef>
                <a:spcPts val="1600"/>
              </a:spcBef>
              <a:spcAft>
                <a:spcPts val="0"/>
              </a:spcAft>
              <a:buNone/>
            </a:pPr>
            <a:r>
              <a:rPr lang="en-GB" sz="1600"/>
              <a:t>Sunshine is the amount of Sun shining on the surface water and landscape in an area. </a:t>
            </a:r>
            <a:endParaRPr sz="1600"/>
          </a:p>
          <a:p>
            <a:pPr indent="0" lvl="0" marL="0" rtl="0" algn="l">
              <a:spcBef>
                <a:spcPts val="1600"/>
              </a:spcBef>
              <a:spcAft>
                <a:spcPts val="1600"/>
              </a:spcAft>
              <a:buNone/>
            </a:pPr>
            <a:r>
              <a:rPr lang="en-GB" sz="1600"/>
              <a:t>Sunshine impact water moving from a liquid to a gas. </a:t>
            </a:r>
            <a:endParaRPr sz="1600"/>
          </a:p>
        </p:txBody>
      </p:sp>
      <p:graphicFrame>
        <p:nvGraphicFramePr>
          <p:cNvPr id="188" name="Google Shape;188;p27"/>
          <p:cNvGraphicFramePr/>
          <p:nvPr/>
        </p:nvGraphicFramePr>
        <p:xfrm>
          <a:off x="496575" y="2414000"/>
          <a:ext cx="3000000" cy="3000000"/>
        </p:xfrm>
        <a:graphic>
          <a:graphicData uri="http://schemas.openxmlformats.org/drawingml/2006/table">
            <a:tbl>
              <a:tblPr>
                <a:noFill/>
                <a:tableStyleId>{2EE03807-932E-4469-A7BA-FF4DF5051F5B}</a:tableStyleId>
              </a:tblPr>
              <a:tblGrid>
                <a:gridCol w="1118275"/>
                <a:gridCol w="4165400"/>
              </a:tblGrid>
              <a:tr h="334850">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Natural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on the water cycle </a:t>
                      </a:r>
                      <a:endParaRPr b="1" sz="1200">
                        <a:latin typeface="Century Gothic"/>
                        <a:ea typeface="Century Gothic"/>
                        <a:cs typeface="Century Gothic"/>
                        <a:sym typeface="Century Gothic"/>
                      </a:endParaRPr>
                    </a:p>
                  </a:txBody>
                  <a:tcPr marT="91425" marB="91425" marR="91425" marL="91425"/>
                </a:tc>
              </a:tr>
              <a:tr h="793325">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High sunshine</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evaporation of ocean water.</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evaporation of freshwater. </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transpiration of plants.  </a:t>
                      </a:r>
                      <a:endParaRPr sz="1200">
                        <a:solidFill>
                          <a:schemeClr val="dk1"/>
                        </a:solidFill>
                        <a:latin typeface="Century Gothic"/>
                        <a:ea typeface="Century Gothic"/>
                        <a:cs typeface="Century Gothic"/>
                        <a:sym typeface="Century Gothic"/>
                      </a:endParaRPr>
                    </a:p>
                  </a:txBody>
                  <a:tcPr marT="91425" marB="91425" marR="91425" marL="91425"/>
                </a:tc>
              </a:tr>
              <a:tr h="8363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Low sunshine </a:t>
                      </a:r>
                      <a:endParaRPr sz="1200">
                        <a:latin typeface="Century Gothic"/>
                        <a:ea typeface="Century Gothic"/>
                        <a:cs typeface="Century Gothic"/>
                        <a:sym typeface="Century Gothic"/>
                      </a:endParaRPr>
                    </a:p>
                  </a:txBody>
                  <a:tcPr marT="91425" marB="91425" marR="91425" marL="91425"/>
                </a:tc>
                <a:tc>
                  <a:txBody>
                    <a:bodyPr/>
                    <a:lstStyle/>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cloud formation (condensation).</a:t>
                      </a:r>
                      <a:endParaRPr sz="1200">
                        <a:solidFill>
                          <a:schemeClr val="dk1"/>
                        </a:solidFill>
                        <a:latin typeface="Century Gothic"/>
                        <a:ea typeface="Century Gothic"/>
                        <a:cs typeface="Century Gothic"/>
                        <a:sym typeface="Century Gothic"/>
                      </a:endParaRPr>
                    </a:p>
                    <a:p>
                      <a:pPr indent="-304800" lvl="0" marL="457200" rtl="0" algn="l">
                        <a:lnSpc>
                          <a:spcPct val="115000"/>
                        </a:lnSpc>
                        <a:spcBef>
                          <a:spcPts val="0"/>
                        </a:spcBef>
                        <a:spcAft>
                          <a:spcPts val="0"/>
                        </a:spcAft>
                        <a:buClr>
                          <a:schemeClr val="dk1"/>
                        </a:buClr>
                        <a:buSzPts val="1200"/>
                        <a:buFont typeface="Century Gothic"/>
                        <a:buChar char="●"/>
                      </a:pPr>
                      <a:r>
                        <a:rPr lang="en-GB" sz="1200">
                          <a:solidFill>
                            <a:schemeClr val="dk1"/>
                          </a:solidFill>
                          <a:latin typeface="Century Gothic"/>
                          <a:ea typeface="Century Gothic"/>
                          <a:cs typeface="Century Gothic"/>
                          <a:sym typeface="Century Gothic"/>
                        </a:rPr>
                        <a:t>Increases rainfall (precipitation).</a:t>
                      </a:r>
                      <a:endParaRPr sz="1200">
                        <a:solidFill>
                          <a:schemeClr val="dk1"/>
                        </a:solidFill>
                        <a:latin typeface="Century Gothic"/>
                        <a:ea typeface="Century Gothic"/>
                        <a:cs typeface="Century Gothic"/>
                        <a:sym typeface="Century Gothic"/>
                      </a:endParaRPr>
                    </a:p>
                  </a:txBody>
                  <a:tcPr marT="91425" marB="91425" marR="91425" marL="91425"/>
                </a:tc>
              </a:tr>
            </a:tbl>
          </a:graphicData>
        </a:graphic>
      </p:graphicFrame>
      <p:graphicFrame>
        <p:nvGraphicFramePr>
          <p:cNvPr id="189" name="Google Shape;189;p27"/>
          <p:cNvGraphicFramePr/>
          <p:nvPr/>
        </p:nvGraphicFramePr>
        <p:xfrm>
          <a:off x="6685300" y="811125"/>
          <a:ext cx="3000000" cy="3000000"/>
        </p:xfrm>
        <a:graphic>
          <a:graphicData uri="http://schemas.openxmlformats.org/drawingml/2006/table">
            <a:tbl>
              <a:tblPr>
                <a:noFill/>
                <a:tableStyleId>{2EE03807-932E-4469-A7BA-FF4DF5051F5B}</a:tableStyleId>
              </a:tblPr>
              <a:tblGrid>
                <a:gridCol w="23296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In the weather forecast below, what day would have the lowest amount of evaporation?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id="190" name="Google Shape;190;p27"/>
          <p:cNvPicPr preferRelativeResize="0"/>
          <p:nvPr/>
        </p:nvPicPr>
        <p:blipFill rotWithShape="1">
          <a:blip r:embed="rId3">
            <a:alphaModFix/>
          </a:blip>
          <a:srcRect b="0" l="13951" r="26908" t="24941"/>
          <a:stretch/>
        </p:blipFill>
        <p:spPr>
          <a:xfrm>
            <a:off x="5846925" y="2372425"/>
            <a:ext cx="3234725" cy="105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8"/>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196" name="Google Shape;196;p28"/>
          <p:cNvSpPr txBox="1"/>
          <p:nvPr>
            <p:ph idx="2" type="body"/>
          </p:nvPr>
        </p:nvSpPr>
        <p:spPr>
          <a:xfrm>
            <a:off x="415625" y="710301"/>
            <a:ext cx="6269700" cy="186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4. </a:t>
            </a:r>
            <a:r>
              <a:rPr lang="en-GB" sz="1600">
                <a:solidFill>
                  <a:schemeClr val="dk1"/>
                </a:solidFill>
              </a:rPr>
              <a:t>Type of landscape and 5. Type of Vegetation  </a:t>
            </a:r>
            <a:endParaRPr sz="1600">
              <a:solidFill>
                <a:schemeClr val="dk1"/>
              </a:solidFill>
            </a:endParaRPr>
          </a:p>
          <a:p>
            <a:pPr indent="0" lvl="0" marL="0" rtl="0" algn="l">
              <a:spcBef>
                <a:spcPts val="1600"/>
              </a:spcBef>
              <a:spcAft>
                <a:spcPts val="0"/>
              </a:spcAft>
              <a:buNone/>
            </a:pPr>
            <a:r>
              <a:rPr lang="en-GB" sz="1400"/>
              <a:t>Landscape is the </a:t>
            </a:r>
            <a:r>
              <a:rPr lang="en-GB" sz="1400"/>
              <a:t>features</a:t>
            </a:r>
            <a:r>
              <a:rPr lang="en-GB" sz="1400"/>
              <a:t> of the land. V</a:t>
            </a:r>
            <a:r>
              <a:rPr lang="en-GB" sz="1400"/>
              <a:t>egetation</a:t>
            </a:r>
            <a:r>
              <a:rPr lang="en-GB" sz="1400"/>
              <a:t> is the type and amount of plants in an area. </a:t>
            </a:r>
            <a:endParaRPr sz="1400"/>
          </a:p>
          <a:p>
            <a:pPr indent="0" lvl="0" marL="0" rtl="0" algn="l">
              <a:spcBef>
                <a:spcPts val="1600"/>
              </a:spcBef>
              <a:spcAft>
                <a:spcPts val="1600"/>
              </a:spcAft>
              <a:buNone/>
            </a:pPr>
            <a:r>
              <a:rPr lang="en-GB" sz="1400"/>
              <a:t>Landscapes and </a:t>
            </a:r>
            <a:r>
              <a:rPr lang="en-GB" sz="1400"/>
              <a:t>vegetation</a:t>
            </a:r>
            <a:r>
              <a:rPr lang="en-GB" sz="1400"/>
              <a:t> impact collection of  groundwater and surface runoff. </a:t>
            </a:r>
            <a:endParaRPr sz="1400"/>
          </a:p>
        </p:txBody>
      </p:sp>
      <p:graphicFrame>
        <p:nvGraphicFramePr>
          <p:cNvPr id="197" name="Google Shape;197;p28"/>
          <p:cNvGraphicFramePr/>
          <p:nvPr/>
        </p:nvGraphicFramePr>
        <p:xfrm>
          <a:off x="542363" y="2668050"/>
          <a:ext cx="3000000" cy="3000000"/>
        </p:xfrm>
        <a:graphic>
          <a:graphicData uri="http://schemas.openxmlformats.org/drawingml/2006/table">
            <a:tbl>
              <a:tblPr>
                <a:noFill/>
                <a:tableStyleId>{2EE03807-932E-4469-A7BA-FF4DF5051F5B}</a:tableStyleId>
              </a:tblPr>
              <a:tblGrid>
                <a:gridCol w="1009125"/>
                <a:gridCol w="5059000"/>
              </a:tblGrid>
              <a:tr h="455275">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Natural Factor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on the water cycle </a:t>
                      </a:r>
                      <a:endParaRPr b="1" sz="1200">
                        <a:latin typeface="Century Gothic"/>
                        <a:ea typeface="Century Gothic"/>
                        <a:cs typeface="Century Gothic"/>
                        <a:sym typeface="Century Gothic"/>
                      </a:endParaRPr>
                    </a:p>
                  </a:txBody>
                  <a:tcPr marT="91425" marB="91425" marR="91425" marL="91425"/>
                </a:tc>
              </a:tr>
              <a:tr h="500650">
                <a:tc>
                  <a:txBody>
                    <a:bodyPr/>
                    <a:lstStyle/>
                    <a:p>
                      <a:pPr indent="0" lvl="0" marL="0" rtl="0" algn="l">
                        <a:lnSpc>
                          <a:spcPct val="100000"/>
                        </a:lnSpc>
                        <a:spcBef>
                          <a:spcPts val="0"/>
                        </a:spcBef>
                        <a:spcAft>
                          <a:spcPts val="0"/>
                        </a:spcAft>
                        <a:buNone/>
                      </a:pPr>
                      <a:r>
                        <a:rPr lang="en-GB" sz="1100">
                          <a:latin typeface="Century Gothic"/>
                          <a:ea typeface="Century Gothic"/>
                          <a:cs typeface="Century Gothic"/>
                          <a:sym typeface="Century Gothic"/>
                        </a:rPr>
                        <a:t>Landscape </a:t>
                      </a:r>
                      <a:endParaRPr sz="1100">
                        <a:latin typeface="Century Gothic"/>
                        <a:ea typeface="Century Gothic"/>
                        <a:cs typeface="Century Gothic"/>
                        <a:sym typeface="Century Gothic"/>
                      </a:endParaRPr>
                    </a:p>
                  </a:txBody>
                  <a:tcPr marT="91425" marB="91425" marR="91425" marL="91425"/>
                </a:tc>
                <a:tc>
                  <a:txBody>
                    <a:bodyPr/>
                    <a:lstStyle/>
                    <a:p>
                      <a:pPr indent="-298450" lvl="0" marL="457200" rtl="0" algn="l">
                        <a:lnSpc>
                          <a:spcPct val="100000"/>
                        </a:lnSpc>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Areas with hills and rocks decrease groundwater and increase runoff. </a:t>
                      </a:r>
                      <a:endParaRPr sz="1100">
                        <a:solidFill>
                          <a:schemeClr val="dk1"/>
                        </a:solidFill>
                        <a:latin typeface="Century Gothic"/>
                        <a:ea typeface="Century Gothic"/>
                        <a:cs typeface="Century Gothic"/>
                        <a:sym typeface="Century Gothic"/>
                      </a:endParaRPr>
                    </a:p>
                    <a:p>
                      <a:pPr indent="-298450" lvl="0" marL="457200" rtl="0" algn="l">
                        <a:lnSpc>
                          <a:spcPct val="100000"/>
                        </a:lnSpc>
                        <a:spcBef>
                          <a:spcPts val="0"/>
                        </a:spcBef>
                        <a:spcAft>
                          <a:spcPts val="0"/>
                        </a:spcAft>
                        <a:buClr>
                          <a:schemeClr val="dk1"/>
                        </a:buClr>
                        <a:buSzPts val="1100"/>
                        <a:buFont typeface="Century Gothic"/>
                        <a:buChar char="●"/>
                      </a:pPr>
                      <a:r>
                        <a:rPr lang="en-GB" sz="1100">
                          <a:solidFill>
                            <a:schemeClr val="dk1"/>
                          </a:solidFill>
                          <a:latin typeface="Century Gothic"/>
                          <a:ea typeface="Century Gothic"/>
                          <a:cs typeface="Century Gothic"/>
                          <a:sym typeface="Century Gothic"/>
                        </a:rPr>
                        <a:t>Dry, sandy areas  increase groundwater and decrease runoff.</a:t>
                      </a:r>
                      <a:endParaRPr sz="1100">
                        <a:latin typeface="Century Gothic"/>
                        <a:ea typeface="Century Gothic"/>
                        <a:cs typeface="Century Gothic"/>
                        <a:sym typeface="Century Gothic"/>
                      </a:endParaRPr>
                    </a:p>
                  </a:txBody>
                  <a:tcPr marT="91425" marB="91425" marR="91425" marL="91425"/>
                </a:tc>
              </a:tr>
              <a:tr h="714650">
                <a:tc>
                  <a:txBody>
                    <a:bodyPr/>
                    <a:lstStyle/>
                    <a:p>
                      <a:pPr indent="0" lvl="0" marL="0" rtl="0" algn="l">
                        <a:lnSpc>
                          <a:spcPct val="100000"/>
                        </a:lnSpc>
                        <a:spcBef>
                          <a:spcPts val="0"/>
                        </a:spcBef>
                        <a:spcAft>
                          <a:spcPts val="0"/>
                        </a:spcAft>
                        <a:buNone/>
                      </a:pPr>
                      <a:r>
                        <a:rPr lang="en-GB" sz="1100">
                          <a:latin typeface="Century Gothic"/>
                          <a:ea typeface="Century Gothic"/>
                          <a:cs typeface="Century Gothic"/>
                          <a:sym typeface="Century Gothic"/>
                        </a:rPr>
                        <a:t>Vegetation</a:t>
                      </a:r>
                      <a:r>
                        <a:rPr lang="en-GB" sz="1100">
                          <a:latin typeface="Century Gothic"/>
                          <a:ea typeface="Century Gothic"/>
                          <a:cs typeface="Century Gothic"/>
                          <a:sym typeface="Century Gothic"/>
                        </a:rPr>
                        <a:t> </a:t>
                      </a:r>
                      <a:endParaRPr sz="1100">
                        <a:latin typeface="Century Gothic"/>
                        <a:ea typeface="Century Gothic"/>
                        <a:cs typeface="Century Gothic"/>
                        <a:sym typeface="Century Gothic"/>
                      </a:endParaRPr>
                    </a:p>
                  </a:txBody>
                  <a:tcPr marT="91425" marB="91425" marR="91425" marL="91425"/>
                </a:tc>
                <a:tc>
                  <a:txBody>
                    <a:bodyPr/>
                    <a:lstStyle/>
                    <a:p>
                      <a:pPr indent="-298450" lvl="0" marL="457200" rtl="0" algn="l">
                        <a:lnSpc>
                          <a:spcPct val="100000"/>
                        </a:lnSpc>
                        <a:spcBef>
                          <a:spcPts val="0"/>
                        </a:spcBef>
                        <a:spcAft>
                          <a:spcPts val="0"/>
                        </a:spcAft>
                        <a:buSzPts val="1100"/>
                        <a:buFont typeface="Century Gothic"/>
                        <a:buChar char="●"/>
                      </a:pPr>
                      <a:r>
                        <a:rPr lang="en-GB" sz="1100">
                          <a:solidFill>
                            <a:schemeClr val="dk1"/>
                          </a:solidFill>
                          <a:latin typeface="Century Gothic"/>
                          <a:ea typeface="Century Gothic"/>
                          <a:cs typeface="Century Gothic"/>
                          <a:sym typeface="Century Gothic"/>
                        </a:rPr>
                        <a:t>Lots of plants increases groundwater and decreases runoff. </a:t>
                      </a:r>
                      <a:endParaRPr sz="1100">
                        <a:solidFill>
                          <a:schemeClr val="dk1"/>
                        </a:solidFill>
                        <a:latin typeface="Century Gothic"/>
                        <a:ea typeface="Century Gothic"/>
                        <a:cs typeface="Century Gothic"/>
                        <a:sym typeface="Century Gothic"/>
                      </a:endParaRPr>
                    </a:p>
                    <a:p>
                      <a:pPr indent="-298450" lvl="0" marL="457200" rtl="0" algn="l">
                        <a:lnSpc>
                          <a:spcPct val="100000"/>
                        </a:lnSpc>
                        <a:spcBef>
                          <a:spcPts val="1600"/>
                        </a:spcBef>
                        <a:spcAft>
                          <a:spcPts val="1600"/>
                        </a:spcAft>
                        <a:buSzPts val="1100"/>
                        <a:buFont typeface="Century Gothic"/>
                        <a:buChar char="●"/>
                      </a:pPr>
                      <a:r>
                        <a:rPr lang="en-GB" sz="1100">
                          <a:solidFill>
                            <a:schemeClr val="dk1"/>
                          </a:solidFill>
                          <a:latin typeface="Century Gothic"/>
                          <a:ea typeface="Century Gothic"/>
                          <a:cs typeface="Century Gothic"/>
                          <a:sym typeface="Century Gothic"/>
                        </a:rPr>
                        <a:t>Less plants decrease groundwater and increase runoff. </a:t>
                      </a:r>
                      <a:endParaRPr sz="1100">
                        <a:latin typeface="Century Gothic"/>
                        <a:ea typeface="Century Gothic"/>
                        <a:cs typeface="Century Gothic"/>
                        <a:sym typeface="Century Gothic"/>
                      </a:endParaRPr>
                    </a:p>
                  </a:txBody>
                  <a:tcPr marT="91425" marB="91425" marR="91425" marL="91425"/>
                </a:tc>
              </a:tr>
            </a:tbl>
          </a:graphicData>
        </a:graphic>
      </p:graphicFrame>
      <p:graphicFrame>
        <p:nvGraphicFramePr>
          <p:cNvPr id="198" name="Google Shape;198;p28"/>
          <p:cNvGraphicFramePr/>
          <p:nvPr/>
        </p:nvGraphicFramePr>
        <p:xfrm>
          <a:off x="6685300" y="811125"/>
          <a:ext cx="3000000" cy="3000000"/>
        </p:xfrm>
        <a:graphic>
          <a:graphicData uri="http://schemas.openxmlformats.org/drawingml/2006/table">
            <a:tbl>
              <a:tblPr>
                <a:noFill/>
                <a:tableStyleId>{2EE03807-932E-4469-A7BA-FF4DF5051F5B}</a:tableStyleId>
              </a:tblPr>
              <a:tblGrid>
                <a:gridCol w="23296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Would the area below have higher groundwater or runoff?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id="199" name="Google Shape;199;p28"/>
          <p:cNvPicPr preferRelativeResize="0"/>
          <p:nvPr/>
        </p:nvPicPr>
        <p:blipFill>
          <a:blip r:embed="rId3">
            <a:alphaModFix/>
          </a:blip>
          <a:stretch>
            <a:fillRect/>
          </a:stretch>
        </p:blipFill>
        <p:spPr>
          <a:xfrm>
            <a:off x="6753500" y="3767473"/>
            <a:ext cx="2261475" cy="1174627"/>
          </a:xfrm>
          <a:prstGeom prst="rect">
            <a:avLst/>
          </a:prstGeom>
          <a:noFill/>
          <a:ln>
            <a:noFill/>
          </a:ln>
        </p:spPr>
      </p:pic>
      <p:pic>
        <p:nvPicPr>
          <p:cNvPr id="200" name="Google Shape;200;p28"/>
          <p:cNvPicPr preferRelativeResize="0"/>
          <p:nvPr/>
        </p:nvPicPr>
        <p:blipFill>
          <a:blip r:embed="rId4">
            <a:alphaModFix/>
          </a:blip>
          <a:stretch>
            <a:fillRect/>
          </a:stretch>
        </p:blipFill>
        <p:spPr>
          <a:xfrm>
            <a:off x="6753500" y="1965488"/>
            <a:ext cx="2261475" cy="13867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9"/>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206" name="Google Shape;206;p29"/>
          <p:cNvSpPr/>
          <p:nvPr/>
        </p:nvSpPr>
        <p:spPr>
          <a:xfrm>
            <a:off x="467600" y="782100"/>
            <a:ext cx="6286500" cy="7641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Fill in the missing factors in box 2 and 4.</a:t>
            </a:r>
            <a:endParaRPr sz="1600">
              <a:latin typeface="Century Gothic"/>
              <a:ea typeface="Century Gothic"/>
              <a:cs typeface="Century Gothic"/>
              <a:sym typeface="Century Gothic"/>
            </a:endParaRPr>
          </a:p>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 Complete </a:t>
            </a:r>
            <a:r>
              <a:rPr b="1" lang="en-GB" sz="1600">
                <a:latin typeface="Century Gothic"/>
                <a:ea typeface="Century Gothic"/>
                <a:cs typeface="Century Gothic"/>
                <a:sym typeface="Century Gothic"/>
              </a:rPr>
              <a:t>one </a:t>
            </a:r>
            <a:r>
              <a:rPr lang="en-GB" sz="1600">
                <a:latin typeface="Century Gothic"/>
                <a:ea typeface="Century Gothic"/>
                <a:cs typeface="Century Gothic"/>
                <a:sym typeface="Century Gothic"/>
              </a:rPr>
              <a:t>impact of each natural factor </a:t>
            </a:r>
            <a:endParaRPr sz="1600">
              <a:latin typeface="Century Gothic"/>
              <a:ea typeface="Century Gothic"/>
              <a:cs typeface="Century Gothic"/>
              <a:sym typeface="Century Gothic"/>
            </a:endParaRPr>
          </a:p>
        </p:txBody>
      </p:sp>
      <p:graphicFrame>
        <p:nvGraphicFramePr>
          <p:cNvPr id="207" name="Google Shape;207;p29"/>
          <p:cNvGraphicFramePr/>
          <p:nvPr/>
        </p:nvGraphicFramePr>
        <p:xfrm>
          <a:off x="6922070" y="420175"/>
          <a:ext cx="3000000" cy="3000000"/>
        </p:xfrm>
        <a:graphic>
          <a:graphicData uri="http://schemas.openxmlformats.org/drawingml/2006/table">
            <a:tbl>
              <a:tblPr>
                <a:noFill/>
                <a:tableStyleId>{2EE03807-932E-4469-A7BA-FF4DF5051F5B}</a:tableStyleId>
              </a:tblPr>
              <a:tblGrid>
                <a:gridCol w="2134475"/>
              </a:tblGrid>
              <a:tr h="3376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HINT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4042350">
                <a:tc>
                  <a:txBody>
                    <a:bodyPr/>
                    <a:lstStyle/>
                    <a:p>
                      <a:pPr indent="0" lvl="0" marL="0" rtl="0" algn="l">
                        <a:spcBef>
                          <a:spcPts val="0"/>
                        </a:spcBef>
                        <a:spcAft>
                          <a:spcPts val="0"/>
                        </a:spcAft>
                        <a:buNone/>
                      </a:pPr>
                      <a:r>
                        <a:rPr lang="en-GB" sz="1000">
                          <a:latin typeface="Century Gothic"/>
                          <a:ea typeface="Century Gothic"/>
                          <a:cs typeface="Century Gothic"/>
                          <a:sym typeface="Century Gothic"/>
                        </a:rPr>
                        <a:t>Students, remember….</a:t>
                      </a:r>
                      <a:endParaRPr sz="1000">
                        <a:latin typeface="Century Gothic"/>
                        <a:ea typeface="Century Gothic"/>
                        <a:cs typeface="Century Gothic"/>
                        <a:sym typeface="Century Gothic"/>
                      </a:endParaRPr>
                    </a:p>
                    <a:p>
                      <a:pPr indent="0" lvl="0" marL="0" rtl="0" algn="l">
                        <a:spcBef>
                          <a:spcPts val="0"/>
                        </a:spcBef>
                        <a:spcAft>
                          <a:spcPts val="0"/>
                        </a:spcAft>
                        <a:buNone/>
                      </a:pPr>
                      <a:r>
                        <a:rPr lang="en-GB" sz="1000">
                          <a:latin typeface="Century Gothic"/>
                          <a:ea typeface="Century Gothic"/>
                          <a:cs typeface="Century Gothic"/>
                          <a:sym typeface="Century Gothic"/>
                        </a:rPr>
                        <a:t>5 natural factors that affect the water cycle are</a:t>
                      </a:r>
                      <a:endParaRPr sz="1000">
                        <a:latin typeface="Century Gothic"/>
                        <a:ea typeface="Century Gothic"/>
                        <a:cs typeface="Century Gothic"/>
                        <a:sym typeface="Century Gothic"/>
                      </a:endParaRPr>
                    </a:p>
                    <a:p>
                      <a:pPr indent="0" lvl="0" marL="0" rtl="0" algn="l">
                        <a:spcBef>
                          <a:spcPts val="0"/>
                        </a:spcBef>
                        <a:spcAft>
                          <a:spcPts val="0"/>
                        </a:spcAft>
                        <a:buNone/>
                      </a:pPr>
                      <a:r>
                        <a:t/>
                      </a:r>
                      <a:endParaRPr sz="1000">
                        <a:latin typeface="Century Gothic"/>
                        <a:ea typeface="Century Gothic"/>
                        <a:cs typeface="Century Gothic"/>
                        <a:sym typeface="Century Gothic"/>
                      </a:endParaRPr>
                    </a:p>
                    <a:p>
                      <a:pPr indent="-292100" lvl="0" marL="457200" rtl="0" algn="l">
                        <a:spcBef>
                          <a:spcPts val="0"/>
                        </a:spcBef>
                        <a:spcAft>
                          <a:spcPts val="0"/>
                        </a:spcAft>
                        <a:buClr>
                          <a:schemeClr val="dk1"/>
                        </a:buClr>
                        <a:buSzPts val="1000"/>
                        <a:buFont typeface="Century Gothic"/>
                        <a:buAutoNum type="arabicPeriod"/>
                      </a:pPr>
                      <a:r>
                        <a:rPr lang="en-GB" sz="1000">
                          <a:solidFill>
                            <a:schemeClr val="dk1"/>
                          </a:solidFill>
                          <a:latin typeface="Century Gothic"/>
                          <a:ea typeface="Century Gothic"/>
                          <a:cs typeface="Century Gothic"/>
                          <a:sym typeface="Century Gothic"/>
                        </a:rPr>
                        <a:t>State of water</a:t>
                      </a:r>
                      <a:endParaRPr sz="1000">
                        <a:solidFill>
                          <a:schemeClr val="dk1"/>
                        </a:solidFill>
                        <a:latin typeface="Century Gothic"/>
                        <a:ea typeface="Century Gothic"/>
                        <a:cs typeface="Century Gothic"/>
                        <a:sym typeface="Century Gothic"/>
                      </a:endParaRPr>
                    </a:p>
                    <a:p>
                      <a:pPr indent="-292100" lvl="0" marL="457200" rtl="0" algn="l">
                        <a:spcBef>
                          <a:spcPts val="0"/>
                        </a:spcBef>
                        <a:spcAft>
                          <a:spcPts val="0"/>
                        </a:spcAft>
                        <a:buClr>
                          <a:schemeClr val="dk1"/>
                        </a:buClr>
                        <a:buSzPts val="1000"/>
                        <a:buFont typeface="Century Gothic"/>
                        <a:buAutoNum type="arabicPeriod"/>
                      </a:pPr>
                      <a:r>
                        <a:rPr lang="en-GB" sz="1000">
                          <a:solidFill>
                            <a:schemeClr val="dk1"/>
                          </a:solidFill>
                          <a:latin typeface="Century Gothic"/>
                          <a:ea typeface="Century Gothic"/>
                          <a:cs typeface="Century Gothic"/>
                          <a:sym typeface="Century Gothic"/>
                        </a:rPr>
                        <a:t>Air temperature</a:t>
                      </a:r>
                      <a:endParaRPr sz="1000">
                        <a:solidFill>
                          <a:schemeClr val="dk1"/>
                        </a:solidFill>
                        <a:latin typeface="Century Gothic"/>
                        <a:ea typeface="Century Gothic"/>
                        <a:cs typeface="Century Gothic"/>
                        <a:sym typeface="Century Gothic"/>
                      </a:endParaRPr>
                    </a:p>
                    <a:p>
                      <a:pPr indent="-292100" lvl="0" marL="457200" rtl="0" algn="l">
                        <a:spcBef>
                          <a:spcPts val="0"/>
                        </a:spcBef>
                        <a:spcAft>
                          <a:spcPts val="0"/>
                        </a:spcAft>
                        <a:buClr>
                          <a:schemeClr val="dk1"/>
                        </a:buClr>
                        <a:buSzPts val="1000"/>
                        <a:buFont typeface="Century Gothic"/>
                        <a:buAutoNum type="arabicPeriod"/>
                      </a:pPr>
                      <a:r>
                        <a:rPr lang="en-GB" sz="1000">
                          <a:solidFill>
                            <a:schemeClr val="dk1"/>
                          </a:solidFill>
                          <a:latin typeface="Century Gothic"/>
                          <a:ea typeface="Century Gothic"/>
                          <a:cs typeface="Century Gothic"/>
                          <a:sym typeface="Century Gothic"/>
                        </a:rPr>
                        <a:t>Amount of sunshine</a:t>
                      </a:r>
                      <a:endParaRPr sz="1000">
                        <a:solidFill>
                          <a:schemeClr val="dk1"/>
                        </a:solidFill>
                        <a:latin typeface="Century Gothic"/>
                        <a:ea typeface="Century Gothic"/>
                        <a:cs typeface="Century Gothic"/>
                        <a:sym typeface="Century Gothic"/>
                      </a:endParaRPr>
                    </a:p>
                    <a:p>
                      <a:pPr indent="-292100" lvl="0" marL="457200" rtl="0" algn="l">
                        <a:spcBef>
                          <a:spcPts val="0"/>
                        </a:spcBef>
                        <a:spcAft>
                          <a:spcPts val="0"/>
                        </a:spcAft>
                        <a:buClr>
                          <a:schemeClr val="dk1"/>
                        </a:buClr>
                        <a:buSzPts val="1000"/>
                        <a:buFont typeface="Century Gothic"/>
                        <a:buAutoNum type="arabicPeriod"/>
                      </a:pPr>
                      <a:r>
                        <a:rPr lang="en-GB" sz="1000">
                          <a:solidFill>
                            <a:schemeClr val="dk1"/>
                          </a:solidFill>
                          <a:latin typeface="Century Gothic"/>
                          <a:ea typeface="Century Gothic"/>
                          <a:cs typeface="Century Gothic"/>
                          <a:sym typeface="Century Gothic"/>
                        </a:rPr>
                        <a:t>Type of landscape</a:t>
                      </a:r>
                      <a:endParaRPr sz="1000">
                        <a:solidFill>
                          <a:schemeClr val="dk1"/>
                        </a:solidFill>
                        <a:latin typeface="Century Gothic"/>
                        <a:ea typeface="Century Gothic"/>
                        <a:cs typeface="Century Gothic"/>
                        <a:sym typeface="Century Gothic"/>
                      </a:endParaRPr>
                    </a:p>
                    <a:p>
                      <a:pPr indent="-292100" lvl="0" marL="457200" rtl="0" algn="l">
                        <a:spcBef>
                          <a:spcPts val="0"/>
                        </a:spcBef>
                        <a:spcAft>
                          <a:spcPts val="0"/>
                        </a:spcAft>
                        <a:buClr>
                          <a:schemeClr val="dk1"/>
                        </a:buClr>
                        <a:buSzPts val="1000"/>
                        <a:buFont typeface="Century Gothic"/>
                        <a:buAutoNum type="arabicPeriod"/>
                      </a:pPr>
                      <a:r>
                        <a:rPr lang="en-GB" sz="1000">
                          <a:solidFill>
                            <a:schemeClr val="dk1"/>
                          </a:solidFill>
                          <a:latin typeface="Century Gothic"/>
                          <a:ea typeface="Century Gothic"/>
                          <a:cs typeface="Century Gothic"/>
                          <a:sym typeface="Century Gothic"/>
                        </a:rPr>
                        <a:t> Type of vegetation </a:t>
                      </a:r>
                      <a:endParaRPr sz="1000">
                        <a:solidFill>
                          <a:schemeClr val="dk1"/>
                        </a:solidFill>
                        <a:latin typeface="Century Gothic"/>
                        <a:ea typeface="Century Gothic"/>
                        <a:cs typeface="Century Gothic"/>
                        <a:sym typeface="Century Gothic"/>
                      </a:endParaRPr>
                    </a:p>
                    <a:p>
                      <a:pPr indent="0" lvl="0" marL="457200" rtl="0" algn="l">
                        <a:spcBef>
                          <a:spcPts val="0"/>
                        </a:spcBef>
                        <a:spcAft>
                          <a:spcPts val="0"/>
                        </a:spcAft>
                        <a:buNone/>
                      </a:pPr>
                      <a:r>
                        <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000">
                          <a:solidFill>
                            <a:schemeClr val="dk1"/>
                          </a:solidFill>
                          <a:latin typeface="Century Gothic"/>
                          <a:ea typeface="Century Gothic"/>
                          <a:cs typeface="Century Gothic"/>
                          <a:sym typeface="Century Gothic"/>
                        </a:rPr>
                        <a:t>States of matter impact water moving from a solid to a liquid.</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lang="en-GB" sz="1000">
                          <a:solidFill>
                            <a:schemeClr val="dk1"/>
                          </a:solidFill>
                          <a:latin typeface="Century Gothic"/>
                          <a:ea typeface="Century Gothic"/>
                          <a:cs typeface="Century Gothic"/>
                          <a:sym typeface="Century Gothic"/>
                        </a:rPr>
                        <a:t>Air temperatures impact water moving from a liquid to a gas.</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0"/>
                        </a:spcAft>
                        <a:buNone/>
                      </a:pPr>
                      <a:r>
                        <a:rPr lang="en-GB" sz="1000">
                          <a:solidFill>
                            <a:schemeClr val="dk1"/>
                          </a:solidFill>
                          <a:latin typeface="Century Gothic"/>
                          <a:ea typeface="Century Gothic"/>
                          <a:cs typeface="Century Gothic"/>
                          <a:sym typeface="Century Gothic"/>
                        </a:rPr>
                        <a:t>Sunshine impact water moving from a liquid to a gas. </a:t>
                      </a:r>
                      <a:endParaRPr sz="1000">
                        <a:solidFill>
                          <a:schemeClr val="dk1"/>
                        </a:solidFill>
                        <a:latin typeface="Century Gothic"/>
                        <a:ea typeface="Century Gothic"/>
                        <a:cs typeface="Century Gothic"/>
                        <a:sym typeface="Century Gothic"/>
                      </a:endParaRPr>
                    </a:p>
                    <a:p>
                      <a:pPr indent="0" lvl="0" marL="0" rtl="0" algn="l">
                        <a:lnSpc>
                          <a:spcPct val="115000"/>
                        </a:lnSpc>
                        <a:spcBef>
                          <a:spcPts val="1600"/>
                        </a:spcBef>
                        <a:spcAft>
                          <a:spcPts val="1600"/>
                        </a:spcAft>
                        <a:buNone/>
                      </a:pPr>
                      <a:r>
                        <a:rPr lang="en-GB" sz="1000">
                          <a:solidFill>
                            <a:schemeClr val="dk1"/>
                          </a:solidFill>
                          <a:latin typeface="Century Gothic"/>
                          <a:ea typeface="Century Gothic"/>
                          <a:cs typeface="Century Gothic"/>
                          <a:sym typeface="Century Gothic"/>
                        </a:rPr>
                        <a:t>Landscapes and vegetation impact collection of  groundwater and surface runoff.</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208" name="Google Shape;208;p29"/>
          <p:cNvGraphicFramePr/>
          <p:nvPr/>
        </p:nvGraphicFramePr>
        <p:xfrm>
          <a:off x="557650" y="1647025"/>
          <a:ext cx="3000000" cy="3000000"/>
        </p:xfrm>
        <a:graphic>
          <a:graphicData uri="http://schemas.openxmlformats.org/drawingml/2006/table">
            <a:tbl>
              <a:tblPr>
                <a:noFill/>
                <a:tableStyleId>{2EE03807-932E-4469-A7BA-FF4DF5051F5B}</a:tableStyleId>
              </a:tblPr>
              <a:tblGrid>
                <a:gridCol w="839800"/>
                <a:gridCol w="1238150"/>
                <a:gridCol w="4286475"/>
              </a:tblGrid>
              <a:tr h="381000">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Number </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Factor name </a:t>
                      </a:r>
                      <a:endParaRPr b="1"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200">
                          <a:latin typeface="Century Gothic"/>
                          <a:ea typeface="Century Gothic"/>
                          <a:cs typeface="Century Gothic"/>
                          <a:sym typeface="Century Gothic"/>
                        </a:rPr>
                        <a:t>Impact of factor on water cycle </a:t>
                      </a:r>
                      <a:endParaRPr b="1"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1</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State of water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2</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lnSpc>
                          <a:spcPct val="115000"/>
                        </a:lnSpc>
                        <a:spcBef>
                          <a:spcPts val="0"/>
                        </a:spcBef>
                        <a:spcAft>
                          <a:spcPts val="1600"/>
                        </a:spcAft>
                        <a:buNone/>
                      </a:pPr>
                      <a:r>
                        <a:rPr lang="en-GB" sz="1200">
                          <a:solidFill>
                            <a:schemeClr val="dk1"/>
                          </a:solidFill>
                          <a:latin typeface="Century Gothic"/>
                          <a:ea typeface="Century Gothic"/>
                          <a:cs typeface="Century Gothic"/>
                          <a:sym typeface="Century Gothic"/>
                        </a:rPr>
                        <a:t>Increase evaporation of ocean water</a:t>
                      </a:r>
                      <a:endParaRPr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3</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Amount</a:t>
                      </a:r>
                      <a:r>
                        <a:rPr lang="en-GB" sz="1200">
                          <a:latin typeface="Century Gothic"/>
                          <a:ea typeface="Century Gothic"/>
                          <a:cs typeface="Century Gothic"/>
                          <a:sym typeface="Century Gothic"/>
                        </a:rPr>
                        <a:t> of sunshine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4</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1600"/>
                        </a:spcAft>
                        <a:buNone/>
                      </a:pPr>
                      <a:r>
                        <a:rPr lang="en-GB" sz="1100">
                          <a:solidFill>
                            <a:schemeClr val="dk1"/>
                          </a:solidFill>
                          <a:latin typeface="Century Gothic"/>
                          <a:ea typeface="Century Gothic"/>
                          <a:cs typeface="Century Gothic"/>
                          <a:sym typeface="Century Gothic"/>
                        </a:rPr>
                        <a:t>Areas with hills and rocks decrease groundwater and increase runoff  </a:t>
                      </a:r>
                      <a:endParaRPr sz="1200">
                        <a:latin typeface="Century Gothic"/>
                        <a:ea typeface="Century Gothic"/>
                        <a:cs typeface="Century Gothic"/>
                        <a:sym typeface="Century Gothic"/>
                      </a:endParaRPr>
                    </a:p>
                  </a:txBody>
                  <a:tcPr marT="91425" marB="91425" marR="91425" marL="91425"/>
                </a:tc>
              </a:tr>
              <a:tr h="381000">
                <a:tc>
                  <a:txBody>
                    <a:bodyPr/>
                    <a:lstStyle/>
                    <a:p>
                      <a:pPr indent="0" lvl="0" marL="0" rtl="0" algn="l">
                        <a:spcBef>
                          <a:spcPts val="0"/>
                        </a:spcBef>
                        <a:spcAft>
                          <a:spcPts val="0"/>
                        </a:spcAft>
                        <a:buNone/>
                      </a:pPr>
                      <a:r>
                        <a:rPr lang="en-GB" sz="1200">
                          <a:latin typeface="Century Gothic"/>
                          <a:ea typeface="Century Gothic"/>
                          <a:cs typeface="Century Gothic"/>
                          <a:sym typeface="Century Gothic"/>
                        </a:rPr>
                        <a:t>5</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sz="1200">
                          <a:solidFill>
                            <a:schemeClr val="dk1"/>
                          </a:solidFill>
                          <a:latin typeface="Century Gothic"/>
                          <a:ea typeface="Century Gothic"/>
                          <a:cs typeface="Century Gothic"/>
                          <a:sym typeface="Century Gothic"/>
                        </a:rPr>
                        <a:t>Type of </a:t>
                      </a:r>
                      <a:r>
                        <a:rPr lang="en-GB" sz="1200">
                          <a:solidFill>
                            <a:schemeClr val="dk1"/>
                          </a:solidFill>
                          <a:latin typeface="Century Gothic"/>
                          <a:ea typeface="Century Gothic"/>
                          <a:cs typeface="Century Gothic"/>
                          <a:sym typeface="Century Gothic"/>
                        </a:rPr>
                        <a:t>vegetation</a:t>
                      </a:r>
                      <a:r>
                        <a:rPr lang="en-GB" sz="1200">
                          <a:solidFill>
                            <a:schemeClr val="dk1"/>
                          </a:solidFill>
                          <a:latin typeface="Century Gothic"/>
                          <a:ea typeface="Century Gothic"/>
                          <a:cs typeface="Century Gothic"/>
                          <a:sym typeface="Century Gothic"/>
                        </a:rPr>
                        <a:t> </a:t>
                      </a:r>
                      <a:endParaRPr sz="12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sz="1200">
                        <a:latin typeface="Century Gothic"/>
                        <a:ea typeface="Century Gothic"/>
                        <a:cs typeface="Century Gothic"/>
                        <a:sym typeface="Century Gothic"/>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0"/>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214" name="Google Shape;214;p30"/>
          <p:cNvSpPr txBox="1"/>
          <p:nvPr>
            <p:ph idx="2" type="body"/>
          </p:nvPr>
        </p:nvSpPr>
        <p:spPr>
          <a:xfrm>
            <a:off x="552550" y="767450"/>
            <a:ext cx="4840800" cy="408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water cycle occurs on every area of the Earth at the same time. </a:t>
            </a:r>
            <a:endParaRPr/>
          </a:p>
          <a:p>
            <a:pPr indent="0" lvl="0" marL="0" rtl="0" algn="l">
              <a:spcBef>
                <a:spcPts val="1600"/>
              </a:spcBef>
              <a:spcAft>
                <a:spcPts val="0"/>
              </a:spcAft>
              <a:buNone/>
            </a:pPr>
            <a:r>
              <a:rPr lang="en-GB">
                <a:solidFill>
                  <a:schemeClr val="dk1"/>
                </a:solidFill>
              </a:rPr>
              <a:t>Natural factors impact the movement of water through the water cycle as a solid, liquid or gas. </a:t>
            </a:r>
            <a:endParaRPr>
              <a:solidFill>
                <a:schemeClr val="dk1"/>
              </a:solidFill>
            </a:endParaRPr>
          </a:p>
          <a:p>
            <a:pPr indent="0" lvl="0" marL="0" rtl="0" algn="l">
              <a:spcBef>
                <a:spcPts val="1600"/>
              </a:spcBef>
              <a:spcAft>
                <a:spcPts val="1600"/>
              </a:spcAft>
              <a:buClr>
                <a:schemeClr val="dk1"/>
              </a:buClr>
              <a:buSzPts val="1100"/>
              <a:buFont typeface="Arial"/>
              <a:buNone/>
            </a:pPr>
            <a:r>
              <a:rPr lang="en-GB">
                <a:solidFill>
                  <a:schemeClr val="dk1"/>
                </a:solidFill>
              </a:rPr>
              <a:t>It can take a few days or thousands of years for water to naturally recycle through the water cycle. </a:t>
            </a:r>
            <a:endParaRPr>
              <a:solidFill>
                <a:schemeClr val="dk1"/>
              </a:solidFill>
            </a:endParaRPr>
          </a:p>
        </p:txBody>
      </p:sp>
      <p:pic>
        <p:nvPicPr>
          <p:cNvPr id="215" name="Google Shape;215;p30"/>
          <p:cNvPicPr preferRelativeResize="0"/>
          <p:nvPr/>
        </p:nvPicPr>
        <p:blipFill>
          <a:blip r:embed="rId3">
            <a:alphaModFix/>
          </a:blip>
          <a:stretch>
            <a:fillRect/>
          </a:stretch>
        </p:blipFill>
        <p:spPr>
          <a:xfrm>
            <a:off x="5072250" y="2425975"/>
            <a:ext cx="3832276" cy="2554801"/>
          </a:xfrm>
          <a:prstGeom prst="rect">
            <a:avLst/>
          </a:prstGeom>
          <a:noFill/>
          <a:ln>
            <a:noFill/>
          </a:ln>
        </p:spPr>
      </p:pic>
      <p:graphicFrame>
        <p:nvGraphicFramePr>
          <p:cNvPr id="216" name="Google Shape;216;p30"/>
          <p:cNvGraphicFramePr/>
          <p:nvPr/>
        </p:nvGraphicFramePr>
        <p:xfrm>
          <a:off x="6685300" y="811125"/>
          <a:ext cx="3000000" cy="3000000"/>
        </p:xfrm>
        <a:graphic>
          <a:graphicData uri="http://schemas.openxmlformats.org/drawingml/2006/table">
            <a:tbl>
              <a:tblPr>
                <a:noFill/>
                <a:tableStyleId>{2EE03807-932E-4469-A7BA-FF4DF5051F5B}</a:tableStyleId>
              </a:tblPr>
              <a:tblGrid>
                <a:gridCol w="23296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What would happen the lake circled in red below if the sunshine in this area  increased?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
        <p:nvSpPr>
          <p:cNvPr id="217" name="Google Shape;217;p30"/>
          <p:cNvSpPr/>
          <p:nvPr/>
        </p:nvSpPr>
        <p:spPr>
          <a:xfrm>
            <a:off x="6296900" y="3813475"/>
            <a:ext cx="935100" cy="8625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1"/>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223" name="Google Shape;223;p31"/>
          <p:cNvSpPr txBox="1"/>
          <p:nvPr>
            <p:ph idx="2" type="body"/>
          </p:nvPr>
        </p:nvSpPr>
        <p:spPr>
          <a:xfrm>
            <a:off x="384475" y="705125"/>
            <a:ext cx="6300900" cy="71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There are many natural factors that affect and impact the water cycle. </a:t>
            </a:r>
            <a:r>
              <a:rPr lang="en-GB" sz="1400">
                <a:solidFill>
                  <a:schemeClr val="dk1"/>
                </a:solidFill>
              </a:rPr>
              <a:t>These are 5 natural factors that impact₁ the movement of water through the stages of the water cycle.</a:t>
            </a:r>
            <a:endParaRPr sz="1400">
              <a:solidFill>
                <a:schemeClr val="dk1"/>
              </a:solidFill>
            </a:endParaRPr>
          </a:p>
          <a:p>
            <a:pPr indent="0" lvl="0" marL="457200" rtl="0" algn="l">
              <a:lnSpc>
                <a:spcPct val="100000"/>
              </a:lnSpc>
              <a:spcBef>
                <a:spcPts val="1600"/>
              </a:spcBef>
              <a:spcAft>
                <a:spcPts val="0"/>
              </a:spcAft>
              <a:buNone/>
            </a:pPr>
            <a:r>
              <a:t/>
            </a:r>
            <a:endParaRPr sz="1400">
              <a:solidFill>
                <a:schemeClr val="dk1"/>
              </a:solidFill>
            </a:endParaRPr>
          </a:p>
          <a:p>
            <a:pPr indent="0" lvl="0" marL="0" rtl="0" algn="l">
              <a:spcBef>
                <a:spcPts val="0"/>
              </a:spcBef>
              <a:spcAft>
                <a:spcPts val="1600"/>
              </a:spcAft>
              <a:buNone/>
            </a:pPr>
            <a:r>
              <a:t/>
            </a:r>
            <a:endParaRPr sz="1400">
              <a:solidFill>
                <a:schemeClr val="dk1"/>
              </a:solidFill>
            </a:endParaRPr>
          </a:p>
        </p:txBody>
      </p:sp>
      <p:graphicFrame>
        <p:nvGraphicFramePr>
          <p:cNvPr id="224" name="Google Shape;224;p31"/>
          <p:cNvGraphicFramePr/>
          <p:nvPr/>
        </p:nvGraphicFramePr>
        <p:xfrm>
          <a:off x="7105500" y="351825"/>
          <a:ext cx="3000000" cy="3000000"/>
        </p:xfrm>
        <a:graphic>
          <a:graphicData uri="http://schemas.openxmlformats.org/drawingml/2006/table">
            <a:tbl>
              <a:tblPr>
                <a:noFill/>
                <a:tableStyleId>{2EE03807-932E-4469-A7BA-FF4DF5051F5B}</a:tableStyleId>
              </a:tblPr>
              <a:tblGrid>
                <a:gridCol w="18049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In the news there is lots of concern for melting ice caps. </a:t>
                      </a:r>
                      <a:endParaRPr sz="1100">
                        <a:latin typeface="Century Gothic"/>
                        <a:ea typeface="Century Gothic"/>
                        <a:cs typeface="Century Gothic"/>
                        <a:sym typeface="Century Gothic"/>
                      </a:endParaRPr>
                    </a:p>
                    <a:p>
                      <a:pPr indent="0" lvl="0" marL="0" rtl="0" algn="l">
                        <a:spcBef>
                          <a:spcPts val="0"/>
                        </a:spcBef>
                        <a:spcAft>
                          <a:spcPts val="0"/>
                        </a:spcAft>
                        <a:buNone/>
                      </a:pPr>
                      <a:r>
                        <a:t/>
                      </a:r>
                      <a:endParaRPr sz="1100">
                        <a:latin typeface="Century Gothic"/>
                        <a:ea typeface="Century Gothic"/>
                        <a:cs typeface="Century Gothic"/>
                        <a:sym typeface="Century Gothic"/>
                      </a:endParaRPr>
                    </a:p>
                    <a:p>
                      <a:pPr indent="0" lvl="0" marL="0" rtl="0" algn="l">
                        <a:spcBef>
                          <a:spcPts val="0"/>
                        </a:spcBef>
                        <a:spcAft>
                          <a:spcPts val="0"/>
                        </a:spcAft>
                        <a:buNone/>
                      </a:pPr>
                      <a:r>
                        <a:rPr lang="en-GB" sz="1100">
                          <a:latin typeface="Century Gothic"/>
                          <a:ea typeface="Century Gothic"/>
                          <a:cs typeface="Century Gothic"/>
                          <a:sym typeface="Century Gothic"/>
                        </a:rPr>
                        <a:t>What is one impact on the water cycle if most of the polar ice caps melt?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id="225" name="Google Shape;225;p31"/>
          <p:cNvPicPr preferRelativeResize="0"/>
          <p:nvPr/>
        </p:nvPicPr>
        <p:blipFill rotWithShape="1">
          <a:blip r:embed="rId3">
            <a:alphaModFix/>
          </a:blip>
          <a:srcRect b="12473" l="27198" r="0" t="12473"/>
          <a:stretch/>
        </p:blipFill>
        <p:spPr>
          <a:xfrm>
            <a:off x="7178250" y="2590184"/>
            <a:ext cx="1804923" cy="1861966"/>
          </a:xfrm>
          <a:prstGeom prst="rect">
            <a:avLst/>
          </a:prstGeom>
          <a:noFill/>
          <a:ln cap="flat" cmpd="sng" w="9525">
            <a:solidFill>
              <a:schemeClr val="dk2"/>
            </a:solidFill>
            <a:prstDash val="solid"/>
            <a:round/>
            <a:headEnd len="sm" w="sm" type="none"/>
            <a:tailEnd len="sm" w="sm" type="none"/>
          </a:ln>
        </p:spPr>
      </p:pic>
      <p:graphicFrame>
        <p:nvGraphicFramePr>
          <p:cNvPr id="226" name="Google Shape;226;p31"/>
          <p:cNvGraphicFramePr/>
          <p:nvPr/>
        </p:nvGraphicFramePr>
        <p:xfrm>
          <a:off x="515688" y="1666100"/>
          <a:ext cx="3000000" cy="3000000"/>
        </p:xfrm>
        <a:graphic>
          <a:graphicData uri="http://schemas.openxmlformats.org/drawingml/2006/table">
            <a:tbl>
              <a:tblPr>
                <a:noFill/>
                <a:tableStyleId>{2EE03807-932E-4469-A7BA-FF4DF5051F5B}</a:tableStyleId>
              </a:tblPr>
              <a:tblGrid>
                <a:gridCol w="736325"/>
                <a:gridCol w="1648775"/>
                <a:gridCol w="4204700"/>
              </a:tblGrid>
              <a:tr h="381000">
                <a:tc>
                  <a:txBody>
                    <a:bodyPr/>
                    <a:lstStyle/>
                    <a:p>
                      <a:pPr indent="0" lvl="0" marL="0" rtl="0" algn="l">
                        <a:spcBef>
                          <a:spcPts val="0"/>
                        </a:spcBef>
                        <a:spcAft>
                          <a:spcPts val="0"/>
                        </a:spcAft>
                        <a:buNone/>
                      </a:pPr>
                      <a:r>
                        <a:rPr b="1" lang="en-GB" sz="1000">
                          <a:latin typeface="Century Gothic"/>
                          <a:ea typeface="Century Gothic"/>
                          <a:cs typeface="Century Gothic"/>
                          <a:sym typeface="Century Gothic"/>
                        </a:rPr>
                        <a:t>number</a:t>
                      </a:r>
                      <a:endParaRPr b="1" sz="10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latin typeface="Century Gothic"/>
                          <a:ea typeface="Century Gothic"/>
                          <a:cs typeface="Century Gothic"/>
                          <a:sym typeface="Century Gothic"/>
                        </a:rPr>
                        <a:t>Natural factor </a:t>
                      </a:r>
                      <a:endParaRPr b="1" sz="10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900">
                          <a:latin typeface="Century Gothic"/>
                          <a:ea typeface="Century Gothic"/>
                          <a:cs typeface="Century Gothic"/>
                          <a:sym typeface="Century Gothic"/>
                        </a:rPr>
                        <a:t>Impact on the water cycle </a:t>
                      </a:r>
                      <a:endParaRPr b="1" sz="9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GB" sz="1000">
                          <a:solidFill>
                            <a:schemeClr val="dk1"/>
                          </a:solidFill>
                          <a:latin typeface="Century Gothic"/>
                          <a:ea typeface="Century Gothic"/>
                          <a:cs typeface="Century Gothic"/>
                          <a:sym typeface="Century Gothic"/>
                        </a:rPr>
                        <a:t>1</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1000">
                          <a:solidFill>
                            <a:schemeClr val="dk1"/>
                          </a:solidFill>
                          <a:latin typeface="Century Gothic"/>
                          <a:ea typeface="Century Gothic"/>
                          <a:cs typeface="Century Gothic"/>
                          <a:sym typeface="Century Gothic"/>
                        </a:rPr>
                        <a:t>State of water</a:t>
                      </a:r>
                      <a:endParaRPr sz="10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Increases the rate of solid ice. </a:t>
                      </a:r>
                      <a:endParaRPr sz="9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-Reduces the amount of surface water.</a:t>
                      </a:r>
                      <a:endParaRPr sz="9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-Stops water moving through the water cycle as precipitation and collection (groundwater and runoff). </a:t>
                      </a:r>
                      <a:endParaRPr sz="9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000">
                          <a:solidFill>
                            <a:schemeClr val="dk1"/>
                          </a:solidFill>
                          <a:latin typeface="Century Gothic"/>
                          <a:ea typeface="Century Gothic"/>
                          <a:cs typeface="Century Gothic"/>
                          <a:sym typeface="Century Gothic"/>
                        </a:rPr>
                        <a:t>2 &amp; 3</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Air temperature</a:t>
                      </a:r>
                      <a:endParaRPr sz="1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Amount of Sunshine </a:t>
                      </a:r>
                      <a:endParaRPr sz="1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High </a:t>
                      </a:r>
                      <a:endParaRPr sz="1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0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Low </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Increase evaporation of ocean water.</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Increases evaporation of freshwater. </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900">
                          <a:solidFill>
                            <a:schemeClr val="dk1"/>
                          </a:solidFill>
                          <a:latin typeface="Century Gothic"/>
                          <a:ea typeface="Century Gothic"/>
                          <a:cs typeface="Century Gothic"/>
                          <a:sym typeface="Century Gothic"/>
                        </a:rPr>
                        <a:t>-Increases transpiration of plants. </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Increases cloud formation (condensation). </a:t>
                      </a:r>
                      <a:endParaRPr sz="9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900">
                          <a:solidFill>
                            <a:schemeClr val="dk1"/>
                          </a:solidFill>
                          <a:latin typeface="Century Gothic"/>
                          <a:ea typeface="Century Gothic"/>
                          <a:cs typeface="Century Gothic"/>
                          <a:sym typeface="Century Gothic"/>
                        </a:rPr>
                        <a:t>-Increases rainfall (precipitation). </a:t>
                      </a:r>
                      <a:endParaRPr sz="9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84175">
                <a:tc>
                  <a:txBody>
                    <a:bodyPr/>
                    <a:lstStyle/>
                    <a:p>
                      <a:pPr indent="0" lvl="0" marL="0" rtl="0" algn="ctr">
                        <a:spcBef>
                          <a:spcPts val="0"/>
                        </a:spcBef>
                        <a:spcAft>
                          <a:spcPts val="0"/>
                        </a:spcAft>
                        <a:buNone/>
                      </a:pPr>
                      <a:r>
                        <a:rPr lang="en-GB" sz="1000">
                          <a:solidFill>
                            <a:schemeClr val="dk1"/>
                          </a:solidFill>
                          <a:latin typeface="Century Gothic"/>
                          <a:ea typeface="Century Gothic"/>
                          <a:cs typeface="Century Gothic"/>
                          <a:sym typeface="Century Gothic"/>
                        </a:rPr>
                        <a:t>4</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Type of landscape</a:t>
                      </a:r>
                      <a:endParaRPr sz="10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Areas with hills and rocks decrease groundwater and increase runoff. </a:t>
                      </a:r>
                      <a:endParaRPr sz="9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-Dry, sandy areas  increase groundwater and decrease runoff.</a:t>
                      </a:r>
                      <a:endParaRPr sz="9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6200">
                <a:tc>
                  <a:txBody>
                    <a:bodyPr/>
                    <a:lstStyle/>
                    <a:p>
                      <a:pPr indent="0" lvl="0" marL="0" rtl="0" algn="ctr">
                        <a:spcBef>
                          <a:spcPts val="0"/>
                        </a:spcBef>
                        <a:spcAft>
                          <a:spcPts val="0"/>
                        </a:spcAft>
                        <a:buNone/>
                      </a:pPr>
                      <a:r>
                        <a:rPr lang="en-GB" sz="1000">
                          <a:solidFill>
                            <a:schemeClr val="dk1"/>
                          </a:solidFill>
                          <a:latin typeface="Century Gothic"/>
                          <a:ea typeface="Century Gothic"/>
                          <a:cs typeface="Century Gothic"/>
                          <a:sym typeface="Century Gothic"/>
                        </a:rPr>
                        <a:t>5</a:t>
                      </a:r>
                      <a:endParaRPr sz="10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dk1"/>
                          </a:solidFill>
                          <a:latin typeface="Century Gothic"/>
                          <a:ea typeface="Century Gothic"/>
                          <a:cs typeface="Century Gothic"/>
                          <a:sym typeface="Century Gothic"/>
                        </a:rPr>
                        <a:t>Type of vegetation</a:t>
                      </a:r>
                      <a:endParaRPr sz="10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a:t>
                      </a:r>
                      <a:r>
                        <a:rPr lang="en-GB" sz="900">
                          <a:solidFill>
                            <a:schemeClr val="dk1"/>
                          </a:solidFill>
                          <a:latin typeface="Century Gothic"/>
                          <a:ea typeface="Century Gothic"/>
                          <a:cs typeface="Century Gothic"/>
                          <a:sym typeface="Century Gothic"/>
                        </a:rPr>
                        <a:t>Lots of plants increases groundwater and decreases runoff. </a:t>
                      </a:r>
                      <a:endParaRPr sz="900">
                        <a:solidFill>
                          <a:schemeClr val="dk1"/>
                        </a:solidFill>
                        <a:latin typeface="Century Gothic"/>
                        <a:ea typeface="Century Gothic"/>
                        <a:cs typeface="Century Gothic"/>
                        <a:sym typeface="Century Gothic"/>
                      </a:endParaRPr>
                    </a:p>
                    <a:p>
                      <a:pPr indent="0" lvl="0" marL="0" rtl="0" algn="l">
                        <a:lnSpc>
                          <a:spcPct val="100000"/>
                        </a:lnSpc>
                        <a:spcBef>
                          <a:spcPts val="0"/>
                        </a:spcBef>
                        <a:spcAft>
                          <a:spcPts val="0"/>
                        </a:spcAft>
                        <a:buNone/>
                      </a:pPr>
                      <a:r>
                        <a:rPr lang="en-GB" sz="900">
                          <a:solidFill>
                            <a:schemeClr val="dk1"/>
                          </a:solidFill>
                          <a:latin typeface="Century Gothic"/>
                          <a:ea typeface="Century Gothic"/>
                          <a:cs typeface="Century Gothic"/>
                          <a:sym typeface="Century Gothic"/>
                        </a:rPr>
                        <a:t>-Less plants decrease groundwater and increase runoff. </a:t>
                      </a:r>
                      <a:endParaRPr sz="9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79" name="Shape 79"/>
        <p:cNvGrpSpPr/>
        <p:nvPr/>
      </p:nvGrpSpPr>
      <p:grpSpPr>
        <a:xfrm>
          <a:off x="0" y="0"/>
          <a:ext cx="0" cy="0"/>
          <a:chOff x="0" y="0"/>
          <a:chExt cx="0" cy="0"/>
        </a:xfrm>
      </p:grpSpPr>
      <p:sp>
        <p:nvSpPr>
          <p:cNvPr id="80" name="Google Shape;80;p14"/>
          <p:cNvSpPr txBox="1"/>
          <p:nvPr>
            <p:ph idx="1" type="body"/>
          </p:nvPr>
        </p:nvSpPr>
        <p:spPr>
          <a:xfrm>
            <a:off x="586550" y="243050"/>
            <a:ext cx="7986000" cy="18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Do not delete this slide.</a:t>
            </a:r>
            <a:endParaRPr b="1"/>
          </a:p>
          <a:p>
            <a:pPr indent="0" lvl="0" marL="0" rtl="0" algn="l">
              <a:spcBef>
                <a:spcPts val="1600"/>
              </a:spcBef>
              <a:spcAft>
                <a:spcPts val="0"/>
              </a:spcAft>
              <a:buNone/>
            </a:pPr>
            <a:r>
              <a:rPr lang="en-GB"/>
              <a:t>This slide is designed so that you can copy the </a:t>
            </a:r>
            <a:r>
              <a:rPr b="1" lang="en-GB"/>
              <a:t>prompt box</a:t>
            </a:r>
            <a:r>
              <a:rPr lang="en-GB"/>
              <a:t> you need and insert it into your slides.</a:t>
            </a:r>
            <a:endParaRPr/>
          </a:p>
          <a:p>
            <a:pPr indent="0" lvl="0" marL="0" rtl="0" algn="l">
              <a:spcBef>
                <a:spcPts val="1600"/>
              </a:spcBef>
              <a:spcAft>
                <a:spcPts val="1600"/>
              </a:spcAft>
              <a:buNone/>
            </a:pPr>
            <a:r>
              <a:rPr lang="en-GB"/>
              <a:t>This slide is hidden and will not be included when presenting your lesson.</a:t>
            </a:r>
            <a:endParaRPr/>
          </a:p>
        </p:txBody>
      </p:sp>
      <p:graphicFrame>
        <p:nvGraphicFramePr>
          <p:cNvPr id="81" name="Google Shape;81;p14"/>
          <p:cNvGraphicFramePr/>
          <p:nvPr/>
        </p:nvGraphicFramePr>
        <p:xfrm>
          <a:off x="2040790" y="3654050"/>
          <a:ext cx="3000000" cy="3000000"/>
        </p:xfrm>
        <a:graphic>
          <a:graphicData uri="http://schemas.openxmlformats.org/drawingml/2006/table">
            <a:tbl>
              <a:tblPr>
                <a:noFill/>
                <a:tableStyleId>{2EE03807-932E-4469-A7BA-FF4DF5051F5B}</a:tableStyleId>
              </a:tblPr>
              <a:tblGrid>
                <a:gridCol w="2134475"/>
              </a:tblGrid>
              <a:tr h="32057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TEACHER CUE</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solidFill>
                      <a:srgbClr val="674EA7"/>
                    </a:solidFill>
                  </a:tcPr>
                </a:tc>
              </a:tr>
              <a:tr h="388025">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674EA7"/>
                      </a:solidFill>
                      <a:prstDash val="solid"/>
                      <a:round/>
                      <a:headEnd len="sm" w="sm" type="none"/>
                      <a:tailEnd len="sm" w="sm" type="none"/>
                    </a:lnL>
                    <a:lnR cap="flat" cmpd="sng" w="9525">
                      <a:solidFill>
                        <a:srgbClr val="674EA7"/>
                      </a:solidFill>
                      <a:prstDash val="solid"/>
                      <a:round/>
                      <a:headEnd len="sm" w="sm" type="none"/>
                      <a:tailEnd len="sm" w="sm" type="none"/>
                    </a:lnR>
                    <a:lnT cap="flat" cmpd="sng" w="9525">
                      <a:solidFill>
                        <a:srgbClr val="674EA7"/>
                      </a:solidFill>
                      <a:prstDash val="solid"/>
                      <a:round/>
                      <a:headEnd len="sm" w="sm" type="none"/>
                      <a:tailEnd len="sm" w="sm" type="none"/>
                    </a:lnT>
                    <a:lnB cap="flat" cmpd="sng" w="9525">
                      <a:solidFill>
                        <a:srgbClr val="674EA7"/>
                      </a:solidFill>
                      <a:prstDash val="solid"/>
                      <a:round/>
                      <a:headEnd len="sm" w="sm" type="none"/>
                      <a:tailEnd len="sm" w="sm" type="none"/>
                    </a:lnB>
                  </a:tcPr>
                </a:tc>
              </a:tr>
            </a:tbl>
          </a:graphicData>
        </a:graphic>
      </p:graphicFrame>
      <p:graphicFrame>
        <p:nvGraphicFramePr>
          <p:cNvPr id="82" name="Google Shape;82;p14"/>
          <p:cNvGraphicFramePr/>
          <p:nvPr/>
        </p:nvGraphicFramePr>
        <p:xfrm>
          <a:off x="2040800" y="2531575"/>
          <a:ext cx="3000000" cy="3000000"/>
        </p:xfrm>
        <a:graphic>
          <a:graphicData uri="http://schemas.openxmlformats.org/drawingml/2006/table">
            <a:tbl>
              <a:tblPr>
                <a:noFill/>
                <a:tableStyleId>{2EE03807-932E-4469-A7BA-FF4DF5051F5B}</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VOCABULARY</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1 - </a:t>
                      </a:r>
                      <a:endParaRPr sz="1100">
                        <a:latin typeface="Century Gothic"/>
                        <a:ea typeface="Century Gothic"/>
                        <a:cs typeface="Century Gothic"/>
                        <a:sym typeface="Century Gothic"/>
                      </a:endParaRPr>
                    </a:p>
                  </a:txBody>
                  <a:tcPr marT="91425" marB="91425" marR="91425" marL="91425">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tcPr>
                </a:tc>
              </a:tr>
            </a:tbl>
          </a:graphicData>
        </a:graphic>
      </p:graphicFrame>
      <p:graphicFrame>
        <p:nvGraphicFramePr>
          <p:cNvPr id="83" name="Google Shape;83;p14"/>
          <p:cNvGraphicFramePr/>
          <p:nvPr/>
        </p:nvGraphicFramePr>
        <p:xfrm>
          <a:off x="515700" y="2531575"/>
          <a:ext cx="3000000" cy="3000000"/>
        </p:xfrm>
        <a:graphic>
          <a:graphicData uri="http://schemas.openxmlformats.org/drawingml/2006/table">
            <a:tbl>
              <a:tblPr>
                <a:noFill/>
                <a:tableStyleId>{2EE03807-932E-4469-A7BA-FF4DF5051F5B}</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TRACK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84" name="Google Shape;84;p14"/>
          <p:cNvGraphicFramePr/>
          <p:nvPr/>
        </p:nvGraphicFramePr>
        <p:xfrm>
          <a:off x="515700" y="3177225"/>
          <a:ext cx="3000000" cy="3000000"/>
        </p:xfrm>
        <a:graphic>
          <a:graphicData uri="http://schemas.openxmlformats.org/drawingml/2006/table">
            <a:tbl>
              <a:tblPr>
                <a:noFill/>
                <a:tableStyleId>{2EE03807-932E-4469-A7BA-FF4DF5051F5B}</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READ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graphicFrame>
        <p:nvGraphicFramePr>
          <p:cNvPr id="85" name="Google Shape;85;p14"/>
          <p:cNvGraphicFramePr/>
          <p:nvPr/>
        </p:nvGraphicFramePr>
        <p:xfrm>
          <a:off x="4439730" y="3654038"/>
          <a:ext cx="3000000" cy="3000000"/>
        </p:xfrm>
        <a:graphic>
          <a:graphicData uri="http://schemas.openxmlformats.org/drawingml/2006/table">
            <a:tbl>
              <a:tblPr>
                <a:noFill/>
                <a:tableStyleId>{2EE03807-932E-4469-A7BA-FF4DF5051F5B}</a:tableStyleId>
              </a:tblPr>
              <a:tblGrid>
                <a:gridCol w="213447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MAKE THE CONNECTION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you already know….</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86" name="Google Shape;86;p14"/>
          <p:cNvGraphicFramePr/>
          <p:nvPr/>
        </p:nvGraphicFramePr>
        <p:xfrm>
          <a:off x="6838660" y="2531563"/>
          <a:ext cx="3000000" cy="3000000"/>
        </p:xfrm>
        <a:graphic>
          <a:graphicData uri="http://schemas.openxmlformats.org/drawingml/2006/table">
            <a:tbl>
              <a:tblPr>
                <a:noFill/>
                <a:tableStyleId>{2EE03807-932E-4469-A7BA-FF4DF5051F5B}</a:tableStyleId>
              </a:tblPr>
              <a:tblGrid>
                <a:gridCol w="2142625"/>
              </a:tblGrid>
              <a:tr h="2298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86150">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graphicFrame>
        <p:nvGraphicFramePr>
          <p:cNvPr id="87" name="Google Shape;87;p14"/>
          <p:cNvGraphicFramePr/>
          <p:nvPr/>
        </p:nvGraphicFramePr>
        <p:xfrm>
          <a:off x="4439720" y="2531575"/>
          <a:ext cx="3000000" cy="3000000"/>
        </p:xfrm>
        <a:graphic>
          <a:graphicData uri="http://schemas.openxmlformats.org/drawingml/2006/table">
            <a:tbl>
              <a:tblPr>
                <a:noFill/>
                <a:tableStyleId>{2EE03807-932E-4469-A7BA-FF4DF5051F5B}</a:tableStyleId>
              </a:tblPr>
              <a:tblGrid>
                <a:gridCol w="2134475"/>
              </a:tblGrid>
              <a:tr h="172450">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HINT</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solidFill>
                      <a:srgbClr val="6AA84F"/>
                    </a:solidFill>
                  </a:tcPr>
                </a:tc>
              </a:tr>
              <a:tr h="1000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Students, remember….</a:t>
                      </a:r>
                      <a:endParaRPr sz="1100">
                        <a:latin typeface="Century Gothic"/>
                        <a:ea typeface="Century Gothic"/>
                        <a:cs typeface="Century Gothic"/>
                        <a:sym typeface="Century Gothic"/>
                      </a:endParaRPr>
                    </a:p>
                  </a:txBody>
                  <a:tcPr marT="91425" marB="91425" marR="91425" marL="91425">
                    <a:lnL cap="flat" cmpd="sng" w="9525">
                      <a:solidFill>
                        <a:srgbClr val="6AA84F"/>
                      </a:solidFill>
                      <a:prstDash val="solid"/>
                      <a:round/>
                      <a:headEnd len="sm" w="sm" type="none"/>
                      <a:tailEnd len="sm" w="sm" type="none"/>
                    </a:lnL>
                    <a:lnR cap="flat" cmpd="sng" w="9525">
                      <a:solidFill>
                        <a:srgbClr val="6AA84F"/>
                      </a:solidFill>
                      <a:prstDash val="solid"/>
                      <a:round/>
                      <a:headEnd len="sm" w="sm" type="none"/>
                      <a:tailEnd len="sm" w="sm" type="none"/>
                    </a:lnR>
                    <a:lnT cap="flat" cmpd="sng" w="9525">
                      <a:solidFill>
                        <a:srgbClr val="6AA84F"/>
                      </a:solidFill>
                      <a:prstDash val="solid"/>
                      <a:round/>
                      <a:headEnd len="sm" w="sm" type="none"/>
                      <a:tailEnd len="sm" w="sm" type="none"/>
                    </a:lnT>
                    <a:lnB cap="flat" cmpd="sng" w="9525">
                      <a:solidFill>
                        <a:srgbClr val="6AA84F"/>
                      </a:solidFill>
                      <a:prstDash val="solid"/>
                      <a:round/>
                      <a:headEnd len="sm" w="sm" type="none"/>
                      <a:tailEnd len="sm" w="sm" type="none"/>
                    </a:lnB>
                  </a:tcPr>
                </a:tc>
              </a:tr>
            </a:tbl>
          </a:graphicData>
        </a:graphic>
      </p:graphicFrame>
      <p:graphicFrame>
        <p:nvGraphicFramePr>
          <p:cNvPr id="88" name="Google Shape;88;p14"/>
          <p:cNvGraphicFramePr/>
          <p:nvPr/>
        </p:nvGraphicFramePr>
        <p:xfrm>
          <a:off x="6838650" y="3654050"/>
          <a:ext cx="3000000" cy="3000000"/>
        </p:xfrm>
        <a:graphic>
          <a:graphicData uri="http://schemas.openxmlformats.org/drawingml/2006/table">
            <a:tbl>
              <a:tblPr>
                <a:noFill/>
                <a:tableStyleId>{2EE03807-932E-4469-A7BA-FF4DF5051F5B}</a:tableStyleId>
              </a:tblPr>
              <a:tblGrid>
                <a:gridCol w="2142625"/>
              </a:tblGrid>
              <a:tr h="30897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EXTENSION</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solidFill>
                      <a:srgbClr val="6FA8DC"/>
                    </a:solidFill>
                  </a:tcPr>
                </a:tc>
              </a:tr>
              <a:tr h="433350">
                <a:tc>
                  <a:txBody>
                    <a:bodyPr/>
                    <a:lstStyle/>
                    <a:p>
                      <a:pPr indent="0" lvl="0" marL="0" rtl="0" algn="l">
                        <a:spcBef>
                          <a:spcPts val="0"/>
                        </a:spcBef>
                        <a:spcAft>
                          <a:spcPts val="0"/>
                        </a:spcAft>
                        <a:buNone/>
                      </a:pPr>
                      <a:r>
                        <a:t/>
                      </a:r>
                      <a:endParaRPr sz="1100">
                        <a:latin typeface="Century Gothic"/>
                        <a:ea typeface="Century Gothic"/>
                        <a:cs typeface="Century Gothic"/>
                        <a:sym typeface="Century Gothic"/>
                      </a:endParaRPr>
                    </a:p>
                  </a:txBody>
                  <a:tcPr marT="91425" marB="91425" marR="91425" marL="91425">
                    <a:lnL cap="flat" cmpd="sng" w="9525">
                      <a:solidFill>
                        <a:srgbClr val="6FA8DC"/>
                      </a:solidFill>
                      <a:prstDash val="solid"/>
                      <a:round/>
                      <a:headEnd len="sm" w="sm" type="none"/>
                      <a:tailEnd len="sm" w="sm" type="none"/>
                    </a:lnL>
                    <a:lnR cap="flat" cmpd="sng" w="9525">
                      <a:solidFill>
                        <a:srgbClr val="6FA8DC"/>
                      </a:solidFill>
                      <a:prstDash val="solid"/>
                      <a:round/>
                      <a:headEnd len="sm" w="sm" type="none"/>
                      <a:tailEnd len="sm" w="sm" type="none"/>
                    </a:lnR>
                    <a:lnT cap="flat" cmpd="sng" w="9525">
                      <a:solidFill>
                        <a:srgbClr val="6FA8DC"/>
                      </a:solidFill>
                      <a:prstDash val="solid"/>
                      <a:round/>
                      <a:headEnd len="sm" w="sm" type="none"/>
                      <a:tailEnd len="sm" w="sm" type="none"/>
                    </a:lnT>
                    <a:lnB cap="flat" cmpd="sng" w="9525">
                      <a:solidFill>
                        <a:srgbClr val="6FA8DC"/>
                      </a:solidFill>
                      <a:prstDash val="solid"/>
                      <a:round/>
                      <a:headEnd len="sm" w="sm" type="none"/>
                      <a:tailEnd len="sm" w="sm" type="none"/>
                    </a:lnB>
                  </a:tcPr>
                </a:tc>
              </a:tr>
            </a:tbl>
          </a:graphicData>
        </a:graphic>
      </p:graphicFrame>
      <p:graphicFrame>
        <p:nvGraphicFramePr>
          <p:cNvPr id="89" name="Google Shape;89;p14"/>
          <p:cNvGraphicFramePr/>
          <p:nvPr/>
        </p:nvGraphicFramePr>
        <p:xfrm>
          <a:off x="515688" y="3822875"/>
          <a:ext cx="3000000" cy="3000000"/>
        </p:xfrm>
        <a:graphic>
          <a:graphicData uri="http://schemas.openxmlformats.org/drawingml/2006/table">
            <a:tbl>
              <a:tblPr>
                <a:noFill/>
                <a:tableStyleId>{2EE03807-932E-4469-A7BA-FF4DF5051F5B}</a:tableStyleId>
              </a:tblPr>
              <a:tblGrid>
                <a:gridCol w="1366300"/>
              </a:tblGrid>
              <a:tr h="172450">
                <a:tc>
                  <a:txBody>
                    <a:bodyPr/>
                    <a:lstStyle/>
                    <a:p>
                      <a:pPr indent="0" lvl="0" marL="0" rtl="0" algn="ctr">
                        <a:spcBef>
                          <a:spcPts val="0"/>
                        </a:spcBef>
                        <a:spcAft>
                          <a:spcPts val="0"/>
                        </a:spcAft>
                        <a:buNone/>
                      </a:pPr>
                      <a:r>
                        <a:rPr b="1" lang="en-GB" sz="1100">
                          <a:solidFill>
                            <a:srgbClr val="FFFFFF"/>
                          </a:solidFill>
                          <a:latin typeface="Century Gothic"/>
                          <a:ea typeface="Century Gothic"/>
                          <a:cs typeface="Century Gothic"/>
                          <a:sym typeface="Century Gothic"/>
                        </a:rPr>
                        <a:t>GESTURE WITH ME</a:t>
                      </a:r>
                      <a:endParaRPr b="1" sz="1100">
                        <a:solidFill>
                          <a:srgbClr val="FFFFFF"/>
                        </a:solidFill>
                        <a:latin typeface="Century Gothic"/>
                        <a:ea typeface="Century Gothic"/>
                        <a:cs typeface="Century Gothic"/>
                        <a:sym typeface="Century Gothic"/>
                      </a:endParaRPr>
                    </a:p>
                  </a:txBody>
                  <a:tcPr marT="91425" marB="91425" marR="91425" marL="91425" anchor="ctr">
                    <a:lnL cap="flat" cmpd="sng" w="9525">
                      <a:solidFill>
                        <a:srgbClr val="0B5394"/>
                      </a:solidFill>
                      <a:prstDash val="solid"/>
                      <a:round/>
                      <a:headEnd len="sm" w="sm" type="none"/>
                      <a:tailEnd len="sm" w="sm" type="none"/>
                    </a:lnL>
                    <a:lnR cap="flat" cmpd="sng" w="9525">
                      <a:solidFill>
                        <a:srgbClr val="0B5394"/>
                      </a:solidFill>
                      <a:prstDash val="solid"/>
                      <a:round/>
                      <a:headEnd len="sm" w="sm" type="none"/>
                      <a:tailEnd len="sm" w="sm" type="none"/>
                    </a:lnR>
                    <a:lnT cap="flat" cmpd="sng" w="9525">
                      <a:solidFill>
                        <a:srgbClr val="0B5394"/>
                      </a:solidFill>
                      <a:prstDash val="solid"/>
                      <a:round/>
                      <a:headEnd len="sm" w="sm" type="none"/>
                      <a:tailEnd len="sm" w="sm" type="none"/>
                    </a:lnT>
                    <a:lnB cap="flat" cmpd="sng" w="9525">
                      <a:solidFill>
                        <a:srgbClr val="0B5394"/>
                      </a:solidFill>
                      <a:prstDash val="solid"/>
                      <a:round/>
                      <a:headEnd len="sm" w="sm" type="none"/>
                      <a:tailEnd len="sm" w="sm" type="none"/>
                    </a:lnB>
                    <a:solidFill>
                      <a:srgbClr val="0B5394"/>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idx="1" type="subTitle"/>
          </p:nvPr>
        </p:nvSpPr>
        <p:spPr>
          <a:xfrm>
            <a:off x="84000" y="290075"/>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232" name="Google Shape;232;p32"/>
          <p:cNvSpPr/>
          <p:nvPr/>
        </p:nvSpPr>
        <p:spPr>
          <a:xfrm>
            <a:off x="425750" y="681525"/>
            <a:ext cx="6248100" cy="8814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entury Gothic"/>
              <a:buAutoNum type="arabicPeriod"/>
            </a:pPr>
            <a:r>
              <a:rPr lang="en-GB" sz="1600">
                <a:latin typeface="Century Gothic"/>
                <a:ea typeface="Century Gothic"/>
                <a:cs typeface="Century Gothic"/>
                <a:sym typeface="Century Gothic"/>
              </a:rPr>
              <a:t>Use the impacts on the water cycle boxes to explain the impact on evaporation, transpiration and rainfall in winter and summer in Perth. </a:t>
            </a:r>
            <a:endParaRPr sz="1600">
              <a:latin typeface="Century Gothic"/>
              <a:ea typeface="Century Gothic"/>
              <a:cs typeface="Century Gothic"/>
              <a:sym typeface="Century Gothic"/>
            </a:endParaRPr>
          </a:p>
        </p:txBody>
      </p:sp>
      <p:graphicFrame>
        <p:nvGraphicFramePr>
          <p:cNvPr id="233" name="Google Shape;233;p32"/>
          <p:cNvGraphicFramePr/>
          <p:nvPr/>
        </p:nvGraphicFramePr>
        <p:xfrm>
          <a:off x="474038" y="1562925"/>
          <a:ext cx="3000000" cy="3000000"/>
        </p:xfrm>
        <a:graphic>
          <a:graphicData uri="http://schemas.openxmlformats.org/drawingml/2006/table">
            <a:tbl>
              <a:tblPr>
                <a:noFill/>
                <a:tableStyleId>{2EE03807-932E-4469-A7BA-FF4DF5051F5B}</a:tableStyleId>
              </a:tblPr>
              <a:tblGrid>
                <a:gridCol w="723950"/>
                <a:gridCol w="1058850"/>
                <a:gridCol w="3352275"/>
              </a:tblGrid>
              <a:tr h="381000">
                <a:tc>
                  <a:txBody>
                    <a:bodyPr/>
                    <a:lstStyle/>
                    <a:p>
                      <a:pPr indent="0" lvl="0" marL="0" rtl="0" algn="l">
                        <a:spcBef>
                          <a:spcPts val="0"/>
                        </a:spcBef>
                        <a:spcAft>
                          <a:spcPts val="0"/>
                        </a:spcAft>
                        <a:buNone/>
                      </a:pPr>
                      <a:r>
                        <a:rPr b="1" lang="en-GB" sz="1100">
                          <a:latin typeface="Century Gothic"/>
                          <a:ea typeface="Century Gothic"/>
                          <a:cs typeface="Century Gothic"/>
                          <a:sym typeface="Century Gothic"/>
                        </a:rPr>
                        <a:t>number</a:t>
                      </a:r>
                      <a:endParaRPr b="1" sz="11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100">
                          <a:latin typeface="Century Gothic"/>
                          <a:ea typeface="Century Gothic"/>
                          <a:cs typeface="Century Gothic"/>
                          <a:sym typeface="Century Gothic"/>
                        </a:rPr>
                        <a:t>Natural factor </a:t>
                      </a:r>
                      <a:endParaRPr b="1" sz="11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100">
                          <a:latin typeface="Century Gothic"/>
                          <a:ea typeface="Century Gothic"/>
                          <a:cs typeface="Century Gothic"/>
                          <a:sym typeface="Century Gothic"/>
                        </a:rPr>
                        <a:t>Impact on the water cycle </a:t>
                      </a:r>
                      <a:endParaRPr b="1" sz="1100">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tcPr>
                </a:tc>
              </a:tr>
              <a:tr h="396200">
                <a:tc>
                  <a:txBody>
                    <a:bodyPr/>
                    <a:lstStyle/>
                    <a:p>
                      <a:pPr indent="0" lvl="0" marL="0" rtl="0" algn="ctr">
                        <a:spcBef>
                          <a:spcPts val="0"/>
                        </a:spcBef>
                        <a:spcAft>
                          <a:spcPts val="0"/>
                        </a:spcAft>
                        <a:buNone/>
                      </a:pPr>
                      <a:r>
                        <a:rPr lang="en-GB" sz="1100">
                          <a:solidFill>
                            <a:schemeClr val="dk1"/>
                          </a:solidFill>
                          <a:latin typeface="Century Gothic"/>
                          <a:ea typeface="Century Gothic"/>
                          <a:cs typeface="Century Gothic"/>
                          <a:sym typeface="Century Gothic"/>
                        </a:rPr>
                        <a:t>2 </a:t>
                      </a:r>
                      <a:endParaRPr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100">
                          <a:solidFill>
                            <a:schemeClr val="dk1"/>
                          </a:solidFill>
                          <a:latin typeface="Century Gothic"/>
                          <a:ea typeface="Century Gothic"/>
                          <a:cs typeface="Century Gothic"/>
                          <a:sym typeface="Century Gothic"/>
                        </a:rPr>
                        <a:t>Air temperature</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100">
                          <a:solidFill>
                            <a:schemeClr val="dk1"/>
                          </a:solidFill>
                          <a:latin typeface="Century Gothic"/>
                          <a:ea typeface="Century Gothic"/>
                          <a:cs typeface="Century Gothic"/>
                          <a:sym typeface="Century Gothic"/>
                        </a:rPr>
                        <a:t>High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rPr lang="en-GB" sz="1100">
                          <a:solidFill>
                            <a:schemeClr val="dk1"/>
                          </a:solidFill>
                          <a:latin typeface="Century Gothic"/>
                          <a:ea typeface="Century Gothic"/>
                          <a:cs typeface="Century Gothic"/>
                          <a:sym typeface="Century Gothic"/>
                        </a:rPr>
                        <a:t>Low </a:t>
                      </a:r>
                      <a:endParaRPr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100">
                          <a:solidFill>
                            <a:schemeClr val="dk1"/>
                          </a:solidFill>
                          <a:latin typeface="Century Gothic"/>
                          <a:ea typeface="Century Gothic"/>
                          <a:cs typeface="Century Gothic"/>
                          <a:sym typeface="Century Gothic"/>
                        </a:rPr>
                        <a:t>-Increase evaporation of ocean water.</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100">
                          <a:solidFill>
                            <a:schemeClr val="dk1"/>
                          </a:solidFill>
                          <a:latin typeface="Century Gothic"/>
                          <a:ea typeface="Century Gothic"/>
                          <a:cs typeface="Century Gothic"/>
                          <a:sym typeface="Century Gothic"/>
                        </a:rPr>
                        <a:t>-Increases evaporation of freshwater.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100">
                          <a:solidFill>
                            <a:schemeClr val="dk1"/>
                          </a:solidFill>
                          <a:latin typeface="Century Gothic"/>
                          <a:ea typeface="Century Gothic"/>
                          <a:cs typeface="Century Gothic"/>
                          <a:sym typeface="Century Gothic"/>
                        </a:rPr>
                        <a:t>-Increases transpiration of plants.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100">
                          <a:solidFill>
                            <a:schemeClr val="dk1"/>
                          </a:solidFill>
                          <a:latin typeface="Century Gothic"/>
                          <a:ea typeface="Century Gothic"/>
                          <a:cs typeface="Century Gothic"/>
                          <a:sym typeface="Century Gothic"/>
                        </a:rPr>
                        <a:t>-Increases cloud formation (condensation).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None/>
                      </a:pPr>
                      <a:r>
                        <a:rPr lang="en-GB" sz="1100">
                          <a:solidFill>
                            <a:schemeClr val="dk1"/>
                          </a:solidFill>
                          <a:latin typeface="Century Gothic"/>
                          <a:ea typeface="Century Gothic"/>
                          <a:cs typeface="Century Gothic"/>
                          <a:sym typeface="Century Gothic"/>
                        </a:rPr>
                        <a:t>-Increases rainfall (precipitation). </a:t>
                      </a:r>
                      <a:endParaRPr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tcPr>
                </a:tc>
              </a:tr>
              <a:tr h="396200">
                <a:tc>
                  <a:txBody>
                    <a:bodyPr/>
                    <a:lstStyle/>
                    <a:p>
                      <a:pPr indent="0" lvl="0" marL="0" rtl="0" algn="ctr">
                        <a:spcBef>
                          <a:spcPts val="0"/>
                        </a:spcBef>
                        <a:spcAft>
                          <a:spcPts val="0"/>
                        </a:spcAft>
                        <a:buNone/>
                      </a:pPr>
                      <a:r>
                        <a:rPr lang="en-GB" sz="1100">
                          <a:solidFill>
                            <a:schemeClr val="dk1"/>
                          </a:solidFill>
                          <a:latin typeface="Century Gothic"/>
                          <a:ea typeface="Century Gothic"/>
                          <a:cs typeface="Century Gothic"/>
                          <a:sym typeface="Century Gothic"/>
                        </a:rPr>
                        <a:t>3</a:t>
                      </a:r>
                      <a:endParaRPr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Amount of Sunshine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High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Low </a:t>
                      </a:r>
                      <a:endParaRPr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-Increase evaporation of ocean water.</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-Increases evaporation of freshwater.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-Increases transpiration of plants.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-Increases cloud formation (condensation). </a:t>
                      </a:r>
                      <a:endParaRPr sz="1100">
                        <a:solidFill>
                          <a:schemeClr val="dk1"/>
                        </a:solidFill>
                        <a:latin typeface="Century Gothic"/>
                        <a:ea typeface="Century Gothic"/>
                        <a:cs typeface="Century Gothic"/>
                        <a:sym typeface="Century Gothic"/>
                      </a:endParaRPr>
                    </a:p>
                    <a:p>
                      <a:pPr indent="0" lvl="0" marL="0" rtl="0" algn="l">
                        <a:lnSpc>
                          <a:spcPct val="115000"/>
                        </a:lnSpc>
                        <a:spcBef>
                          <a:spcPts val="0"/>
                        </a:spcBef>
                        <a:spcAft>
                          <a:spcPts val="0"/>
                        </a:spcAft>
                        <a:buClr>
                          <a:schemeClr val="dk1"/>
                        </a:buClr>
                        <a:buSzPts val="1100"/>
                        <a:buFont typeface="Arial"/>
                        <a:buNone/>
                      </a:pPr>
                      <a:r>
                        <a:rPr lang="en-GB" sz="1100">
                          <a:solidFill>
                            <a:schemeClr val="dk1"/>
                          </a:solidFill>
                          <a:latin typeface="Century Gothic"/>
                          <a:ea typeface="Century Gothic"/>
                          <a:cs typeface="Century Gothic"/>
                          <a:sym typeface="Century Gothic"/>
                        </a:rPr>
                        <a:t>-Increases rainfall (precipitation). </a:t>
                      </a:r>
                      <a:endParaRPr b="1" sz="1100">
                        <a:solidFill>
                          <a:schemeClr val="dk1"/>
                        </a:solidFill>
                        <a:latin typeface="Century Gothic"/>
                        <a:ea typeface="Century Gothic"/>
                        <a:cs typeface="Century Gothic"/>
                        <a:sym typeface="Century Gothic"/>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bl>
          </a:graphicData>
        </a:graphic>
      </p:graphicFrame>
      <p:pic>
        <p:nvPicPr>
          <p:cNvPr id="234" name="Google Shape;234;p32"/>
          <p:cNvPicPr preferRelativeResize="0"/>
          <p:nvPr/>
        </p:nvPicPr>
        <p:blipFill rotWithShape="1">
          <a:blip r:embed="rId3">
            <a:alphaModFix/>
          </a:blip>
          <a:srcRect b="20127" l="0" r="60265" t="0"/>
          <a:stretch/>
        </p:blipFill>
        <p:spPr>
          <a:xfrm>
            <a:off x="5609125" y="1606375"/>
            <a:ext cx="2204613" cy="1596825"/>
          </a:xfrm>
          <a:prstGeom prst="rect">
            <a:avLst/>
          </a:prstGeom>
          <a:noFill/>
          <a:ln>
            <a:noFill/>
          </a:ln>
        </p:spPr>
      </p:pic>
      <p:pic>
        <p:nvPicPr>
          <p:cNvPr id="235" name="Google Shape;235;p32"/>
          <p:cNvPicPr preferRelativeResize="0"/>
          <p:nvPr/>
        </p:nvPicPr>
        <p:blipFill rotWithShape="1">
          <a:blip r:embed="rId4">
            <a:alphaModFix/>
          </a:blip>
          <a:srcRect b="21451" l="57614" r="24123" t="0"/>
          <a:stretch/>
        </p:blipFill>
        <p:spPr>
          <a:xfrm>
            <a:off x="7763116" y="1606375"/>
            <a:ext cx="1030284" cy="1596825"/>
          </a:xfrm>
          <a:prstGeom prst="rect">
            <a:avLst/>
          </a:prstGeom>
          <a:noFill/>
          <a:ln>
            <a:noFill/>
          </a:ln>
        </p:spPr>
      </p:pic>
      <p:sp>
        <p:nvSpPr>
          <p:cNvPr id="236" name="Google Shape;236;p32"/>
          <p:cNvSpPr/>
          <p:nvPr/>
        </p:nvSpPr>
        <p:spPr>
          <a:xfrm>
            <a:off x="5684325" y="1622450"/>
            <a:ext cx="3383100" cy="159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3"/>
          <p:cNvSpPr txBox="1"/>
          <p:nvPr>
            <p:ph idx="1" type="body"/>
          </p:nvPr>
        </p:nvSpPr>
        <p:spPr>
          <a:xfrm>
            <a:off x="497975" y="2892375"/>
            <a:ext cx="5198100" cy="20124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highlight>
                  <a:srgbClr val="FFFFFF"/>
                </a:highlight>
              </a:rPr>
              <a:t>We will list the natural factors affecting the water cycle. </a:t>
            </a:r>
            <a:endParaRPr sz="2000">
              <a:solidFill>
                <a:schemeClr val="dk1"/>
              </a:solidFill>
              <a:highlight>
                <a:srgbClr val="FFFFFF"/>
              </a:highlight>
            </a:endParaRPr>
          </a:p>
          <a:p>
            <a:pPr indent="-355600" lvl="0" marL="457200" rtl="0" algn="l">
              <a:spcBef>
                <a:spcPts val="0"/>
              </a:spcBef>
              <a:spcAft>
                <a:spcPts val="0"/>
              </a:spcAft>
              <a:buClr>
                <a:schemeClr val="dk1"/>
              </a:buClr>
              <a:buSzPts val="2000"/>
              <a:buChar char="●"/>
            </a:pPr>
            <a:r>
              <a:rPr lang="en-GB" sz="2000">
                <a:solidFill>
                  <a:schemeClr val="dk1"/>
                </a:solidFill>
                <a:highlight>
                  <a:srgbClr val="FFFFFF"/>
                </a:highlight>
              </a:rPr>
              <a:t>We will explain the impact of these factors.</a:t>
            </a:r>
            <a:endParaRPr/>
          </a:p>
        </p:txBody>
      </p:sp>
      <p:sp>
        <p:nvSpPr>
          <p:cNvPr id="242" name="Google Shape;242;p33"/>
          <p:cNvSpPr txBox="1"/>
          <p:nvPr>
            <p:ph type="title"/>
          </p:nvPr>
        </p:nvSpPr>
        <p:spPr>
          <a:xfrm>
            <a:off x="532075" y="477525"/>
            <a:ext cx="5061600" cy="183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600">
                <a:solidFill>
                  <a:srgbClr val="FFFFFF"/>
                </a:solidFill>
              </a:rPr>
              <a:t>We will explain how natural factors influence the water cycle.</a:t>
            </a:r>
            <a:endParaRPr/>
          </a:p>
        </p:txBody>
      </p:sp>
      <p:graphicFrame>
        <p:nvGraphicFramePr>
          <p:cNvPr id="243" name="Google Shape;243;p33"/>
          <p:cNvGraphicFramePr/>
          <p:nvPr/>
        </p:nvGraphicFramePr>
        <p:xfrm>
          <a:off x="6793300" y="4154275"/>
          <a:ext cx="3000000" cy="3000000"/>
        </p:xfrm>
        <a:graphic>
          <a:graphicData uri="http://schemas.openxmlformats.org/drawingml/2006/table">
            <a:tbl>
              <a:tblPr>
                <a:noFill/>
                <a:tableStyleId>{2EE03807-932E-4469-A7BA-FF4DF5051F5B}</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Check Success Criteria.</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7" name="Shape 247"/>
        <p:cNvGrpSpPr/>
        <p:nvPr/>
      </p:nvGrpSpPr>
      <p:grpSpPr>
        <a:xfrm>
          <a:off x="0" y="0"/>
          <a:ext cx="0" cy="0"/>
          <a:chOff x="0" y="0"/>
          <a:chExt cx="0" cy="0"/>
        </a:xfrm>
      </p:grpSpPr>
      <p:sp>
        <p:nvSpPr>
          <p:cNvPr id="248" name="Google Shape;248;p34"/>
          <p:cNvSpPr txBox="1"/>
          <p:nvPr>
            <p:ph idx="1" type="subTitle"/>
          </p:nvPr>
        </p:nvSpPr>
        <p:spPr>
          <a:xfrm>
            <a:off x="95500" y="266050"/>
            <a:ext cx="6589800" cy="348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600">
                <a:solidFill>
                  <a:srgbClr val="FFFFFF"/>
                </a:solidFill>
              </a:rPr>
              <a:t>We will explain how natural factors influence the water cycle.</a:t>
            </a:r>
            <a:endParaRPr/>
          </a:p>
        </p:txBody>
      </p:sp>
      <p:sp>
        <p:nvSpPr>
          <p:cNvPr id="249" name="Google Shape;249;p34"/>
          <p:cNvSpPr txBox="1"/>
          <p:nvPr>
            <p:ph idx="2" type="body"/>
          </p:nvPr>
        </p:nvSpPr>
        <p:spPr>
          <a:xfrm>
            <a:off x="552550" y="852700"/>
            <a:ext cx="6173700" cy="4065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graphicFrame>
        <p:nvGraphicFramePr>
          <p:cNvPr id="250" name="Google Shape;250;p34"/>
          <p:cNvGraphicFramePr/>
          <p:nvPr/>
        </p:nvGraphicFramePr>
        <p:xfrm>
          <a:off x="6799600" y="852700"/>
          <a:ext cx="3000000" cy="3000000"/>
        </p:xfrm>
        <a:graphic>
          <a:graphicData uri="http://schemas.openxmlformats.org/drawingml/2006/table">
            <a:tbl>
              <a:tblPr>
                <a:noFill/>
                <a:tableStyleId>{2EE03807-932E-4469-A7BA-FF4DF5051F5B}</a:tableStyleId>
              </a:tblPr>
              <a:tblGrid>
                <a:gridCol w="2142625"/>
              </a:tblGrid>
              <a:tr h="121225">
                <a:tc>
                  <a:txBody>
                    <a:bodyPr/>
                    <a:lstStyle/>
                    <a:p>
                      <a:pPr indent="0" lvl="0" marL="0" rtl="0" algn="l">
                        <a:spcBef>
                          <a:spcPts val="0"/>
                        </a:spcBef>
                        <a:spcAft>
                          <a:spcPts val="0"/>
                        </a:spcAft>
                        <a:buNone/>
                      </a:pPr>
                      <a:r>
                        <a:rPr b="1" lang="en-GB" sz="1100">
                          <a:solidFill>
                            <a:srgbClr val="FFFFFF"/>
                          </a:solidFill>
                          <a:latin typeface="Century Gothic"/>
                          <a:ea typeface="Century Gothic"/>
                          <a:cs typeface="Century Gothic"/>
                          <a:sym typeface="Century Gothic"/>
                        </a:rPr>
                        <a:t>CHECK FOR UNDERSTANDING</a:t>
                      </a:r>
                      <a:endParaRPr b="1" sz="1100">
                        <a:solidFill>
                          <a:srgbClr val="FFFFFF"/>
                        </a:solidFill>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solidFill>
                      <a:srgbClr val="FF9900"/>
                    </a:solidFill>
                  </a:tcPr>
                </a:tc>
              </a:tr>
              <a:tr h="396200">
                <a:tc>
                  <a:txBody>
                    <a:bodyPr/>
                    <a:lstStyle/>
                    <a:p>
                      <a:pPr indent="0" lvl="0" marL="0" rtl="0" algn="l">
                        <a:spcBef>
                          <a:spcPts val="0"/>
                        </a:spcBef>
                        <a:spcAft>
                          <a:spcPts val="0"/>
                        </a:spcAft>
                        <a:buNone/>
                      </a:pPr>
                      <a:r>
                        <a:rPr lang="en-GB" sz="1100">
                          <a:latin typeface="Century Gothic"/>
                          <a:ea typeface="Century Gothic"/>
                          <a:cs typeface="Century Gothic"/>
                          <a:sym typeface="Century Gothic"/>
                        </a:rPr>
                        <a:t>What is one natural factor that impacts the movement of water in the water cycle?</a:t>
                      </a:r>
                      <a:endParaRPr sz="1100">
                        <a:latin typeface="Century Gothic"/>
                        <a:ea typeface="Century Gothic"/>
                        <a:cs typeface="Century Gothic"/>
                        <a:sym typeface="Century Gothic"/>
                      </a:endParaRPr>
                    </a:p>
                  </a:txBody>
                  <a:tcPr marT="91425" marB="91425" marR="91425" marL="91425">
                    <a:lnL cap="flat" cmpd="sng" w="9525">
                      <a:solidFill>
                        <a:srgbClr val="FF9900"/>
                      </a:solidFill>
                      <a:prstDash val="solid"/>
                      <a:round/>
                      <a:headEnd len="sm" w="sm" type="none"/>
                      <a:tailEnd len="sm" w="sm" type="none"/>
                    </a:lnL>
                    <a:lnR cap="flat" cmpd="sng" w="9525">
                      <a:solidFill>
                        <a:srgbClr val="FF9900"/>
                      </a:solidFill>
                      <a:prstDash val="solid"/>
                      <a:round/>
                      <a:headEnd len="sm" w="sm" type="none"/>
                      <a:tailEnd len="sm" w="sm" type="none"/>
                    </a:lnR>
                    <a:lnT cap="flat" cmpd="sng" w="9525">
                      <a:solidFill>
                        <a:srgbClr val="FF9900"/>
                      </a:solidFill>
                      <a:prstDash val="solid"/>
                      <a:round/>
                      <a:headEnd len="sm" w="sm" type="none"/>
                      <a:tailEnd len="sm" w="sm" type="none"/>
                    </a:lnT>
                    <a:lnB cap="flat" cmpd="sng" w="9525">
                      <a:solidFill>
                        <a:srgbClr val="FF9900"/>
                      </a:solidFill>
                      <a:prstDash val="solid"/>
                      <a:round/>
                      <a:headEnd len="sm" w="sm" type="none"/>
                      <a:tailEnd len="sm" w="sm" type="none"/>
                    </a:lnB>
                  </a:tcPr>
                </a:tc>
              </a:tr>
            </a:tbl>
          </a:graphicData>
        </a:graphic>
      </p:graphicFrame>
      <p:pic>
        <p:nvPicPr>
          <p:cNvPr descr="Water is the fundamental ingredient for life on Earth. Looking at our Earth from space, with its vast and deep ocean, it appears as though there is an abundance of water for our use. However, only a small portion of Earth's water is accessible for our needs. How much fresh water exists and where it is stored affects us all. This animation uses Earth science data from a variety of sensors on NASA Earth observing satellites as well as cartoons to describe Earth's water cycle and the continuous movement of water on, above and below the surface of the Earth.&#10;&#10;Sensors on a suite of NASA satellites observe and measure water on land, in the ocean and in the atmosphere. These measurements are important to understanding the availability and distribution of Earth's water -- vital to life and vulnerable to the impacts of climate change on a growing world population.&#10;&#10;NASA Earth Observing System Data and Information Systems (EOSDIS)&#10;EOSDIS is a distributed system of twelve data centers and science investigator processing systems. EOSDIS processes, archives, and distributes data from Earth observing satellites, field campaigns, airborne sensors, and related Earth science programs. These data enable the study of Earth from space to advance scientific understanding.&#10;For more information about the data sets used in this animation please visit: http://earthdata.nasa.gov &#10;&#10;&#10;This video is public domain and can be downloaded at: ‪http://svs.gsfc.nasa.gov/goto?11054&#10;&#10;Like our videos? Subscribe to NASA's Goddard Shorts HD podcast:&#10;‪http://svs.gsfc.nasa.gov/vis/iTunes/f0004_index.html‬&#10;&#10;Or find NASA Goddard Space Flight Center on facebook:&#10;‪http://www.facebook.com/NASA.GSFC‬&#10;&#10;Or find us on Twitter:&#10;‪http://twitter.com/NASAGoddard‬" id="251" name="Google Shape;251;p34" title="NASA | Earth's Water Cycle">
            <a:hlinkClick r:id="rId3"/>
          </p:cNvPr>
          <p:cNvPicPr preferRelativeResize="0"/>
          <p:nvPr/>
        </p:nvPicPr>
        <p:blipFill>
          <a:blip r:embed="rId4">
            <a:alphaModFix/>
          </a:blip>
          <a:stretch>
            <a:fillRect/>
          </a:stretch>
        </p:blipFill>
        <p:spPr>
          <a:xfrm>
            <a:off x="725137" y="728675"/>
            <a:ext cx="5330525" cy="3997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pic>
        <p:nvPicPr>
          <p:cNvPr id="94" name="Google Shape;94;p15"/>
          <p:cNvPicPr preferRelativeResize="0"/>
          <p:nvPr/>
        </p:nvPicPr>
        <p:blipFill rotWithShape="1">
          <a:blip r:embed="rId3">
            <a:alphaModFix/>
          </a:blip>
          <a:srcRect b="65088" l="0" r="17375" t="24236"/>
          <a:stretch/>
        </p:blipFill>
        <p:spPr>
          <a:xfrm rot="-5400000">
            <a:off x="-1051551" y="2728462"/>
            <a:ext cx="3465075" cy="606926"/>
          </a:xfrm>
          <a:prstGeom prst="rect">
            <a:avLst/>
          </a:prstGeom>
          <a:noFill/>
          <a:ln>
            <a:noFill/>
          </a:ln>
        </p:spPr>
      </p:pic>
      <p:pic>
        <p:nvPicPr>
          <p:cNvPr id="95" name="Google Shape;95;p15"/>
          <p:cNvPicPr preferRelativeResize="0"/>
          <p:nvPr/>
        </p:nvPicPr>
        <p:blipFill rotWithShape="1">
          <a:blip r:embed="rId3">
            <a:alphaModFix/>
          </a:blip>
          <a:srcRect b="20479" l="11520" r="0" t="70467"/>
          <a:stretch/>
        </p:blipFill>
        <p:spPr>
          <a:xfrm rot="-5400000">
            <a:off x="2320126" y="2776012"/>
            <a:ext cx="3699350" cy="511849"/>
          </a:xfrm>
          <a:prstGeom prst="rect">
            <a:avLst/>
          </a:prstGeom>
          <a:noFill/>
          <a:ln>
            <a:noFill/>
          </a:ln>
        </p:spPr>
      </p:pic>
      <p:graphicFrame>
        <p:nvGraphicFramePr>
          <p:cNvPr id="96" name="Google Shape;96;p15"/>
          <p:cNvGraphicFramePr/>
          <p:nvPr/>
        </p:nvGraphicFramePr>
        <p:xfrm>
          <a:off x="896625" y="1110263"/>
          <a:ext cx="3000000" cy="3000000"/>
        </p:xfrm>
        <a:graphic>
          <a:graphicData uri="http://schemas.openxmlformats.org/drawingml/2006/table">
            <a:tbl>
              <a:tblPr>
                <a:noFill/>
                <a:tableStyleId>{2EE03807-932E-4469-A7BA-FF4DF5051F5B}</a:tableStyleId>
              </a:tblPr>
              <a:tblGrid>
                <a:gridCol w="1392775"/>
                <a:gridCol w="1570250"/>
              </a:tblGrid>
              <a:tr h="593425">
                <a:tc>
                  <a:txBody>
                    <a:bodyPr/>
                    <a:lstStyle/>
                    <a:p>
                      <a:pPr indent="0" lvl="0" marL="0" rtl="0" algn="l">
                        <a:spcBef>
                          <a:spcPts val="0"/>
                        </a:spcBef>
                        <a:spcAft>
                          <a:spcPts val="0"/>
                        </a:spcAft>
                        <a:buNone/>
                      </a:pPr>
                      <a:r>
                        <a:rPr b="1" lang="en-GB" sz="1800">
                          <a:latin typeface="Century Gothic"/>
                          <a:ea typeface="Century Gothic"/>
                          <a:cs typeface="Century Gothic"/>
                          <a:sym typeface="Century Gothic"/>
                        </a:rPr>
                        <a:t>State</a:t>
                      </a:r>
                      <a:endParaRPr b="1"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b="1" lang="en-GB" sz="1800">
                          <a:latin typeface="Century Gothic"/>
                          <a:ea typeface="Century Gothic"/>
                          <a:cs typeface="Century Gothic"/>
                          <a:sym typeface="Century Gothic"/>
                        </a:rPr>
                        <a:t>Example</a:t>
                      </a:r>
                      <a:endParaRPr b="1" sz="1800">
                        <a:latin typeface="Century Gothic"/>
                        <a:ea typeface="Century Gothic"/>
                        <a:cs typeface="Century Gothic"/>
                        <a:sym typeface="Century Gothic"/>
                      </a:endParaRPr>
                    </a:p>
                  </a:txBody>
                  <a:tcPr marT="91425" marB="91425" marR="91425" marL="91425"/>
                </a:tc>
              </a:tr>
              <a:tr h="1165025">
                <a:tc>
                  <a:txBody>
                    <a:bodyPr/>
                    <a:lstStyle/>
                    <a:p>
                      <a:pPr indent="0" lvl="0" marL="0" rtl="0" algn="l">
                        <a:spcBef>
                          <a:spcPts val="0"/>
                        </a:spcBef>
                        <a:spcAft>
                          <a:spcPts val="0"/>
                        </a:spcAft>
                        <a:buNone/>
                      </a:pPr>
                      <a:r>
                        <a:rPr lang="en-GB" sz="1800">
                          <a:latin typeface="Century Gothic"/>
                          <a:ea typeface="Century Gothic"/>
                          <a:cs typeface="Century Gothic"/>
                          <a:sym typeface="Century Gothic"/>
                        </a:rPr>
                        <a:t>Solid</a:t>
                      </a:r>
                      <a:endParaRPr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r h="880500">
                <a:tc>
                  <a:txBody>
                    <a:bodyPr/>
                    <a:lstStyle/>
                    <a:p>
                      <a:pPr indent="0" lvl="0" marL="0" rtl="0" algn="l">
                        <a:spcBef>
                          <a:spcPts val="0"/>
                        </a:spcBef>
                        <a:spcAft>
                          <a:spcPts val="0"/>
                        </a:spcAft>
                        <a:buNone/>
                      </a:pPr>
                      <a:r>
                        <a:rPr lang="en-GB" sz="1800">
                          <a:latin typeface="Century Gothic"/>
                          <a:ea typeface="Century Gothic"/>
                          <a:cs typeface="Century Gothic"/>
                          <a:sym typeface="Century Gothic"/>
                        </a:rPr>
                        <a:t>Liquid</a:t>
                      </a:r>
                      <a:endParaRPr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rPr lang="en-GB">
                          <a:latin typeface="Century Gothic"/>
                          <a:ea typeface="Century Gothic"/>
                          <a:cs typeface="Century Gothic"/>
                          <a:sym typeface="Century Gothic"/>
                        </a:rPr>
                        <a:t>Water in a glass </a:t>
                      </a:r>
                      <a:endParaRPr>
                        <a:latin typeface="Century Gothic"/>
                        <a:ea typeface="Century Gothic"/>
                        <a:cs typeface="Century Gothic"/>
                        <a:sym typeface="Century Gothic"/>
                      </a:endParaRPr>
                    </a:p>
                  </a:txBody>
                  <a:tcPr marT="91425" marB="91425" marR="91425" marL="91425"/>
                </a:tc>
              </a:tr>
              <a:tr h="1015250">
                <a:tc>
                  <a:txBody>
                    <a:bodyPr/>
                    <a:lstStyle/>
                    <a:p>
                      <a:pPr indent="0" lvl="0" marL="0" rtl="0" algn="l">
                        <a:spcBef>
                          <a:spcPts val="0"/>
                        </a:spcBef>
                        <a:spcAft>
                          <a:spcPts val="0"/>
                        </a:spcAft>
                        <a:buNone/>
                      </a:pPr>
                      <a:r>
                        <a:rPr lang="en-GB" sz="1800">
                          <a:latin typeface="Century Gothic"/>
                          <a:ea typeface="Century Gothic"/>
                          <a:cs typeface="Century Gothic"/>
                          <a:sym typeface="Century Gothic"/>
                        </a:rPr>
                        <a:t>Gas</a:t>
                      </a:r>
                      <a:endParaRPr sz="1800">
                        <a:latin typeface="Century Gothic"/>
                        <a:ea typeface="Century Gothic"/>
                        <a:cs typeface="Century Gothic"/>
                        <a:sym typeface="Century Gothic"/>
                      </a:endParaRPr>
                    </a:p>
                  </a:txBody>
                  <a:tcPr marT="91425" marB="91425" marR="91425" marL="91425"/>
                </a:tc>
                <a:tc>
                  <a:txBody>
                    <a:bodyPr/>
                    <a:lstStyle/>
                    <a:p>
                      <a:pPr indent="0" lvl="0" marL="0" rtl="0" algn="l">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bl>
          </a:graphicData>
        </a:graphic>
      </p:graphicFrame>
      <p:graphicFrame>
        <p:nvGraphicFramePr>
          <p:cNvPr id="97" name="Google Shape;97;p15"/>
          <p:cNvGraphicFramePr/>
          <p:nvPr/>
        </p:nvGraphicFramePr>
        <p:xfrm>
          <a:off x="4479950" y="2011938"/>
          <a:ext cx="3000000" cy="3000000"/>
        </p:xfrm>
        <a:graphic>
          <a:graphicData uri="http://schemas.openxmlformats.org/drawingml/2006/table">
            <a:tbl>
              <a:tblPr>
                <a:noFill/>
                <a:tableStyleId>{2EE03807-932E-4469-A7BA-FF4DF5051F5B}</a:tableStyleId>
              </a:tblPr>
              <a:tblGrid>
                <a:gridCol w="1427550"/>
                <a:gridCol w="2969500"/>
              </a:tblGrid>
              <a:tr h="381000">
                <a:tc>
                  <a:txBody>
                    <a:bodyPr/>
                    <a:lstStyle/>
                    <a:p>
                      <a:pPr indent="0" lvl="0" marL="0" rtl="0" algn="ctr">
                        <a:spcBef>
                          <a:spcPts val="0"/>
                        </a:spcBef>
                        <a:spcAft>
                          <a:spcPts val="0"/>
                        </a:spcAft>
                        <a:buNone/>
                      </a:pPr>
                      <a:r>
                        <a:rPr b="1" lang="en-GB" sz="1200">
                          <a:latin typeface="Century Gothic"/>
                          <a:ea typeface="Century Gothic"/>
                          <a:cs typeface="Century Gothic"/>
                          <a:sym typeface="Century Gothic"/>
                        </a:rPr>
                        <a:t>Type of water</a:t>
                      </a:r>
                      <a:endParaRPr b="1" sz="1200">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rPr b="1" lang="en-GB" sz="1200">
                          <a:latin typeface="Century Gothic"/>
                          <a:ea typeface="Century Gothic"/>
                          <a:cs typeface="Century Gothic"/>
                          <a:sym typeface="Century Gothic"/>
                        </a:rPr>
                        <a:t>State of matter (solid, liquid, gas)</a:t>
                      </a:r>
                      <a:endParaRPr b="1" sz="1200">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Snow</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Rain</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Water Vapour</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r h="396200">
                <a:tc>
                  <a:txBody>
                    <a:bodyPr/>
                    <a:lstStyle/>
                    <a:p>
                      <a:pPr indent="0" lvl="0" marL="0" rtl="0" algn="ctr">
                        <a:spcBef>
                          <a:spcPts val="0"/>
                        </a:spcBef>
                        <a:spcAft>
                          <a:spcPts val="0"/>
                        </a:spcAft>
                        <a:buNone/>
                      </a:pPr>
                      <a:r>
                        <a:rPr lang="en-GB">
                          <a:latin typeface="Century Gothic"/>
                          <a:ea typeface="Century Gothic"/>
                          <a:cs typeface="Century Gothic"/>
                          <a:sym typeface="Century Gothic"/>
                        </a:rPr>
                        <a:t>Hail</a:t>
                      </a:r>
                      <a:endParaRPr>
                        <a:latin typeface="Century Gothic"/>
                        <a:ea typeface="Century Gothic"/>
                        <a:cs typeface="Century Gothic"/>
                        <a:sym typeface="Century Gothic"/>
                      </a:endParaRPr>
                    </a:p>
                  </a:txBody>
                  <a:tcPr marT="91425" marB="91425" marR="91425" marL="91425"/>
                </a:tc>
                <a:tc>
                  <a:txBody>
                    <a:bodyPr/>
                    <a:lstStyle/>
                    <a:p>
                      <a:pPr indent="0" lvl="0" marL="0" rtl="0" algn="ctr">
                        <a:spcBef>
                          <a:spcPts val="0"/>
                        </a:spcBef>
                        <a:spcAft>
                          <a:spcPts val="0"/>
                        </a:spcAft>
                        <a:buNone/>
                      </a:pPr>
                      <a:r>
                        <a:t/>
                      </a:r>
                      <a:endParaRPr>
                        <a:latin typeface="Century Gothic"/>
                        <a:ea typeface="Century Gothic"/>
                        <a:cs typeface="Century Gothic"/>
                        <a:sym typeface="Century Gothic"/>
                      </a:endParaRPr>
                    </a:p>
                  </a:txBody>
                  <a:tcPr marT="91425" marB="91425" marR="91425" marL="91425"/>
                </a:tc>
              </a:tr>
            </a:tbl>
          </a:graphicData>
        </a:graphic>
      </p:graphicFrame>
      <p:pic>
        <p:nvPicPr>
          <p:cNvPr id="98" name="Google Shape;98;p15"/>
          <p:cNvPicPr preferRelativeResize="0"/>
          <p:nvPr/>
        </p:nvPicPr>
        <p:blipFill>
          <a:blip r:embed="rId4">
            <a:alphaModFix/>
          </a:blip>
          <a:stretch>
            <a:fillRect/>
          </a:stretch>
        </p:blipFill>
        <p:spPr>
          <a:xfrm>
            <a:off x="3067052" y="2164988"/>
            <a:ext cx="792600" cy="624174"/>
          </a:xfrm>
          <a:prstGeom prst="rect">
            <a:avLst/>
          </a:prstGeom>
          <a:noFill/>
          <a:ln>
            <a:noFill/>
          </a:ln>
        </p:spPr>
      </p:pic>
      <p:pic>
        <p:nvPicPr>
          <p:cNvPr id="99" name="Google Shape;99;p15"/>
          <p:cNvPicPr preferRelativeResize="0"/>
          <p:nvPr/>
        </p:nvPicPr>
        <p:blipFill rotWithShape="1">
          <a:blip r:embed="rId5">
            <a:alphaModFix/>
          </a:blip>
          <a:srcRect b="0" l="0" r="0" t="20236"/>
          <a:stretch/>
        </p:blipFill>
        <p:spPr>
          <a:xfrm>
            <a:off x="3271400" y="3246630"/>
            <a:ext cx="383900" cy="433570"/>
          </a:xfrm>
          <a:prstGeom prst="rect">
            <a:avLst/>
          </a:prstGeom>
          <a:noFill/>
          <a:ln>
            <a:noFill/>
          </a:ln>
        </p:spPr>
      </p:pic>
      <p:sp>
        <p:nvSpPr>
          <p:cNvPr id="100" name="Google Shape;100;p15"/>
          <p:cNvSpPr txBox="1"/>
          <p:nvPr/>
        </p:nvSpPr>
        <p:spPr>
          <a:xfrm>
            <a:off x="1150675" y="292275"/>
            <a:ext cx="7295100" cy="68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latin typeface="Century Gothic"/>
                <a:ea typeface="Century Gothic"/>
                <a:cs typeface="Century Gothic"/>
                <a:sym typeface="Century Gothic"/>
              </a:rPr>
              <a:t>Complete the following tables  </a:t>
            </a:r>
            <a:endParaRPr sz="2400">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RENEWABLE RESOURCE</a:t>
            </a:r>
            <a:endParaRPr sz="4800"/>
          </a:p>
          <a:p>
            <a:pPr indent="0" lvl="0" marL="0" rtl="0" algn="r">
              <a:spcBef>
                <a:spcPts val="0"/>
              </a:spcBef>
              <a:spcAft>
                <a:spcPts val="1600"/>
              </a:spcAft>
              <a:buNone/>
            </a:pPr>
            <a:r>
              <a:rPr lang="en-GB" sz="4800">
                <a:solidFill>
                  <a:srgbClr val="0B5394"/>
                </a:solidFill>
              </a:rPr>
              <a:t>IT WILL NOT RUN OUT</a:t>
            </a:r>
            <a:endParaRPr sz="4800">
              <a:solidFill>
                <a:srgbClr val="0B539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NON-RENEWABLE RESOURCE</a:t>
            </a:r>
            <a:endParaRPr sz="4800"/>
          </a:p>
          <a:p>
            <a:pPr indent="0" lvl="0" marL="0" rtl="0" algn="r">
              <a:spcBef>
                <a:spcPts val="0"/>
              </a:spcBef>
              <a:spcAft>
                <a:spcPts val="1600"/>
              </a:spcAft>
              <a:buNone/>
            </a:pPr>
            <a:r>
              <a:rPr lang="en-GB" sz="4800">
                <a:solidFill>
                  <a:srgbClr val="0B5394"/>
                </a:solidFill>
              </a:rPr>
              <a:t>IT WILL RUN OUT</a:t>
            </a:r>
            <a:endParaRPr sz="4800">
              <a:solidFill>
                <a:srgbClr val="0B539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FUEL</a:t>
            </a:r>
            <a:endParaRPr sz="4800"/>
          </a:p>
          <a:p>
            <a:pPr indent="0" lvl="0" marL="0" rtl="0" algn="r">
              <a:spcBef>
                <a:spcPts val="0"/>
              </a:spcBef>
              <a:spcAft>
                <a:spcPts val="1600"/>
              </a:spcAft>
              <a:buNone/>
            </a:pPr>
            <a:r>
              <a:rPr lang="en-GB" sz="4800">
                <a:solidFill>
                  <a:srgbClr val="0B5394"/>
                </a:solidFill>
              </a:rPr>
              <a:t>MATERIALS BURNT FOR ENERGY</a:t>
            </a:r>
            <a:endParaRPr sz="4800">
              <a:solidFill>
                <a:srgbClr val="0B539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19"/>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PRECIPITATION </a:t>
            </a:r>
            <a:endParaRPr sz="4800"/>
          </a:p>
          <a:p>
            <a:pPr indent="0" lvl="0" marL="0" rtl="0" algn="r">
              <a:spcBef>
                <a:spcPts val="0"/>
              </a:spcBef>
              <a:spcAft>
                <a:spcPts val="1600"/>
              </a:spcAft>
              <a:buNone/>
            </a:pPr>
            <a:r>
              <a:rPr lang="en-GB" sz="4800">
                <a:solidFill>
                  <a:srgbClr val="0B5394"/>
                </a:solidFill>
              </a:rPr>
              <a:t>LIQUID WATER AS RAIN</a:t>
            </a:r>
            <a:endParaRPr sz="4800">
              <a:solidFill>
                <a:srgbClr val="0B539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idx="1" type="body"/>
          </p:nvPr>
        </p:nvSpPr>
        <p:spPr>
          <a:xfrm>
            <a:off x="499650" y="566200"/>
            <a:ext cx="8457300" cy="409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400"/>
              <a:t>Repeat the opposite word/phrase.</a:t>
            </a:r>
            <a:endParaRPr sz="2400"/>
          </a:p>
          <a:p>
            <a:pPr indent="0" lvl="0" marL="0" rtl="0" algn="l">
              <a:spcBef>
                <a:spcPts val="1600"/>
              </a:spcBef>
              <a:spcAft>
                <a:spcPts val="0"/>
              </a:spcAft>
              <a:buNone/>
            </a:pPr>
            <a:r>
              <a:rPr lang="en-GB" sz="4800"/>
              <a:t>CONDENSATION</a:t>
            </a:r>
            <a:endParaRPr sz="4800"/>
          </a:p>
          <a:p>
            <a:pPr indent="0" lvl="0" marL="0" rtl="0" algn="r">
              <a:spcBef>
                <a:spcPts val="0"/>
              </a:spcBef>
              <a:spcAft>
                <a:spcPts val="1600"/>
              </a:spcAft>
              <a:buNone/>
            </a:pPr>
            <a:r>
              <a:rPr lang="en-GB" sz="4800">
                <a:solidFill>
                  <a:srgbClr val="0B5394"/>
                </a:solidFill>
              </a:rPr>
              <a:t>WATER VAPOUR INTO DROPLETS  </a:t>
            </a:r>
            <a:endParaRPr sz="4800">
              <a:solidFill>
                <a:srgbClr val="0B539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1"/>
          <p:cNvPicPr preferRelativeResize="0"/>
          <p:nvPr/>
        </p:nvPicPr>
        <p:blipFill>
          <a:blip r:embed="rId3">
            <a:alphaModFix/>
          </a:blip>
          <a:stretch>
            <a:fillRect/>
          </a:stretch>
        </p:blipFill>
        <p:spPr>
          <a:xfrm>
            <a:off x="3995125" y="1726000"/>
            <a:ext cx="5018024" cy="3238326"/>
          </a:xfrm>
          <a:prstGeom prst="rect">
            <a:avLst/>
          </a:prstGeom>
          <a:noFill/>
          <a:ln>
            <a:noFill/>
          </a:ln>
        </p:spPr>
      </p:pic>
      <p:sp>
        <p:nvSpPr>
          <p:cNvPr id="131" name="Google Shape;131;p21"/>
          <p:cNvSpPr txBox="1"/>
          <p:nvPr>
            <p:ph idx="1" type="body"/>
          </p:nvPr>
        </p:nvSpPr>
        <p:spPr>
          <a:xfrm>
            <a:off x="437250" y="414250"/>
            <a:ext cx="6063000" cy="173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transpiration? </a:t>
            </a:r>
            <a:endParaRPr/>
          </a:p>
          <a:p>
            <a:pPr indent="-342900" lvl="0" marL="457200" rtl="0" algn="l">
              <a:lnSpc>
                <a:spcPct val="100000"/>
              </a:lnSpc>
              <a:spcBef>
                <a:spcPts val="1600"/>
              </a:spcBef>
              <a:spcAft>
                <a:spcPts val="0"/>
              </a:spcAft>
              <a:buSzPts val="1800"/>
              <a:buAutoNum type="alphaUcPeriod"/>
            </a:pPr>
            <a:r>
              <a:rPr lang="en-GB">
                <a:solidFill>
                  <a:schemeClr val="dk1"/>
                </a:solidFill>
              </a:rPr>
              <a:t>Water from oceans, lakes and rivers as a gas. </a:t>
            </a:r>
            <a:endParaRPr>
              <a:solidFill>
                <a:schemeClr val="dk1"/>
              </a:solidFill>
            </a:endParaRPr>
          </a:p>
          <a:p>
            <a:pPr indent="-342900" lvl="0" marL="457200" rtl="0" algn="l">
              <a:lnSpc>
                <a:spcPct val="100000"/>
              </a:lnSpc>
              <a:spcBef>
                <a:spcPts val="0"/>
              </a:spcBef>
              <a:spcAft>
                <a:spcPts val="0"/>
              </a:spcAft>
              <a:buClr>
                <a:schemeClr val="dk1"/>
              </a:buClr>
              <a:buSzPts val="1800"/>
              <a:buAutoNum type="alphaUcPeriod"/>
            </a:pPr>
            <a:r>
              <a:rPr lang="en-GB">
                <a:solidFill>
                  <a:schemeClr val="dk1"/>
                </a:solidFill>
              </a:rPr>
              <a:t>Plants lose water as gas through their leaves.</a:t>
            </a:r>
            <a:endParaRPr>
              <a:solidFill>
                <a:schemeClr val="dk1"/>
              </a:solidFill>
            </a:endParaRPr>
          </a:p>
          <a:p>
            <a:pPr indent="-342900" lvl="0" marL="457200" rtl="0" algn="l">
              <a:lnSpc>
                <a:spcPct val="100000"/>
              </a:lnSpc>
              <a:spcBef>
                <a:spcPts val="0"/>
              </a:spcBef>
              <a:spcAft>
                <a:spcPts val="0"/>
              </a:spcAft>
              <a:buClr>
                <a:schemeClr val="dk1"/>
              </a:buClr>
              <a:buSzPts val="1800"/>
              <a:buAutoNum type="alphaUcPeriod"/>
            </a:pPr>
            <a:r>
              <a:rPr lang="en-GB">
                <a:solidFill>
                  <a:schemeClr val="dk1"/>
                </a:solidFill>
              </a:rPr>
              <a:t>Water collects into the ground as a liquid.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ASC EDI Templat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F1EDA0E-C907-4981-9C27-FBF4A6AF2F88}"/>
</file>

<file path=customXml/itemProps2.xml><?xml version="1.0" encoding="utf-8"?>
<ds:datastoreItem xmlns:ds="http://schemas.openxmlformats.org/officeDocument/2006/customXml" ds:itemID="{EC33AE11-A35B-4D99-AAD8-439399F1D29A}"/>
</file>

<file path=customXml/itemProps3.xml><?xml version="1.0" encoding="utf-8"?>
<ds:datastoreItem xmlns:ds="http://schemas.openxmlformats.org/officeDocument/2006/customXml" ds:itemID="{2873F927-2649-4134-AFD4-F834C444AD1B}"/>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39100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ies>
</file>