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30"/>
  </p:notesMasterIdLst>
  <p:sldIdLst>
    <p:sldId id="256" r:id="rId5"/>
    <p:sldId id="257" r:id="rId6"/>
    <p:sldId id="280"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9144000" cy="5143500" type="screen16x9"/>
  <p:notesSz cx="6858000" cy="9144000"/>
  <p:embeddedFontLst>
    <p:embeddedFont>
      <p:font typeface="Century Gothic" panose="020B050202020202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5182EC-796D-0343-8516-E1EAA58772CD}" v="1" dt="2024-02-26T00:21:50.270"/>
  </p1510:revLst>
</p1510:revInfo>
</file>

<file path=ppt/tableStyles.xml><?xml version="1.0" encoding="utf-8"?>
<a:tblStyleLst xmlns:a="http://schemas.openxmlformats.org/drawingml/2006/main" def="{C4FB6988-095D-4BAB-819B-994064CF832A}">
  <a:tblStyle styleId="{C4FB6988-095D-4BAB-819B-994064CF832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font" Target="fonts/font4.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3.fntdata"/><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2.fntdata"/><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1.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DLER Felicity [Southern River College]" userId="88234725-070e-4ccd-9eef-67376fb91191" providerId="ADAL" clId="{9F5182EC-796D-0343-8516-E1EAA58772CD}"/>
    <pc:docChg chg="addSld modSld">
      <pc:chgData name="CHANDLER Felicity [Southern River College]" userId="88234725-070e-4ccd-9eef-67376fb91191" providerId="ADAL" clId="{9F5182EC-796D-0343-8516-E1EAA58772CD}" dt="2024-02-26T00:21:53.388" v="3"/>
      <pc:docMkLst>
        <pc:docMk/>
      </pc:docMkLst>
      <pc:sldChg chg="addSp delSp modSp new mod">
        <pc:chgData name="CHANDLER Felicity [Southern River College]" userId="88234725-070e-4ccd-9eef-67376fb91191" providerId="ADAL" clId="{9F5182EC-796D-0343-8516-E1EAA58772CD}" dt="2024-02-26T00:21:53.388" v="3"/>
        <pc:sldMkLst>
          <pc:docMk/>
          <pc:sldMk cId="3376615232" sldId="280"/>
        </pc:sldMkLst>
        <pc:spChg chg="add del mod">
          <ac:chgData name="CHANDLER Felicity [Southern River College]" userId="88234725-070e-4ccd-9eef-67376fb91191" providerId="ADAL" clId="{9F5182EC-796D-0343-8516-E1EAA58772CD}" dt="2024-02-26T00:21:53.388" v="3"/>
          <ac:spMkLst>
            <pc:docMk/>
            <pc:sldMk cId="3376615232" sldId="280"/>
            <ac:spMk id="3" creationId="{BD176EE4-EC74-5AF0-FB0A-7373F70AE3C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watercorporation.com.au/water-supply/our-water-sources/dams/visiting-our-dams/serpentine-da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www.belmont.wa.gov.au/Services/Environment/Pages/Water%20Use.aspx"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Insert cover image and use transparency settings to fade image.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627ed46373_1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627ed46373_1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e5c105cef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e5c105cef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a:solidFill>
                  <a:schemeClr val="dk1"/>
                </a:solidFill>
              </a:rPr>
              <a:t>Learning Objectives contain </a:t>
            </a:r>
            <a:r>
              <a:rPr lang="en-GB" b="1">
                <a:solidFill>
                  <a:schemeClr val="dk1"/>
                </a:solidFill>
              </a:rPr>
              <a:t>concepts </a:t>
            </a:r>
            <a:r>
              <a:rPr lang="en-GB">
                <a:solidFill>
                  <a:schemeClr val="dk1"/>
                </a:solidFill>
              </a:rPr>
              <a:t>(nouns, big ideas), </a:t>
            </a:r>
            <a:r>
              <a:rPr lang="en-GB" b="1">
                <a:solidFill>
                  <a:schemeClr val="dk1"/>
                </a:solidFill>
              </a:rPr>
              <a:t>skills </a:t>
            </a:r>
            <a:r>
              <a:rPr lang="en-GB">
                <a:solidFill>
                  <a:schemeClr val="dk1"/>
                </a:solidFill>
              </a:rPr>
              <a:t>(verbs, measurable behaviours) and sometimes </a:t>
            </a:r>
            <a:r>
              <a:rPr lang="en-GB" b="1">
                <a:solidFill>
                  <a:schemeClr val="dk1"/>
                </a:solidFill>
              </a:rPr>
              <a:t>context </a:t>
            </a:r>
            <a:r>
              <a:rPr lang="en-GB">
                <a:solidFill>
                  <a:schemeClr val="dk1"/>
                </a:solidFill>
              </a:rPr>
              <a:t>(restricting or targeting conditions).</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GB">
                <a:solidFill>
                  <a:schemeClr val="dk1"/>
                </a:solidFill>
              </a:rPr>
              <a:t>●Example: Students will be able to </a:t>
            </a:r>
            <a:r>
              <a:rPr lang="en-GB" b="1">
                <a:solidFill>
                  <a:schemeClr val="dk1"/>
                </a:solidFill>
              </a:rPr>
              <a:t>describe</a:t>
            </a:r>
            <a:r>
              <a:rPr lang="en-GB">
                <a:solidFill>
                  <a:schemeClr val="dk1"/>
                </a:solidFill>
              </a:rPr>
              <a:t> the concept of </a:t>
            </a:r>
            <a:r>
              <a:rPr lang="en-GB" b="1">
                <a:solidFill>
                  <a:schemeClr val="dk1"/>
                </a:solidFill>
              </a:rPr>
              <a:t>density </a:t>
            </a:r>
            <a:r>
              <a:rPr lang="en-GB">
                <a:solidFill>
                  <a:schemeClr val="dk1"/>
                </a:solidFill>
              </a:rPr>
              <a:t>and apply it to </a:t>
            </a:r>
            <a:r>
              <a:rPr lang="en-GB" b="1">
                <a:solidFill>
                  <a:schemeClr val="dk1"/>
                </a:solidFill>
              </a:rPr>
              <a:t>floating and sinking.</a:t>
            </a:r>
            <a:endParaRPr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GB">
                <a:solidFill>
                  <a:schemeClr val="dk1"/>
                </a:solidFill>
              </a:rPr>
              <a:t>●</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GB">
                <a:solidFill>
                  <a:schemeClr val="dk1"/>
                </a:solidFill>
              </a:rPr>
              <a:t>Success criteria are specific measurable outcomes that if met mean that the student has met the learning objective.</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GB">
                <a:solidFill>
                  <a:schemeClr val="dk1"/>
                </a:solidFill>
              </a:rPr>
              <a:t>Examples:</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GB">
                <a:solidFill>
                  <a:schemeClr val="dk1"/>
                </a:solidFill>
              </a:rPr>
              <a:t>•Students will be able to compare densities of substances using mass and volume.</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GB">
                <a:solidFill>
                  <a:schemeClr val="dk1"/>
                </a:solidFill>
              </a:rPr>
              <a:t>•Students will be able to identify whether a solid or liquid will float or sink in a liquid based on their densities.</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e5c105cef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e5c105ce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3e5c105cef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3e5c105cef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Diagram for Oxford 7 page 54</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4839207a5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4839207a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Serpentine dam: </a:t>
            </a:r>
            <a:r>
              <a:rPr lang="en-GB" u="sng">
                <a:solidFill>
                  <a:schemeClr val="hlink"/>
                </a:solidFill>
                <a:hlinkClick r:id="rId3"/>
              </a:rPr>
              <a:t>https://www.watercorporation.com.au/water-supply/our-water-sources/dams/visiting-our-dams/serpentine-dam</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627ed46373_1_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627ed46373_1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4838c39c8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4838c39c8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Statistics from the ABS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627ed46373_1_2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627ed46373_1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4838c39c89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4838c39c8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627ed46373_1_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627ed46373_1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Finish here for DI</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627ed46373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627ed46373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627ed46373_1_2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627ed46373_1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3e5c105cef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3e5c105cef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Trialing a new skills closure as an application question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3e5c105cef_0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3e5c105cef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a:t>Please include tasks/questions here rather than just referring to a worksheet. This will save on photocopying and facilitate sharing with other schools.</a:t>
            </a:r>
            <a:endParaRPr/>
          </a:p>
          <a:p>
            <a:pPr marL="0" lvl="0" indent="0" algn="l" rtl="0">
              <a:lnSpc>
                <a:spcPct val="115000"/>
              </a:lnSpc>
              <a:spcBef>
                <a:spcPts val="0"/>
              </a:spcBef>
              <a:spcAft>
                <a:spcPts val="0"/>
              </a:spcAft>
              <a:buNone/>
            </a:pPr>
            <a:r>
              <a:rPr lang="en-GB"/>
              <a:t>Try and build tasks/questions which escalate through Bloom’s Taxonomy. This will help with differentiation.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627ed46373_1_3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627ed46373_1_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a:solidFill>
                  <a:schemeClr val="dk1"/>
                </a:solidFill>
              </a:rPr>
              <a:t>Learning Objectives contain </a:t>
            </a:r>
            <a:r>
              <a:rPr lang="en-GB" b="1">
                <a:solidFill>
                  <a:schemeClr val="dk1"/>
                </a:solidFill>
              </a:rPr>
              <a:t>concepts </a:t>
            </a:r>
            <a:r>
              <a:rPr lang="en-GB">
                <a:solidFill>
                  <a:schemeClr val="dk1"/>
                </a:solidFill>
              </a:rPr>
              <a:t>(nouns, big ideas), </a:t>
            </a:r>
            <a:r>
              <a:rPr lang="en-GB" b="1">
                <a:solidFill>
                  <a:schemeClr val="dk1"/>
                </a:solidFill>
              </a:rPr>
              <a:t>skills </a:t>
            </a:r>
            <a:r>
              <a:rPr lang="en-GB">
                <a:solidFill>
                  <a:schemeClr val="dk1"/>
                </a:solidFill>
              </a:rPr>
              <a:t>(verbs, measurable behaviours) and sometimes </a:t>
            </a:r>
            <a:r>
              <a:rPr lang="en-GB" b="1">
                <a:solidFill>
                  <a:schemeClr val="dk1"/>
                </a:solidFill>
              </a:rPr>
              <a:t>context </a:t>
            </a:r>
            <a:r>
              <a:rPr lang="en-GB">
                <a:solidFill>
                  <a:schemeClr val="dk1"/>
                </a:solidFill>
              </a:rPr>
              <a:t>(restricting or targeting conditions).</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GB">
                <a:solidFill>
                  <a:schemeClr val="dk1"/>
                </a:solidFill>
              </a:rPr>
              <a:t>●Example: Students will be able to </a:t>
            </a:r>
            <a:r>
              <a:rPr lang="en-GB" b="1">
                <a:solidFill>
                  <a:schemeClr val="dk1"/>
                </a:solidFill>
              </a:rPr>
              <a:t>describe</a:t>
            </a:r>
            <a:r>
              <a:rPr lang="en-GB">
                <a:solidFill>
                  <a:schemeClr val="dk1"/>
                </a:solidFill>
              </a:rPr>
              <a:t> the concept of </a:t>
            </a:r>
            <a:r>
              <a:rPr lang="en-GB" b="1">
                <a:solidFill>
                  <a:schemeClr val="dk1"/>
                </a:solidFill>
              </a:rPr>
              <a:t>density </a:t>
            </a:r>
            <a:r>
              <a:rPr lang="en-GB">
                <a:solidFill>
                  <a:schemeClr val="dk1"/>
                </a:solidFill>
              </a:rPr>
              <a:t>and apply it to </a:t>
            </a:r>
            <a:r>
              <a:rPr lang="en-GB" b="1">
                <a:solidFill>
                  <a:schemeClr val="dk1"/>
                </a:solidFill>
              </a:rPr>
              <a:t>floating and sinking.</a:t>
            </a:r>
            <a:endParaRPr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GB">
                <a:solidFill>
                  <a:schemeClr val="dk1"/>
                </a:solidFill>
              </a:rPr>
              <a:t>●</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GB">
                <a:solidFill>
                  <a:schemeClr val="dk1"/>
                </a:solidFill>
              </a:rPr>
              <a:t>Success criteria are specific measurable outcomes that if met mean that the student has met the learning objective.</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GB">
                <a:solidFill>
                  <a:schemeClr val="dk1"/>
                </a:solidFill>
              </a:rPr>
              <a:t>Examples:</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GB">
                <a:solidFill>
                  <a:schemeClr val="dk1"/>
                </a:solidFill>
              </a:rPr>
              <a:t>•Students will be able to compare densities of substances using mass and volume.</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GB">
                <a:solidFill>
                  <a:schemeClr val="dk1"/>
                </a:solidFill>
              </a:rPr>
              <a:t>•Students will be able to identify whether a solid or liquid will float or sink in a liquid based on their densities.</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627ed46373_1_1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627ed46373_1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Graph from </a:t>
            </a:r>
            <a:r>
              <a:rPr lang="en-GB" u="sng">
                <a:solidFill>
                  <a:schemeClr val="hlink"/>
                </a:solidFill>
                <a:hlinkClick r:id="rId3"/>
              </a:rPr>
              <a:t>http://www.belmont.wa.gov.au/Services/Environment/Pages/Water%20Use.aspx</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627ed46373_1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627ed46373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627ed46373_1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627ed46373_1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28477a042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628477a042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28477a042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28477a04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628477a042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628477a04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628477a042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628477a04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628477a042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628477a04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6600"/>
              <a:buFont typeface="Century Gothic"/>
              <a:buNone/>
              <a:defRPr sz="6600">
                <a:latin typeface="Century Gothic"/>
                <a:ea typeface="Century Gothic"/>
                <a:cs typeface="Century Gothic"/>
                <a:sym typeface="Century Gothic"/>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3200"/>
              <a:buFont typeface="Century Gothic"/>
              <a:buNone/>
              <a:defRPr sz="3200">
                <a:solidFill>
                  <a:srgbClr val="000000"/>
                </a:solidFill>
                <a:latin typeface="Century Gothic"/>
                <a:ea typeface="Century Gothic"/>
                <a:cs typeface="Century Gothic"/>
                <a:sym typeface="Century Gothic"/>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14" name="Google Shape;14;p2"/>
          <p:cNvPicPr preferRelativeResize="0"/>
          <p:nvPr/>
        </p:nvPicPr>
        <p:blipFill>
          <a:blip r:embed="rId2">
            <a:alphaModFix/>
          </a:blip>
          <a:stretch>
            <a:fillRect/>
          </a:stretch>
        </p:blipFill>
        <p:spPr>
          <a:xfrm>
            <a:off x="7769825" y="4467425"/>
            <a:ext cx="1251325" cy="589250"/>
          </a:xfrm>
          <a:prstGeom prst="rect">
            <a:avLst/>
          </a:prstGeom>
          <a:noFill/>
          <a:ln>
            <a:noFill/>
          </a:ln>
        </p:spPr>
      </p:pic>
      <p:sp>
        <p:nvSpPr>
          <p:cNvPr id="15" name="Google Shape;15;p2"/>
          <p:cNvSpPr txBox="1"/>
          <p:nvPr/>
        </p:nvSpPr>
        <p:spPr>
          <a:xfrm>
            <a:off x="191000" y="4663075"/>
            <a:ext cx="25716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entury Gothic"/>
                <a:ea typeface="Century Gothic"/>
                <a:cs typeface="Century Gothic"/>
                <a:sym typeface="Century Gothic"/>
              </a:rPr>
              <a:t>Science</a:t>
            </a:r>
            <a:endParaRPr>
              <a:latin typeface="Century Gothic"/>
              <a:ea typeface="Century Gothic"/>
              <a:cs typeface="Century Gothic"/>
              <a:sym typeface="Century Gothic"/>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ndependent Practice">
  <p:cSld name="BLANK_1_1_1_1_1_1_1">
    <p:spTree>
      <p:nvGrpSpPr>
        <p:cNvPr id="1" name="Shape 60"/>
        <p:cNvGrpSpPr/>
        <p:nvPr/>
      </p:nvGrpSpPr>
      <p:grpSpPr>
        <a:xfrm>
          <a:off x="0" y="0"/>
          <a:ext cx="0" cy="0"/>
          <a:chOff x="0" y="0"/>
          <a:chExt cx="0" cy="0"/>
        </a:xfrm>
      </p:grpSpPr>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62" name="Google Shape;62;p11"/>
          <p:cNvSpPr txBox="1"/>
          <p:nvPr/>
        </p:nvSpPr>
        <p:spPr>
          <a:xfrm rot="-5400000">
            <a:off x="-1128800" y="2670800"/>
            <a:ext cx="2693700" cy="344400"/>
          </a:xfrm>
          <a:prstGeom prst="rec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0B5394"/>
                </a:solidFill>
                <a:latin typeface="Century Gothic"/>
                <a:ea typeface="Century Gothic"/>
                <a:cs typeface="Century Gothic"/>
                <a:sym typeface="Century Gothic"/>
              </a:rPr>
              <a:t>INDEPENDENT PRACTICE</a:t>
            </a:r>
            <a:endParaRPr sz="1600">
              <a:solidFill>
                <a:srgbClr val="0B5394"/>
              </a:solidFill>
              <a:latin typeface="Century Gothic"/>
              <a:ea typeface="Century Gothic"/>
              <a:cs typeface="Century Gothic"/>
              <a:sym typeface="Century Gothic"/>
            </a:endParaRPr>
          </a:p>
        </p:txBody>
      </p:sp>
      <p:sp>
        <p:nvSpPr>
          <p:cNvPr id="63" name="Google Shape;63;p11"/>
          <p:cNvSpPr/>
          <p:nvPr/>
        </p:nvSpPr>
        <p:spPr>
          <a:xfrm>
            <a:off x="45850" y="231925"/>
            <a:ext cx="6680400" cy="423000"/>
          </a:xfrm>
          <a:prstGeom prst="rect">
            <a:avLst/>
          </a:prstGeom>
          <a:solidFill>
            <a:srgbClr val="0B5394"/>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1"/>
          <p:cNvSpPr txBox="1">
            <a:spLocks noGrp="1"/>
          </p:cNvSpPr>
          <p:nvPr>
            <p:ph type="subTitle" idx="1"/>
          </p:nvPr>
        </p:nvSpPr>
        <p:spPr>
          <a:xfrm>
            <a:off x="95500" y="266050"/>
            <a:ext cx="6589800" cy="348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solidFill>
                  <a:srgbClr val="FFFFFF"/>
                </a:solidFill>
                <a:latin typeface="Century Gothic"/>
                <a:ea typeface="Century Gothic"/>
                <a:cs typeface="Century Gothic"/>
                <a:sym typeface="Century Gothic"/>
              </a:defRPr>
            </a:lvl1pPr>
            <a:lvl2pPr lvl="1" rtl="0">
              <a:spcBef>
                <a:spcPts val="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65" name="Google Shape;65;p11"/>
          <p:cNvSpPr txBox="1">
            <a:spLocks noGrp="1"/>
          </p:cNvSpPr>
          <p:nvPr>
            <p:ph type="body" idx="2"/>
          </p:nvPr>
        </p:nvSpPr>
        <p:spPr>
          <a:xfrm>
            <a:off x="552550" y="1937350"/>
            <a:ext cx="6173700" cy="29811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marL="914400" lvl="1"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marL="1371600" lvl="2"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marL="1828800" lvl="3"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marL="2286000" lvl="4"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marL="2743200" lvl="5"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marL="3200400" lvl="6"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marL="3657600" lvl="7"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marL="4114800" lvl="8" indent="-317500" rtl="0">
              <a:spcBef>
                <a:spcPts val="1600"/>
              </a:spcBef>
              <a:spcAft>
                <a:spcPts val="1600"/>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o Now">
  <p:cSld name="CUSTOM_1">
    <p:spTree>
      <p:nvGrpSpPr>
        <p:cNvPr id="1" name="Shape 66"/>
        <p:cNvGrpSpPr/>
        <p:nvPr/>
      </p:nvGrpSpPr>
      <p:grpSpPr>
        <a:xfrm>
          <a:off x="0" y="0"/>
          <a:ext cx="0" cy="0"/>
          <a:chOff x="0" y="0"/>
          <a:chExt cx="0" cy="0"/>
        </a:xfrm>
      </p:grpSpPr>
      <p:sp>
        <p:nvSpPr>
          <p:cNvPr id="67" name="Google Shape;67;p12"/>
          <p:cNvSpPr txBox="1">
            <a:spLocks noGrp="1"/>
          </p:cNvSpPr>
          <p:nvPr>
            <p:ph type="body" idx="1"/>
          </p:nvPr>
        </p:nvSpPr>
        <p:spPr>
          <a:xfrm>
            <a:off x="709450" y="566200"/>
            <a:ext cx="5123100" cy="40971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marL="914400" lvl="1"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marL="1371600" lvl="2"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marL="1828800" lvl="3"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marL="2286000" lvl="4"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marL="2743200" lvl="5"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marL="3200400" lvl="6"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marL="3657600" lvl="7"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marL="4114800" lvl="8" indent="-317500" rtl="0">
              <a:spcBef>
                <a:spcPts val="1600"/>
              </a:spcBef>
              <a:spcAft>
                <a:spcPts val="1600"/>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a:endParaRPr/>
          </a:p>
        </p:txBody>
      </p:sp>
      <p:sp>
        <p:nvSpPr>
          <p:cNvPr id="68" name="Google Shape;68;p12"/>
          <p:cNvSpPr txBox="1"/>
          <p:nvPr/>
        </p:nvSpPr>
        <p:spPr>
          <a:xfrm rot="-5400000">
            <a:off x="-352325" y="2399550"/>
            <a:ext cx="1154400" cy="344400"/>
          </a:xfrm>
          <a:prstGeom prst="rec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0B5394"/>
                </a:solidFill>
                <a:latin typeface="Century Gothic"/>
                <a:ea typeface="Century Gothic"/>
                <a:cs typeface="Century Gothic"/>
                <a:sym typeface="Century Gothic"/>
              </a:rPr>
              <a:t>DO NOW</a:t>
            </a:r>
            <a:endParaRPr sz="1600">
              <a:solidFill>
                <a:srgbClr val="0B5394"/>
              </a:solidFill>
              <a:latin typeface="Century Gothic"/>
              <a:ea typeface="Century Gothic"/>
              <a:cs typeface="Century Gothic"/>
              <a:sym typeface="Century Gothic"/>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rompt Boxes">
  <p:cSld name="CUSTOM">
    <p:spTree>
      <p:nvGrpSpPr>
        <p:cNvPr id="1" name="Shape 16"/>
        <p:cNvGrpSpPr/>
        <p:nvPr/>
      </p:nvGrpSpPr>
      <p:grpSpPr>
        <a:xfrm>
          <a:off x="0" y="0"/>
          <a:ext cx="0" cy="0"/>
          <a:chOff x="0" y="0"/>
          <a:chExt cx="0" cy="0"/>
        </a:xfrm>
      </p:grpSpPr>
      <p:sp>
        <p:nvSpPr>
          <p:cNvPr id="17" name="Google Shape;17;p3"/>
          <p:cNvSpPr txBox="1"/>
          <p:nvPr/>
        </p:nvSpPr>
        <p:spPr>
          <a:xfrm rot="-5400000">
            <a:off x="-636425" y="2399550"/>
            <a:ext cx="1722600" cy="344400"/>
          </a:xfrm>
          <a:prstGeom prst="rec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0B5394"/>
                </a:solidFill>
                <a:latin typeface="Century Gothic"/>
                <a:ea typeface="Century Gothic"/>
                <a:cs typeface="Century Gothic"/>
                <a:sym typeface="Century Gothic"/>
              </a:rPr>
              <a:t>PROMPT BOXES</a:t>
            </a:r>
            <a:endParaRPr sz="1600">
              <a:solidFill>
                <a:srgbClr val="0B5394"/>
              </a:solidFill>
              <a:latin typeface="Century Gothic"/>
              <a:ea typeface="Century Gothic"/>
              <a:cs typeface="Century Gothic"/>
              <a:sym typeface="Century Gothic"/>
            </a:endParaRPr>
          </a:p>
        </p:txBody>
      </p:sp>
      <p:sp>
        <p:nvSpPr>
          <p:cNvPr id="18" name="Google Shape;18;p3"/>
          <p:cNvSpPr txBox="1">
            <a:spLocks noGrp="1"/>
          </p:cNvSpPr>
          <p:nvPr>
            <p:ph type="body" idx="1"/>
          </p:nvPr>
        </p:nvSpPr>
        <p:spPr>
          <a:xfrm>
            <a:off x="586550" y="547850"/>
            <a:ext cx="7986000" cy="2661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marL="914400" lvl="1"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marL="1371600" lvl="2"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marL="1828800" lvl="3"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marL="2286000" lvl="4"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marL="2743200" lvl="5"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marL="3200400" lvl="6"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marL="3657600" lvl="7"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marL="4114800" lvl="8" indent="-317500">
              <a:spcBef>
                <a:spcPts val="1600"/>
              </a:spcBef>
              <a:spcAft>
                <a:spcPts val="1600"/>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aily Review" type="blank">
  <p:cSld name="BLANK">
    <p:spTree>
      <p:nvGrpSpPr>
        <p:cNvPr id="1" name="Shape 19"/>
        <p:cNvGrpSpPr/>
        <p:nvPr/>
      </p:nvGrpSpPr>
      <p:grpSpPr>
        <a:xfrm>
          <a:off x="0" y="0"/>
          <a:ext cx="0" cy="0"/>
          <a:chOff x="0" y="0"/>
          <a:chExt cx="0" cy="0"/>
        </a:xfrm>
      </p:grpSpPr>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21" name="Google Shape;21;p4"/>
          <p:cNvSpPr txBox="1"/>
          <p:nvPr/>
        </p:nvSpPr>
        <p:spPr>
          <a:xfrm rot="-5400000">
            <a:off x="-569675" y="2399550"/>
            <a:ext cx="1589100" cy="344400"/>
          </a:xfrm>
          <a:prstGeom prst="rec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0B5394"/>
                </a:solidFill>
                <a:latin typeface="Century Gothic"/>
                <a:ea typeface="Century Gothic"/>
                <a:cs typeface="Century Gothic"/>
                <a:sym typeface="Century Gothic"/>
              </a:rPr>
              <a:t>DAILY REVIEW</a:t>
            </a:r>
            <a:endParaRPr sz="1600">
              <a:solidFill>
                <a:srgbClr val="0B5394"/>
              </a:solidFill>
              <a:latin typeface="Century Gothic"/>
              <a:ea typeface="Century Gothic"/>
              <a:cs typeface="Century Gothic"/>
              <a:sym typeface="Century Gothic"/>
            </a:endParaRPr>
          </a:p>
        </p:txBody>
      </p:sp>
      <p:sp>
        <p:nvSpPr>
          <p:cNvPr id="22" name="Google Shape;22;p4"/>
          <p:cNvSpPr txBox="1">
            <a:spLocks noGrp="1"/>
          </p:cNvSpPr>
          <p:nvPr>
            <p:ph type="body" idx="1"/>
          </p:nvPr>
        </p:nvSpPr>
        <p:spPr>
          <a:xfrm>
            <a:off x="709450" y="566200"/>
            <a:ext cx="5123100" cy="40971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marL="914400" lvl="1"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marL="1371600" lvl="2"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marL="1828800" lvl="3"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marL="2286000" lvl="4"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marL="2743200" lvl="5"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marL="3200400" lvl="6"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marL="3657600" lvl="7"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marL="4114800" lvl="8" indent="-317500">
              <a:spcBef>
                <a:spcPts val="1600"/>
              </a:spcBef>
              <a:spcAft>
                <a:spcPts val="1600"/>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Learning Objective and Success Criteria">
  <p:cSld name="BLANK_1">
    <p:spTree>
      <p:nvGrpSpPr>
        <p:cNvPr id="1" name="Shape 23"/>
        <p:cNvGrpSpPr/>
        <p:nvPr/>
      </p:nvGrpSpPr>
      <p:grpSpPr>
        <a:xfrm>
          <a:off x="0" y="0"/>
          <a:ext cx="0" cy="0"/>
          <a:chOff x="0" y="0"/>
          <a:chExt cx="0" cy="0"/>
        </a:xfrm>
      </p:grpSpPr>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25" name="Google Shape;25;p5"/>
          <p:cNvSpPr txBox="1"/>
          <p:nvPr/>
        </p:nvSpPr>
        <p:spPr>
          <a:xfrm rot="-5400000">
            <a:off x="-929500" y="1209150"/>
            <a:ext cx="2298900" cy="344400"/>
          </a:xfrm>
          <a:prstGeom prst="rec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0B5394"/>
                </a:solidFill>
                <a:latin typeface="Century Gothic"/>
                <a:ea typeface="Century Gothic"/>
                <a:cs typeface="Century Gothic"/>
                <a:sym typeface="Century Gothic"/>
              </a:rPr>
              <a:t>LEARNING OBJECTIVE</a:t>
            </a:r>
            <a:endParaRPr sz="1600">
              <a:solidFill>
                <a:srgbClr val="0B5394"/>
              </a:solidFill>
              <a:latin typeface="Century Gothic"/>
              <a:ea typeface="Century Gothic"/>
              <a:cs typeface="Century Gothic"/>
              <a:sym typeface="Century Gothic"/>
            </a:endParaRPr>
          </a:p>
        </p:txBody>
      </p:sp>
      <p:sp>
        <p:nvSpPr>
          <p:cNvPr id="26" name="Google Shape;26;p5"/>
          <p:cNvSpPr/>
          <p:nvPr/>
        </p:nvSpPr>
        <p:spPr>
          <a:xfrm>
            <a:off x="395650" y="231900"/>
            <a:ext cx="6419100" cy="2305800"/>
          </a:xfrm>
          <a:prstGeom prst="homePlate">
            <a:avLst>
              <a:gd name="adj" fmla="val 50000"/>
            </a:avLst>
          </a:prstGeom>
          <a:solidFill>
            <a:srgbClr val="0B5394"/>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532075" y="477525"/>
            <a:ext cx="5061600" cy="1835100"/>
          </a:xfrm>
          <a:prstGeom prst="rect">
            <a:avLst/>
          </a:prstGeom>
        </p:spPr>
        <p:txBody>
          <a:bodyPr spcFirstLastPara="1" wrap="square" lIns="91425" tIns="91425" rIns="91425" bIns="91425" anchor="t" anchorCtr="0">
            <a:noAutofit/>
          </a:bodyPr>
          <a:lstStyle>
            <a:lvl1pPr lvl="0">
              <a:spcBef>
                <a:spcPts val="0"/>
              </a:spcBef>
              <a:spcAft>
                <a:spcPts val="0"/>
              </a:spcAft>
              <a:buNone/>
              <a:defRPr>
                <a:solidFill>
                  <a:srgbClr val="FFFFFF"/>
                </a:solidFill>
                <a:latin typeface="Century Gothic"/>
                <a:ea typeface="Century Gothic"/>
                <a:cs typeface="Century Gothic"/>
                <a:sym typeface="Century Gothic"/>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28" name="Google Shape;28;p5"/>
          <p:cNvSpPr txBox="1"/>
          <p:nvPr/>
        </p:nvSpPr>
        <p:spPr>
          <a:xfrm rot="-5400000">
            <a:off x="-790750" y="3730950"/>
            <a:ext cx="2021400" cy="344400"/>
          </a:xfrm>
          <a:prstGeom prst="rec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0B5394"/>
                </a:solidFill>
                <a:latin typeface="Century Gothic"/>
                <a:ea typeface="Century Gothic"/>
                <a:cs typeface="Century Gothic"/>
                <a:sym typeface="Century Gothic"/>
              </a:rPr>
              <a:t>SUCCESS CRITERIA</a:t>
            </a:r>
            <a:endParaRPr sz="1600">
              <a:solidFill>
                <a:srgbClr val="0B5394"/>
              </a:solidFill>
              <a:latin typeface="Century Gothic"/>
              <a:ea typeface="Century Gothic"/>
              <a:cs typeface="Century Gothic"/>
              <a:sym typeface="Century Gothic"/>
            </a:endParaRPr>
          </a:p>
        </p:txBody>
      </p:sp>
      <p:sp>
        <p:nvSpPr>
          <p:cNvPr id="29" name="Google Shape;29;p5"/>
          <p:cNvSpPr txBox="1">
            <a:spLocks noGrp="1"/>
          </p:cNvSpPr>
          <p:nvPr>
            <p:ph type="body" idx="1"/>
          </p:nvPr>
        </p:nvSpPr>
        <p:spPr>
          <a:xfrm>
            <a:off x="497975" y="2892375"/>
            <a:ext cx="5198100" cy="2012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marL="914400" lvl="1"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marL="1371600" lvl="2"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marL="1828800" lvl="3"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marL="2286000" lvl="4"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marL="2743200" lvl="5"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marL="3200400" lvl="6"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marL="3657600" lvl="7"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marL="4114800" lvl="8" indent="-317500">
              <a:spcBef>
                <a:spcPts val="1600"/>
              </a:spcBef>
              <a:spcAft>
                <a:spcPts val="1600"/>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Activate Prior Knowledge">
  <p:cSld name="BLANK_1_1">
    <p:spTree>
      <p:nvGrpSpPr>
        <p:cNvPr id="1" name="Shape 30"/>
        <p:cNvGrpSpPr/>
        <p:nvPr/>
      </p:nvGrpSpPr>
      <p:grpSpPr>
        <a:xfrm>
          <a:off x="0" y="0"/>
          <a:ext cx="0" cy="0"/>
          <a:chOff x="0" y="0"/>
          <a:chExt cx="0" cy="0"/>
        </a:xfrm>
      </p:grpSpPr>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32" name="Google Shape;32;p6"/>
          <p:cNvSpPr txBox="1"/>
          <p:nvPr/>
        </p:nvSpPr>
        <p:spPr>
          <a:xfrm rot="-5400000">
            <a:off x="-1398650" y="2399550"/>
            <a:ext cx="3233400" cy="344400"/>
          </a:xfrm>
          <a:prstGeom prst="rec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0B5394"/>
                </a:solidFill>
                <a:latin typeface="Century Gothic"/>
                <a:ea typeface="Century Gothic"/>
                <a:cs typeface="Century Gothic"/>
                <a:sym typeface="Century Gothic"/>
              </a:rPr>
              <a:t>ACTIVATE PRIOR KNOWLEDGE</a:t>
            </a:r>
            <a:endParaRPr sz="1600">
              <a:solidFill>
                <a:srgbClr val="0B5394"/>
              </a:solidFill>
              <a:latin typeface="Century Gothic"/>
              <a:ea typeface="Century Gothic"/>
              <a:cs typeface="Century Gothic"/>
              <a:sym typeface="Century Gothic"/>
            </a:endParaRPr>
          </a:p>
        </p:txBody>
      </p:sp>
      <p:sp>
        <p:nvSpPr>
          <p:cNvPr id="33" name="Google Shape;33;p6"/>
          <p:cNvSpPr/>
          <p:nvPr/>
        </p:nvSpPr>
        <p:spPr>
          <a:xfrm>
            <a:off x="45850" y="231925"/>
            <a:ext cx="6680400" cy="423000"/>
          </a:xfrm>
          <a:prstGeom prst="rect">
            <a:avLst/>
          </a:prstGeom>
          <a:solidFill>
            <a:srgbClr val="0B5394"/>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subTitle" idx="1"/>
          </p:nvPr>
        </p:nvSpPr>
        <p:spPr>
          <a:xfrm>
            <a:off x="95500" y="266050"/>
            <a:ext cx="6589800" cy="348000"/>
          </a:xfrm>
          <a:prstGeom prst="rect">
            <a:avLst/>
          </a:prstGeom>
        </p:spPr>
        <p:txBody>
          <a:bodyPr spcFirstLastPara="1" wrap="square" lIns="91425" tIns="91425" rIns="91425" bIns="91425" anchor="ctr" anchorCtr="0">
            <a:noAutofit/>
          </a:bodyPr>
          <a:lstStyle>
            <a:lvl1pPr lvl="0">
              <a:spcBef>
                <a:spcPts val="0"/>
              </a:spcBef>
              <a:spcAft>
                <a:spcPts val="0"/>
              </a:spcAft>
              <a:buNone/>
              <a:defRPr>
                <a:solidFill>
                  <a:srgbClr val="FFFFFF"/>
                </a:solidFill>
                <a:latin typeface="Century Gothic"/>
                <a:ea typeface="Century Gothic"/>
                <a:cs typeface="Century Gothic"/>
                <a:sym typeface="Century Gothic"/>
              </a:defRPr>
            </a:lvl1pPr>
            <a:lvl2pPr lvl="1">
              <a:spcBef>
                <a:spcPts val="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
        <p:nvSpPr>
          <p:cNvPr id="35" name="Google Shape;35;p6"/>
          <p:cNvSpPr txBox="1">
            <a:spLocks noGrp="1"/>
          </p:cNvSpPr>
          <p:nvPr>
            <p:ph type="body" idx="2"/>
          </p:nvPr>
        </p:nvSpPr>
        <p:spPr>
          <a:xfrm>
            <a:off x="552550" y="852700"/>
            <a:ext cx="6173700" cy="40656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marL="914400" lvl="1"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marL="1371600" lvl="2"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marL="1828800" lvl="3"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marL="2286000" lvl="4"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marL="2743200" lvl="5"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marL="3200400" lvl="6"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marL="3657600" lvl="7"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marL="4114800" lvl="8" indent="-317500">
              <a:spcBef>
                <a:spcPts val="1600"/>
              </a:spcBef>
              <a:spcAft>
                <a:spcPts val="1600"/>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cept Development">
  <p:cSld name="BLANK_1_1_1">
    <p:spTree>
      <p:nvGrpSpPr>
        <p:cNvPr id="1" name="Shape 36"/>
        <p:cNvGrpSpPr/>
        <p:nvPr/>
      </p:nvGrpSpPr>
      <p:grpSpPr>
        <a:xfrm>
          <a:off x="0" y="0"/>
          <a:ext cx="0" cy="0"/>
          <a:chOff x="0" y="0"/>
          <a:chExt cx="0" cy="0"/>
        </a:xfrm>
      </p:grpSpPr>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38" name="Google Shape;38;p7"/>
          <p:cNvSpPr txBox="1"/>
          <p:nvPr/>
        </p:nvSpPr>
        <p:spPr>
          <a:xfrm rot="-5400000">
            <a:off x="-1139375" y="2399550"/>
            <a:ext cx="2728500" cy="344400"/>
          </a:xfrm>
          <a:prstGeom prst="rec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0B5394"/>
                </a:solidFill>
                <a:latin typeface="Century Gothic"/>
                <a:ea typeface="Century Gothic"/>
                <a:cs typeface="Century Gothic"/>
                <a:sym typeface="Century Gothic"/>
              </a:rPr>
              <a:t>CONCEPT DEVELOPMENT</a:t>
            </a:r>
            <a:endParaRPr sz="1600">
              <a:solidFill>
                <a:srgbClr val="0B5394"/>
              </a:solidFill>
              <a:latin typeface="Century Gothic"/>
              <a:ea typeface="Century Gothic"/>
              <a:cs typeface="Century Gothic"/>
              <a:sym typeface="Century Gothic"/>
            </a:endParaRPr>
          </a:p>
        </p:txBody>
      </p:sp>
      <p:sp>
        <p:nvSpPr>
          <p:cNvPr id="39" name="Google Shape;39;p7"/>
          <p:cNvSpPr/>
          <p:nvPr/>
        </p:nvSpPr>
        <p:spPr>
          <a:xfrm>
            <a:off x="45850" y="231925"/>
            <a:ext cx="6680400" cy="423000"/>
          </a:xfrm>
          <a:prstGeom prst="rect">
            <a:avLst/>
          </a:prstGeom>
          <a:solidFill>
            <a:srgbClr val="0B5394"/>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txBox="1">
            <a:spLocks noGrp="1"/>
          </p:cNvSpPr>
          <p:nvPr>
            <p:ph type="subTitle" idx="1"/>
          </p:nvPr>
        </p:nvSpPr>
        <p:spPr>
          <a:xfrm>
            <a:off x="95500" y="266050"/>
            <a:ext cx="6589800" cy="348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solidFill>
                  <a:srgbClr val="FFFFFF"/>
                </a:solidFill>
                <a:latin typeface="Century Gothic"/>
                <a:ea typeface="Century Gothic"/>
                <a:cs typeface="Century Gothic"/>
                <a:sym typeface="Century Gothic"/>
              </a:defRPr>
            </a:lvl1pPr>
            <a:lvl2pPr lvl="1" rtl="0">
              <a:spcBef>
                <a:spcPts val="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41" name="Google Shape;41;p7"/>
          <p:cNvSpPr txBox="1">
            <a:spLocks noGrp="1"/>
          </p:cNvSpPr>
          <p:nvPr>
            <p:ph type="body" idx="2"/>
          </p:nvPr>
        </p:nvSpPr>
        <p:spPr>
          <a:xfrm>
            <a:off x="552550" y="852700"/>
            <a:ext cx="6173700" cy="40656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marL="914400" lvl="1"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marL="1371600" lvl="2"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marL="1828800" lvl="3"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marL="2286000" lvl="4"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marL="2743200" lvl="5"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marL="3200400" lvl="6"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marL="3657600" lvl="7"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marL="4114800" lvl="8" indent="-317500" rtl="0">
              <a:spcBef>
                <a:spcPts val="1600"/>
              </a:spcBef>
              <a:spcAft>
                <a:spcPts val="1600"/>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kill Development/Guided Practice">
  <p:cSld name="BLANK_1_1_1_1">
    <p:spTree>
      <p:nvGrpSpPr>
        <p:cNvPr id="1" name="Shape 42"/>
        <p:cNvGrpSpPr/>
        <p:nvPr/>
      </p:nvGrpSpPr>
      <p:grpSpPr>
        <a:xfrm>
          <a:off x="0" y="0"/>
          <a:ext cx="0" cy="0"/>
          <a:chOff x="0" y="0"/>
          <a:chExt cx="0" cy="0"/>
        </a:xfrm>
      </p:grpSpPr>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44" name="Google Shape;44;p8"/>
          <p:cNvSpPr txBox="1"/>
          <p:nvPr/>
        </p:nvSpPr>
        <p:spPr>
          <a:xfrm rot="-5400000">
            <a:off x="-1790900" y="2604200"/>
            <a:ext cx="4017900" cy="344400"/>
          </a:xfrm>
          <a:prstGeom prst="rec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0B5394"/>
                </a:solidFill>
                <a:latin typeface="Century Gothic"/>
                <a:ea typeface="Century Gothic"/>
                <a:cs typeface="Century Gothic"/>
                <a:sym typeface="Century Gothic"/>
              </a:rPr>
              <a:t>SKILL DEVELOPMENT/GUIDED PRACTICE</a:t>
            </a:r>
            <a:endParaRPr sz="1600">
              <a:solidFill>
                <a:srgbClr val="0B5394"/>
              </a:solidFill>
              <a:latin typeface="Century Gothic"/>
              <a:ea typeface="Century Gothic"/>
              <a:cs typeface="Century Gothic"/>
              <a:sym typeface="Century Gothic"/>
            </a:endParaRPr>
          </a:p>
        </p:txBody>
      </p:sp>
      <p:sp>
        <p:nvSpPr>
          <p:cNvPr id="45" name="Google Shape;45;p8"/>
          <p:cNvSpPr/>
          <p:nvPr/>
        </p:nvSpPr>
        <p:spPr>
          <a:xfrm>
            <a:off x="45850" y="231925"/>
            <a:ext cx="6680400" cy="423000"/>
          </a:xfrm>
          <a:prstGeom prst="rect">
            <a:avLst/>
          </a:prstGeom>
          <a:solidFill>
            <a:srgbClr val="0B5394"/>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8"/>
          <p:cNvSpPr txBox="1">
            <a:spLocks noGrp="1"/>
          </p:cNvSpPr>
          <p:nvPr>
            <p:ph type="subTitle" idx="1"/>
          </p:nvPr>
        </p:nvSpPr>
        <p:spPr>
          <a:xfrm>
            <a:off x="95500" y="266050"/>
            <a:ext cx="6589800" cy="348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solidFill>
                  <a:srgbClr val="FFFFFF"/>
                </a:solidFill>
                <a:latin typeface="Century Gothic"/>
                <a:ea typeface="Century Gothic"/>
                <a:cs typeface="Century Gothic"/>
                <a:sym typeface="Century Gothic"/>
              </a:defRPr>
            </a:lvl1pPr>
            <a:lvl2pPr lvl="1" rtl="0">
              <a:spcBef>
                <a:spcPts val="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47" name="Google Shape;47;p8"/>
          <p:cNvSpPr txBox="1">
            <a:spLocks noGrp="1"/>
          </p:cNvSpPr>
          <p:nvPr>
            <p:ph type="body" idx="2"/>
          </p:nvPr>
        </p:nvSpPr>
        <p:spPr>
          <a:xfrm>
            <a:off x="552550" y="1807725"/>
            <a:ext cx="6173700" cy="3110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marL="914400" lvl="1"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marL="1371600" lvl="2"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marL="1828800" lvl="3"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marL="2286000" lvl="4"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marL="2743200" lvl="5"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marL="3200400" lvl="6"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marL="3657600" lvl="7"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marL="4114800" lvl="8" indent="-317500" rtl="0">
              <a:spcBef>
                <a:spcPts val="1600"/>
              </a:spcBef>
              <a:spcAft>
                <a:spcPts val="1600"/>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Relevance">
  <p:cSld name="BLANK_1_1_1_1_1">
    <p:spTree>
      <p:nvGrpSpPr>
        <p:cNvPr id="1" name="Shape 48"/>
        <p:cNvGrpSpPr/>
        <p:nvPr/>
      </p:nvGrpSpPr>
      <p:grpSpPr>
        <a:xfrm>
          <a:off x="0" y="0"/>
          <a:ext cx="0" cy="0"/>
          <a:chOff x="0" y="0"/>
          <a:chExt cx="0" cy="0"/>
        </a:xfrm>
      </p:grpSpPr>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50" name="Google Shape;50;p9"/>
          <p:cNvSpPr txBox="1"/>
          <p:nvPr/>
        </p:nvSpPr>
        <p:spPr>
          <a:xfrm rot="-5400000">
            <a:off x="-489650" y="2399550"/>
            <a:ext cx="1415400" cy="344400"/>
          </a:xfrm>
          <a:prstGeom prst="rec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0B5394"/>
                </a:solidFill>
                <a:latin typeface="Century Gothic"/>
                <a:ea typeface="Century Gothic"/>
                <a:cs typeface="Century Gothic"/>
                <a:sym typeface="Century Gothic"/>
              </a:rPr>
              <a:t>RELEVANCE</a:t>
            </a:r>
            <a:endParaRPr sz="1600">
              <a:solidFill>
                <a:srgbClr val="0B5394"/>
              </a:solidFill>
              <a:latin typeface="Century Gothic"/>
              <a:ea typeface="Century Gothic"/>
              <a:cs typeface="Century Gothic"/>
              <a:sym typeface="Century Gothic"/>
            </a:endParaRPr>
          </a:p>
        </p:txBody>
      </p:sp>
      <p:sp>
        <p:nvSpPr>
          <p:cNvPr id="51" name="Google Shape;51;p9"/>
          <p:cNvSpPr/>
          <p:nvPr/>
        </p:nvSpPr>
        <p:spPr>
          <a:xfrm>
            <a:off x="45850" y="231925"/>
            <a:ext cx="6680400" cy="423000"/>
          </a:xfrm>
          <a:prstGeom prst="rect">
            <a:avLst/>
          </a:prstGeom>
          <a:solidFill>
            <a:srgbClr val="0B5394"/>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9"/>
          <p:cNvSpPr txBox="1">
            <a:spLocks noGrp="1"/>
          </p:cNvSpPr>
          <p:nvPr>
            <p:ph type="subTitle" idx="1"/>
          </p:nvPr>
        </p:nvSpPr>
        <p:spPr>
          <a:xfrm>
            <a:off x="95500" y="266050"/>
            <a:ext cx="6589800" cy="348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solidFill>
                  <a:srgbClr val="FFFFFF"/>
                </a:solidFill>
                <a:latin typeface="Century Gothic"/>
                <a:ea typeface="Century Gothic"/>
                <a:cs typeface="Century Gothic"/>
                <a:sym typeface="Century Gothic"/>
              </a:defRPr>
            </a:lvl1pPr>
            <a:lvl2pPr lvl="1" rtl="0">
              <a:spcBef>
                <a:spcPts val="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53" name="Google Shape;53;p9"/>
          <p:cNvSpPr txBox="1">
            <a:spLocks noGrp="1"/>
          </p:cNvSpPr>
          <p:nvPr>
            <p:ph type="body" idx="2"/>
          </p:nvPr>
        </p:nvSpPr>
        <p:spPr>
          <a:xfrm>
            <a:off x="552550" y="767450"/>
            <a:ext cx="6173700" cy="41511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marL="914400" lvl="1"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marL="1371600" lvl="2"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marL="1828800" lvl="3"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marL="2286000" lvl="4"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marL="2743200" lvl="5"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marL="3200400" lvl="6"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marL="3657600" lvl="7"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marL="4114800" lvl="8" indent="-317500" rtl="0">
              <a:spcBef>
                <a:spcPts val="1600"/>
              </a:spcBef>
              <a:spcAft>
                <a:spcPts val="1600"/>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kill Closure">
  <p:cSld name="BLANK_1_1_1_1_1_1">
    <p:spTree>
      <p:nvGrpSpPr>
        <p:cNvPr id="1" name="Shape 54"/>
        <p:cNvGrpSpPr/>
        <p:nvPr/>
      </p:nvGrpSpPr>
      <p:grpSpPr>
        <a:xfrm>
          <a:off x="0" y="0"/>
          <a:ext cx="0" cy="0"/>
          <a:chOff x="0" y="0"/>
          <a:chExt cx="0" cy="0"/>
        </a:xfrm>
      </p:grpSpPr>
      <p:sp>
        <p:nvSpPr>
          <p:cNvPr id="55" name="Google Shape;5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56" name="Google Shape;56;p10"/>
          <p:cNvSpPr txBox="1"/>
          <p:nvPr/>
        </p:nvSpPr>
        <p:spPr>
          <a:xfrm rot="-5400000">
            <a:off x="-667850" y="2399550"/>
            <a:ext cx="1771800" cy="344400"/>
          </a:xfrm>
          <a:prstGeom prst="rec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0B5394"/>
                </a:solidFill>
                <a:latin typeface="Century Gothic"/>
                <a:ea typeface="Century Gothic"/>
                <a:cs typeface="Century Gothic"/>
                <a:sym typeface="Century Gothic"/>
              </a:rPr>
              <a:t>SKILL CLOSURE</a:t>
            </a:r>
            <a:endParaRPr sz="1600">
              <a:solidFill>
                <a:srgbClr val="0B5394"/>
              </a:solidFill>
              <a:latin typeface="Century Gothic"/>
              <a:ea typeface="Century Gothic"/>
              <a:cs typeface="Century Gothic"/>
              <a:sym typeface="Century Gothic"/>
            </a:endParaRPr>
          </a:p>
        </p:txBody>
      </p:sp>
      <p:sp>
        <p:nvSpPr>
          <p:cNvPr id="57" name="Google Shape;57;p10"/>
          <p:cNvSpPr/>
          <p:nvPr/>
        </p:nvSpPr>
        <p:spPr>
          <a:xfrm>
            <a:off x="45850" y="231925"/>
            <a:ext cx="6680400" cy="423000"/>
          </a:xfrm>
          <a:prstGeom prst="rect">
            <a:avLst/>
          </a:prstGeom>
          <a:solidFill>
            <a:srgbClr val="0B5394"/>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0"/>
          <p:cNvSpPr txBox="1">
            <a:spLocks noGrp="1"/>
          </p:cNvSpPr>
          <p:nvPr>
            <p:ph type="subTitle" idx="1"/>
          </p:nvPr>
        </p:nvSpPr>
        <p:spPr>
          <a:xfrm>
            <a:off x="95500" y="266050"/>
            <a:ext cx="6589800" cy="348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solidFill>
                  <a:srgbClr val="FFFFFF"/>
                </a:solidFill>
                <a:latin typeface="Century Gothic"/>
                <a:ea typeface="Century Gothic"/>
                <a:cs typeface="Century Gothic"/>
                <a:sym typeface="Century Gothic"/>
              </a:defRPr>
            </a:lvl1pPr>
            <a:lvl2pPr lvl="1" rtl="0">
              <a:spcBef>
                <a:spcPts val="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59" name="Google Shape;59;p10"/>
          <p:cNvSpPr txBox="1">
            <a:spLocks noGrp="1"/>
          </p:cNvSpPr>
          <p:nvPr>
            <p:ph type="body" idx="2"/>
          </p:nvPr>
        </p:nvSpPr>
        <p:spPr>
          <a:xfrm>
            <a:off x="552550" y="767450"/>
            <a:ext cx="6173700" cy="41511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marL="914400" lvl="1"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marL="1371600" lvl="2"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marL="1828800" lvl="3"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marL="2286000" lvl="4"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marL="2743200" lvl="5"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marL="3200400" lvl="6"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marL="3657600" lvl="7"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marL="4114800" lvl="8" indent="-317500" rtl="0">
              <a:spcBef>
                <a:spcPts val="1600"/>
              </a:spcBef>
              <a:spcAft>
                <a:spcPts val="1600"/>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47750" y="34100"/>
            <a:ext cx="9063300" cy="5075400"/>
          </a:xfrm>
          <a:prstGeom prst="roundRect">
            <a:avLst>
              <a:gd name="adj" fmla="val 3214"/>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Century Gothic"/>
              <a:buNone/>
              <a:defRPr sz="2800">
                <a:latin typeface="Century Gothic"/>
                <a:ea typeface="Century Gothic"/>
                <a:cs typeface="Century Gothic"/>
                <a:sym typeface="Century Gothic"/>
              </a:defRPr>
            </a:lvl1pPr>
            <a:lvl2pPr lvl="1">
              <a:spcBef>
                <a:spcPts val="0"/>
              </a:spcBef>
              <a:spcAft>
                <a:spcPts val="0"/>
              </a:spcAft>
              <a:buSzPts val="2800"/>
              <a:buFont typeface="Century Gothic"/>
              <a:buNone/>
              <a:defRPr sz="2800">
                <a:latin typeface="Century Gothic"/>
                <a:ea typeface="Century Gothic"/>
                <a:cs typeface="Century Gothic"/>
                <a:sym typeface="Century Gothic"/>
              </a:defRPr>
            </a:lvl2pPr>
            <a:lvl3pPr lvl="2">
              <a:spcBef>
                <a:spcPts val="0"/>
              </a:spcBef>
              <a:spcAft>
                <a:spcPts val="0"/>
              </a:spcAft>
              <a:buSzPts val="2800"/>
              <a:buFont typeface="Century Gothic"/>
              <a:buNone/>
              <a:defRPr sz="2800">
                <a:latin typeface="Century Gothic"/>
                <a:ea typeface="Century Gothic"/>
                <a:cs typeface="Century Gothic"/>
                <a:sym typeface="Century Gothic"/>
              </a:defRPr>
            </a:lvl3pPr>
            <a:lvl4pPr lvl="3">
              <a:spcBef>
                <a:spcPts val="0"/>
              </a:spcBef>
              <a:spcAft>
                <a:spcPts val="0"/>
              </a:spcAft>
              <a:buSzPts val="2800"/>
              <a:buFont typeface="Century Gothic"/>
              <a:buNone/>
              <a:defRPr sz="2800">
                <a:latin typeface="Century Gothic"/>
                <a:ea typeface="Century Gothic"/>
                <a:cs typeface="Century Gothic"/>
                <a:sym typeface="Century Gothic"/>
              </a:defRPr>
            </a:lvl4pPr>
            <a:lvl5pPr lvl="4">
              <a:spcBef>
                <a:spcPts val="0"/>
              </a:spcBef>
              <a:spcAft>
                <a:spcPts val="0"/>
              </a:spcAft>
              <a:buSzPts val="2800"/>
              <a:buFont typeface="Century Gothic"/>
              <a:buNone/>
              <a:defRPr sz="2800">
                <a:latin typeface="Century Gothic"/>
                <a:ea typeface="Century Gothic"/>
                <a:cs typeface="Century Gothic"/>
                <a:sym typeface="Century Gothic"/>
              </a:defRPr>
            </a:lvl5pPr>
            <a:lvl6pPr lvl="5">
              <a:spcBef>
                <a:spcPts val="0"/>
              </a:spcBef>
              <a:spcAft>
                <a:spcPts val="0"/>
              </a:spcAft>
              <a:buSzPts val="2800"/>
              <a:buFont typeface="Century Gothic"/>
              <a:buNone/>
              <a:defRPr sz="2800">
                <a:latin typeface="Century Gothic"/>
                <a:ea typeface="Century Gothic"/>
                <a:cs typeface="Century Gothic"/>
                <a:sym typeface="Century Gothic"/>
              </a:defRPr>
            </a:lvl6pPr>
            <a:lvl7pPr lvl="6">
              <a:spcBef>
                <a:spcPts val="0"/>
              </a:spcBef>
              <a:spcAft>
                <a:spcPts val="0"/>
              </a:spcAft>
              <a:buSzPts val="2800"/>
              <a:buFont typeface="Century Gothic"/>
              <a:buNone/>
              <a:defRPr sz="2800">
                <a:latin typeface="Century Gothic"/>
                <a:ea typeface="Century Gothic"/>
                <a:cs typeface="Century Gothic"/>
                <a:sym typeface="Century Gothic"/>
              </a:defRPr>
            </a:lvl7pPr>
            <a:lvl8pPr lvl="7">
              <a:spcBef>
                <a:spcPts val="0"/>
              </a:spcBef>
              <a:spcAft>
                <a:spcPts val="0"/>
              </a:spcAft>
              <a:buSzPts val="2800"/>
              <a:buFont typeface="Century Gothic"/>
              <a:buNone/>
              <a:defRPr sz="2800">
                <a:latin typeface="Century Gothic"/>
                <a:ea typeface="Century Gothic"/>
                <a:cs typeface="Century Gothic"/>
                <a:sym typeface="Century Gothic"/>
              </a:defRPr>
            </a:lvl8pPr>
            <a:lvl9pPr lvl="8">
              <a:spcBef>
                <a:spcPts val="0"/>
              </a:spcBef>
              <a:spcAft>
                <a:spcPts val="0"/>
              </a:spcAft>
              <a:buSzPts val="2800"/>
              <a:buFont typeface="Century Gothic"/>
              <a:buNone/>
              <a:defRPr sz="2800">
                <a:latin typeface="Century Gothic"/>
                <a:ea typeface="Century Gothic"/>
                <a:cs typeface="Century Gothic"/>
                <a:sym typeface="Century Gothic"/>
              </a:defRPr>
            </a:lvl9pPr>
          </a:lstStyle>
          <a:p>
            <a:endParaRPr/>
          </a:p>
        </p:txBody>
      </p:sp>
      <p:sp>
        <p:nvSpPr>
          <p:cNvPr id="8" name="Google Shape;8;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Century Gothic"/>
              <a:buChar char="●"/>
              <a:defRPr sz="1800">
                <a:latin typeface="Century Gothic"/>
                <a:ea typeface="Century Gothic"/>
                <a:cs typeface="Century Gothic"/>
                <a:sym typeface="Century Gothic"/>
              </a:defRPr>
            </a:lvl1pPr>
            <a:lvl2pPr marL="914400" lvl="1" indent="-317500">
              <a:lnSpc>
                <a:spcPct val="115000"/>
              </a:lnSpc>
              <a:spcBef>
                <a:spcPts val="1600"/>
              </a:spcBef>
              <a:spcAft>
                <a:spcPts val="0"/>
              </a:spcAft>
              <a:buSzPts val="1400"/>
              <a:buFont typeface="Century Gothic"/>
              <a:buChar char="○"/>
              <a:defRPr>
                <a:latin typeface="Century Gothic"/>
                <a:ea typeface="Century Gothic"/>
                <a:cs typeface="Century Gothic"/>
                <a:sym typeface="Century Gothic"/>
              </a:defRPr>
            </a:lvl2pPr>
            <a:lvl3pPr marL="1371600" lvl="2" indent="-317500">
              <a:lnSpc>
                <a:spcPct val="115000"/>
              </a:lnSpc>
              <a:spcBef>
                <a:spcPts val="1600"/>
              </a:spcBef>
              <a:spcAft>
                <a:spcPts val="0"/>
              </a:spcAft>
              <a:buSzPts val="1400"/>
              <a:buFont typeface="Century Gothic"/>
              <a:buChar char="■"/>
              <a:defRPr>
                <a:latin typeface="Century Gothic"/>
                <a:ea typeface="Century Gothic"/>
                <a:cs typeface="Century Gothic"/>
                <a:sym typeface="Century Gothic"/>
              </a:defRPr>
            </a:lvl3pPr>
            <a:lvl4pPr marL="1828800" lvl="3" indent="-317500">
              <a:lnSpc>
                <a:spcPct val="115000"/>
              </a:lnSpc>
              <a:spcBef>
                <a:spcPts val="1600"/>
              </a:spcBef>
              <a:spcAft>
                <a:spcPts val="0"/>
              </a:spcAft>
              <a:buSzPts val="1400"/>
              <a:buFont typeface="Century Gothic"/>
              <a:buChar char="●"/>
              <a:defRPr>
                <a:latin typeface="Century Gothic"/>
                <a:ea typeface="Century Gothic"/>
                <a:cs typeface="Century Gothic"/>
                <a:sym typeface="Century Gothic"/>
              </a:defRPr>
            </a:lvl4pPr>
            <a:lvl5pPr marL="2286000" lvl="4" indent="-317500">
              <a:lnSpc>
                <a:spcPct val="115000"/>
              </a:lnSpc>
              <a:spcBef>
                <a:spcPts val="1600"/>
              </a:spcBef>
              <a:spcAft>
                <a:spcPts val="0"/>
              </a:spcAft>
              <a:buSzPts val="1400"/>
              <a:buFont typeface="Century Gothic"/>
              <a:buChar char="○"/>
              <a:defRPr>
                <a:latin typeface="Century Gothic"/>
                <a:ea typeface="Century Gothic"/>
                <a:cs typeface="Century Gothic"/>
                <a:sym typeface="Century Gothic"/>
              </a:defRPr>
            </a:lvl5pPr>
            <a:lvl6pPr marL="2743200" lvl="5" indent="-317500">
              <a:lnSpc>
                <a:spcPct val="115000"/>
              </a:lnSpc>
              <a:spcBef>
                <a:spcPts val="1600"/>
              </a:spcBef>
              <a:spcAft>
                <a:spcPts val="0"/>
              </a:spcAft>
              <a:buSzPts val="1400"/>
              <a:buFont typeface="Century Gothic"/>
              <a:buChar char="■"/>
              <a:defRPr>
                <a:latin typeface="Century Gothic"/>
                <a:ea typeface="Century Gothic"/>
                <a:cs typeface="Century Gothic"/>
                <a:sym typeface="Century Gothic"/>
              </a:defRPr>
            </a:lvl6pPr>
            <a:lvl7pPr marL="3200400" lvl="6" indent="-317500">
              <a:lnSpc>
                <a:spcPct val="115000"/>
              </a:lnSpc>
              <a:spcBef>
                <a:spcPts val="1600"/>
              </a:spcBef>
              <a:spcAft>
                <a:spcPts val="0"/>
              </a:spcAft>
              <a:buSzPts val="1400"/>
              <a:buFont typeface="Century Gothic"/>
              <a:buChar char="●"/>
              <a:defRPr>
                <a:latin typeface="Century Gothic"/>
                <a:ea typeface="Century Gothic"/>
                <a:cs typeface="Century Gothic"/>
                <a:sym typeface="Century Gothic"/>
              </a:defRPr>
            </a:lvl7pPr>
            <a:lvl8pPr marL="3657600" lvl="7" indent="-317500">
              <a:lnSpc>
                <a:spcPct val="115000"/>
              </a:lnSpc>
              <a:spcBef>
                <a:spcPts val="1600"/>
              </a:spcBef>
              <a:spcAft>
                <a:spcPts val="0"/>
              </a:spcAft>
              <a:buSzPts val="1400"/>
              <a:buFont typeface="Century Gothic"/>
              <a:buChar char="○"/>
              <a:defRPr>
                <a:latin typeface="Century Gothic"/>
                <a:ea typeface="Century Gothic"/>
                <a:cs typeface="Century Gothic"/>
                <a:sym typeface="Century Gothic"/>
              </a:defRPr>
            </a:lvl8pPr>
            <a:lvl9pPr marL="4114800" lvl="8" indent="-317500">
              <a:lnSpc>
                <a:spcPct val="115000"/>
              </a:lnSpc>
              <a:spcBef>
                <a:spcPts val="1600"/>
              </a:spcBef>
              <a:spcAft>
                <a:spcPts val="1600"/>
              </a:spcAft>
              <a:buSzPts val="1400"/>
              <a:buFont typeface="Century Gothic"/>
              <a:buChar char="■"/>
              <a:defRPr>
                <a:latin typeface="Century Gothic"/>
                <a:ea typeface="Century Gothic"/>
                <a:cs typeface="Century Gothic"/>
                <a:sym typeface="Century Gothic"/>
              </a:defRPr>
            </a:lvl9pPr>
          </a:lstStyle>
          <a:p>
            <a:endParaRPr/>
          </a:p>
        </p:txBody>
      </p:sp>
      <p:sp>
        <p:nvSpPr>
          <p:cNvPr id="9" name="Google Shape;9;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7.jpg"/><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11.jpg"/><Relationship Id="rId4" Type="http://schemas.openxmlformats.org/officeDocument/2006/relationships/hyperlink" Target="http://www.youtube.com/watch?v=xm9O-TVo4KU"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www.youtube.com/watch?v=-aGzkDGlYSs" TargetMode="External"/><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3.jp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p13"/>
          <p:cNvPicPr preferRelativeResize="0"/>
          <p:nvPr/>
        </p:nvPicPr>
        <p:blipFill rotWithShape="1">
          <a:blip r:embed="rId3">
            <a:alphaModFix amt="40000"/>
          </a:blip>
          <a:srcRect l="2970" r="3615"/>
          <a:stretch/>
        </p:blipFill>
        <p:spPr>
          <a:xfrm>
            <a:off x="0" y="0"/>
            <a:ext cx="9144000" cy="5143500"/>
          </a:xfrm>
          <a:prstGeom prst="rect">
            <a:avLst/>
          </a:prstGeom>
          <a:noFill/>
          <a:ln>
            <a:noFill/>
          </a:ln>
        </p:spPr>
      </p:pic>
      <p:sp>
        <p:nvSpPr>
          <p:cNvPr id="74" name="Google Shape;74;p13"/>
          <p:cNvSpPr txBox="1">
            <a:spLocks noGrp="1"/>
          </p:cNvSpPr>
          <p:nvPr>
            <p:ph type="ctrTitle"/>
          </p:nvPr>
        </p:nvSpPr>
        <p:spPr>
          <a:xfrm>
            <a:off x="311700" y="307400"/>
            <a:ext cx="8520600" cy="24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4800"/>
              <a:t>HUMAN FACTORS  IMPACTING THE WATER CYCLE</a:t>
            </a:r>
            <a:endParaRPr sz="4800"/>
          </a:p>
        </p:txBody>
      </p:sp>
      <p:sp>
        <p:nvSpPr>
          <p:cNvPr id="75" name="Google Shape;75;p13"/>
          <p:cNvSpPr txBox="1">
            <a:spLocks noGrp="1"/>
          </p:cNvSpPr>
          <p:nvPr>
            <p:ph type="subTitle" idx="1"/>
          </p:nvPr>
        </p:nvSpPr>
        <p:spPr>
          <a:xfrm>
            <a:off x="311700" y="3194875"/>
            <a:ext cx="8520600" cy="11109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000"/>
              <a:t>We will explain how human factors impact the water cycle.</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1"/>
          <p:cNvSpPr txBox="1">
            <a:spLocks noGrp="1"/>
          </p:cNvSpPr>
          <p:nvPr>
            <p:ph type="body" idx="1"/>
          </p:nvPr>
        </p:nvSpPr>
        <p:spPr>
          <a:xfrm>
            <a:off x="499650" y="566200"/>
            <a:ext cx="8457300" cy="409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400"/>
              <a:t>Repeat the opposite word/phrase.</a:t>
            </a:r>
            <a:endParaRPr sz="2400"/>
          </a:p>
          <a:p>
            <a:pPr marL="0" lvl="0" indent="0" algn="l" rtl="0">
              <a:spcBef>
                <a:spcPts val="1600"/>
              </a:spcBef>
              <a:spcAft>
                <a:spcPts val="0"/>
              </a:spcAft>
              <a:buNone/>
            </a:pPr>
            <a:r>
              <a:rPr lang="en-GB" sz="4800"/>
              <a:t>HYDRO POWER</a:t>
            </a:r>
            <a:endParaRPr sz="4800"/>
          </a:p>
          <a:p>
            <a:pPr marL="0" lvl="0" indent="0" algn="r" rtl="0">
              <a:spcBef>
                <a:spcPts val="0"/>
              </a:spcBef>
              <a:spcAft>
                <a:spcPts val="1600"/>
              </a:spcAft>
              <a:buNone/>
            </a:pPr>
            <a:r>
              <a:rPr lang="en-GB" sz="4800">
                <a:solidFill>
                  <a:srgbClr val="0B5394"/>
                </a:solidFill>
              </a:rPr>
              <a:t>ENERGY FROM WATER</a:t>
            </a:r>
            <a:endParaRPr sz="4800">
              <a:solidFill>
                <a:srgbClr val="0B5394"/>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22"/>
          <p:cNvPicPr preferRelativeResize="0"/>
          <p:nvPr/>
        </p:nvPicPr>
        <p:blipFill>
          <a:blip r:embed="rId3">
            <a:alphaModFix/>
          </a:blip>
          <a:stretch>
            <a:fillRect/>
          </a:stretch>
        </p:blipFill>
        <p:spPr>
          <a:xfrm>
            <a:off x="3177400" y="1296675"/>
            <a:ext cx="5811100" cy="3750125"/>
          </a:xfrm>
          <a:prstGeom prst="rect">
            <a:avLst/>
          </a:prstGeom>
          <a:noFill/>
          <a:ln>
            <a:noFill/>
          </a:ln>
        </p:spPr>
      </p:pic>
      <p:sp>
        <p:nvSpPr>
          <p:cNvPr id="133" name="Google Shape;133;p22"/>
          <p:cNvSpPr txBox="1">
            <a:spLocks noGrp="1"/>
          </p:cNvSpPr>
          <p:nvPr>
            <p:ph type="body" idx="1"/>
          </p:nvPr>
        </p:nvSpPr>
        <p:spPr>
          <a:xfrm>
            <a:off x="484375" y="368475"/>
            <a:ext cx="8184900" cy="13515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AutoNum type="arabicPeriod"/>
            </a:pPr>
            <a:r>
              <a:rPr lang="en-GB" sz="3000"/>
              <a:t>What is the difference between surface runoff and groundwater? </a:t>
            </a:r>
            <a:endParaRPr sz="3000"/>
          </a:p>
        </p:txBody>
      </p:sp>
      <p:sp>
        <p:nvSpPr>
          <p:cNvPr id="134" name="Google Shape;134;p22"/>
          <p:cNvSpPr/>
          <p:nvPr/>
        </p:nvSpPr>
        <p:spPr>
          <a:xfrm>
            <a:off x="5541425" y="4130050"/>
            <a:ext cx="996300" cy="6330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a:off x="6741525" y="4130050"/>
            <a:ext cx="996300" cy="6330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a:spLocks noGrp="1"/>
          </p:cNvSpPr>
          <p:nvPr>
            <p:ph type="body" idx="1"/>
          </p:nvPr>
        </p:nvSpPr>
        <p:spPr>
          <a:xfrm>
            <a:off x="497975" y="2892375"/>
            <a:ext cx="5946000" cy="2012400"/>
          </a:xfrm>
          <a:prstGeom prst="rect">
            <a:avLst/>
          </a:prstGeom>
        </p:spPr>
        <p:txBody>
          <a:bodyPr spcFirstLastPara="1" wrap="square" lIns="91425" tIns="91425" rIns="91425" bIns="91425" anchor="ctr" anchorCtr="0">
            <a:noAutofit/>
          </a:bodyPr>
          <a:lstStyle/>
          <a:p>
            <a:pPr marL="457200" lvl="0" indent="-368300" algn="l" rtl="0">
              <a:spcBef>
                <a:spcPts val="0"/>
              </a:spcBef>
              <a:spcAft>
                <a:spcPts val="0"/>
              </a:spcAft>
              <a:buClr>
                <a:schemeClr val="dk1"/>
              </a:buClr>
              <a:buSzPts val="2200"/>
              <a:buChar char="●"/>
            </a:pPr>
            <a:r>
              <a:rPr lang="en-GB" sz="2200">
                <a:solidFill>
                  <a:schemeClr val="dk1"/>
                </a:solidFill>
                <a:highlight>
                  <a:srgbClr val="FFFFFF"/>
                </a:highlight>
              </a:rPr>
              <a:t>We will describe how humans manage water.</a:t>
            </a:r>
            <a:endParaRPr sz="2200">
              <a:solidFill>
                <a:schemeClr val="dk1"/>
              </a:solidFill>
              <a:highlight>
                <a:srgbClr val="FFFFFF"/>
              </a:highlight>
            </a:endParaRPr>
          </a:p>
          <a:p>
            <a:pPr marL="457200" lvl="0" indent="-368300" algn="l" rtl="0">
              <a:spcBef>
                <a:spcPts val="0"/>
              </a:spcBef>
              <a:spcAft>
                <a:spcPts val="0"/>
              </a:spcAft>
              <a:buClr>
                <a:schemeClr val="dk1"/>
              </a:buClr>
              <a:buSzPts val="2200"/>
              <a:buChar char="●"/>
            </a:pPr>
            <a:r>
              <a:rPr lang="en-GB" sz="2200">
                <a:solidFill>
                  <a:schemeClr val="dk1"/>
                </a:solidFill>
                <a:highlight>
                  <a:srgbClr val="FFFFFF"/>
                </a:highlight>
              </a:rPr>
              <a:t>We will explain how human management of water impacts the water cycle.</a:t>
            </a:r>
            <a:endParaRPr sz="2200"/>
          </a:p>
        </p:txBody>
      </p:sp>
      <p:sp>
        <p:nvSpPr>
          <p:cNvPr id="141" name="Google Shape;141;p23"/>
          <p:cNvSpPr txBox="1">
            <a:spLocks noGrp="1"/>
          </p:cNvSpPr>
          <p:nvPr>
            <p:ph type="title"/>
          </p:nvPr>
        </p:nvSpPr>
        <p:spPr>
          <a:xfrm>
            <a:off x="453775" y="229425"/>
            <a:ext cx="5198100" cy="226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3800">
                <a:solidFill>
                  <a:srgbClr val="FFFFFF"/>
                </a:solidFill>
              </a:rPr>
              <a:t>We will explain how human factors impact the water cycle.</a:t>
            </a:r>
            <a:endParaRPr sz="3800">
              <a:solidFill>
                <a:srgbClr val="FFFFFF"/>
              </a:solidFill>
            </a:endParaRPr>
          </a:p>
        </p:txBody>
      </p:sp>
      <p:graphicFrame>
        <p:nvGraphicFramePr>
          <p:cNvPr id="142" name="Google Shape;142;p23"/>
          <p:cNvGraphicFramePr/>
          <p:nvPr/>
        </p:nvGraphicFramePr>
        <p:xfrm>
          <a:off x="6693450" y="4023650"/>
          <a:ext cx="3000000" cy="3000000"/>
        </p:xfrm>
        <a:graphic>
          <a:graphicData uri="http://schemas.openxmlformats.org/drawingml/2006/table">
            <a:tbl>
              <a:tblPr>
                <a:noFill/>
                <a:tableStyleId>{C4FB6988-095D-4BAB-819B-994064CF832A}</a:tableStyleId>
              </a:tblPr>
              <a:tblGrid>
                <a:gridCol w="2134475">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n-GB" sz="1100" b="1">
                          <a:solidFill>
                            <a:srgbClr val="FFFFFF"/>
                          </a:solidFill>
                          <a:latin typeface="Century Gothic"/>
                          <a:ea typeface="Century Gothic"/>
                          <a:cs typeface="Century Gothic"/>
                          <a:sym typeface="Century Gothic"/>
                        </a:rPr>
                        <a:t>DECLARE THE OBJECTIVE</a:t>
                      </a:r>
                      <a:endParaRPr sz="1100" b="1">
                        <a:solidFill>
                          <a:srgbClr val="FFFFFF"/>
                        </a:solidFill>
                        <a:latin typeface="Century Gothic"/>
                        <a:ea typeface="Century Gothic"/>
                        <a:cs typeface="Century Gothic"/>
                        <a:sym typeface="Century Gothic"/>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solidFill>
                      <a:srgbClr val="FF9900"/>
                    </a:solidFill>
                  </a:tcPr>
                </a:tc>
                <a:extLst>
                  <a:ext uri="{0D108BD9-81ED-4DB2-BD59-A6C34878D82A}">
                    <a16:rowId xmlns:a16="http://schemas.microsoft.com/office/drawing/2014/main" val="10000"/>
                  </a:ext>
                </a:extLst>
              </a:tr>
              <a:tr h="526825">
                <a:tc>
                  <a:txBody>
                    <a:bodyPr/>
                    <a:lstStyle/>
                    <a:p>
                      <a:pPr marL="0" lvl="0" indent="0" algn="l" rtl="0">
                        <a:spcBef>
                          <a:spcPts val="0"/>
                        </a:spcBef>
                        <a:spcAft>
                          <a:spcPts val="0"/>
                        </a:spcAft>
                        <a:buNone/>
                      </a:pPr>
                      <a:r>
                        <a:rPr lang="en-GB" sz="1100">
                          <a:latin typeface="Century Gothic"/>
                          <a:ea typeface="Century Gothic"/>
                          <a:cs typeface="Century Gothic"/>
                          <a:sym typeface="Century Gothic"/>
                        </a:rPr>
                        <a:t>Read the learning objective to your partner.</a:t>
                      </a:r>
                      <a:endParaRPr sz="1100">
                        <a:latin typeface="Century Gothic"/>
                        <a:ea typeface="Century Gothic"/>
                        <a:cs typeface="Century Gothic"/>
                        <a:sym typeface="Century Gothic"/>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143" name="Google Shape;143;p23"/>
          <p:cNvGraphicFramePr/>
          <p:nvPr/>
        </p:nvGraphicFramePr>
        <p:xfrm>
          <a:off x="7603350" y="229425"/>
          <a:ext cx="3000000" cy="3000000"/>
        </p:xfrm>
        <a:graphic>
          <a:graphicData uri="http://schemas.openxmlformats.org/drawingml/2006/table">
            <a:tbl>
              <a:tblPr>
                <a:noFill/>
                <a:tableStyleId>{C4FB6988-095D-4BAB-819B-994064CF832A}</a:tableStyleId>
              </a:tblPr>
              <a:tblGrid>
                <a:gridCol w="1224575">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n-GB" sz="1100" b="1">
                          <a:solidFill>
                            <a:srgbClr val="FFFFFF"/>
                          </a:solidFill>
                          <a:latin typeface="Century Gothic"/>
                          <a:ea typeface="Century Gothic"/>
                          <a:cs typeface="Century Gothic"/>
                          <a:sym typeface="Century Gothic"/>
                        </a:rPr>
                        <a:t>TRACK WITH ME</a:t>
                      </a:r>
                      <a:endParaRPr sz="1100" b="1">
                        <a:solidFill>
                          <a:srgbClr val="FFFFFF"/>
                        </a:solidFill>
                        <a:latin typeface="Century Gothic"/>
                        <a:ea typeface="Century Gothic"/>
                        <a:cs typeface="Century Gothic"/>
                        <a:sym typeface="Century Gothic"/>
                      </a:endParaRPr>
                    </a:p>
                  </a:txBody>
                  <a:tcPr marL="91425" marR="91425" marT="91425" marB="91425">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solidFill>
                      <a:srgbClr val="0B5394"/>
                    </a:solidFill>
                  </a:tcPr>
                </a:tc>
                <a:extLst>
                  <a:ext uri="{0D108BD9-81ED-4DB2-BD59-A6C34878D82A}">
                    <a16:rowId xmlns:a16="http://schemas.microsoft.com/office/drawing/2014/main" val="10000"/>
                  </a:ext>
                </a:extLst>
              </a:tr>
            </a:tbl>
          </a:graphicData>
        </a:graphic>
      </p:graphicFrame>
      <p:graphicFrame>
        <p:nvGraphicFramePr>
          <p:cNvPr id="144" name="Google Shape;144;p23"/>
          <p:cNvGraphicFramePr/>
          <p:nvPr/>
        </p:nvGraphicFramePr>
        <p:xfrm>
          <a:off x="7603350" y="738925"/>
          <a:ext cx="3000000" cy="3000000"/>
        </p:xfrm>
        <a:graphic>
          <a:graphicData uri="http://schemas.openxmlformats.org/drawingml/2006/table">
            <a:tbl>
              <a:tblPr>
                <a:noFill/>
                <a:tableStyleId>{C4FB6988-095D-4BAB-819B-994064CF832A}</a:tableStyleId>
              </a:tblPr>
              <a:tblGrid>
                <a:gridCol w="1224575">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n-GB" sz="1100" b="1">
                          <a:solidFill>
                            <a:srgbClr val="FFFFFF"/>
                          </a:solidFill>
                          <a:latin typeface="Century Gothic"/>
                          <a:ea typeface="Century Gothic"/>
                          <a:cs typeface="Century Gothic"/>
                          <a:sym typeface="Century Gothic"/>
                        </a:rPr>
                        <a:t>READ WITH ME</a:t>
                      </a:r>
                      <a:endParaRPr sz="1100" b="1">
                        <a:solidFill>
                          <a:srgbClr val="FFFFFF"/>
                        </a:solidFill>
                        <a:latin typeface="Century Gothic"/>
                        <a:ea typeface="Century Gothic"/>
                        <a:cs typeface="Century Gothic"/>
                        <a:sym typeface="Century Gothic"/>
                      </a:endParaRPr>
                    </a:p>
                  </a:txBody>
                  <a:tcPr marL="91425" marR="91425" marT="91425" marB="91425">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solidFill>
                      <a:srgbClr val="0B5394"/>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4"/>
          <p:cNvSpPr txBox="1">
            <a:spLocks noGrp="1"/>
          </p:cNvSpPr>
          <p:nvPr>
            <p:ph type="body" idx="2"/>
          </p:nvPr>
        </p:nvSpPr>
        <p:spPr>
          <a:xfrm>
            <a:off x="562850" y="852700"/>
            <a:ext cx="6030600" cy="29334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Water is one of the most important resources in Australia. </a:t>
            </a:r>
            <a:endParaRPr/>
          </a:p>
          <a:p>
            <a:pPr marL="0" lvl="0" indent="0" algn="l" rtl="0">
              <a:spcBef>
                <a:spcPts val="1600"/>
              </a:spcBef>
              <a:spcAft>
                <a:spcPts val="0"/>
              </a:spcAft>
              <a:buNone/>
            </a:pPr>
            <a:r>
              <a:rPr lang="en-GB"/>
              <a:t>We use it in our school for drinking, in our homes for washing and in the workplace to make materials. </a:t>
            </a:r>
            <a:endParaRPr/>
          </a:p>
          <a:p>
            <a:pPr marL="0" lvl="0" indent="0" algn="l" rtl="0">
              <a:spcBef>
                <a:spcPts val="1600"/>
              </a:spcBef>
              <a:spcAft>
                <a:spcPts val="0"/>
              </a:spcAft>
              <a:buNone/>
            </a:pPr>
            <a:endParaRPr/>
          </a:p>
          <a:p>
            <a:pPr marL="0" lvl="0" indent="0" algn="l" rtl="0">
              <a:spcBef>
                <a:spcPts val="1600"/>
              </a:spcBef>
              <a:spcAft>
                <a:spcPts val="1600"/>
              </a:spcAft>
              <a:buNone/>
            </a:pPr>
            <a:r>
              <a:rPr lang="en-GB"/>
              <a:t>Write down 3 ways you use water in your house, garden or on the weekend? </a:t>
            </a:r>
            <a:endParaRPr/>
          </a:p>
        </p:txBody>
      </p:sp>
      <p:sp>
        <p:nvSpPr>
          <p:cNvPr id="150" name="Google Shape;150;p24"/>
          <p:cNvSpPr txBox="1">
            <a:spLocks noGrp="1"/>
          </p:cNvSpPr>
          <p:nvPr>
            <p:ph type="subTitle" idx="1"/>
          </p:nvPr>
        </p:nvSpPr>
        <p:spPr>
          <a:xfrm>
            <a:off x="95500" y="266050"/>
            <a:ext cx="6587100" cy="3480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r>
              <a:rPr lang="en-GB" sz="1600">
                <a:solidFill>
                  <a:srgbClr val="FFFFFF"/>
                </a:solidFill>
              </a:rPr>
              <a:t>We will explain how human factors impact the water cycle.</a:t>
            </a:r>
            <a:endParaRPr sz="1600"/>
          </a:p>
        </p:txBody>
      </p:sp>
      <p:graphicFrame>
        <p:nvGraphicFramePr>
          <p:cNvPr id="151" name="Google Shape;151;p24"/>
          <p:cNvGraphicFramePr/>
          <p:nvPr/>
        </p:nvGraphicFramePr>
        <p:xfrm>
          <a:off x="6726360" y="784963"/>
          <a:ext cx="3000000" cy="3000000"/>
        </p:xfrm>
        <a:graphic>
          <a:graphicData uri="http://schemas.openxmlformats.org/drawingml/2006/table">
            <a:tbl>
              <a:tblPr>
                <a:noFill/>
                <a:tableStyleId>{C4FB6988-095D-4BAB-819B-994064CF832A}</a:tableStyleId>
              </a:tblPr>
              <a:tblGrid>
                <a:gridCol w="2142625">
                  <a:extLst>
                    <a:ext uri="{9D8B030D-6E8A-4147-A177-3AD203B41FA5}">
                      <a16:colId xmlns:a16="http://schemas.microsoft.com/office/drawing/2014/main" val="20000"/>
                    </a:ext>
                  </a:extLst>
                </a:gridCol>
              </a:tblGrid>
              <a:tr h="229850">
                <a:tc>
                  <a:txBody>
                    <a:bodyPr/>
                    <a:lstStyle/>
                    <a:p>
                      <a:pPr marL="0" lvl="0" indent="0" algn="l" rtl="0">
                        <a:spcBef>
                          <a:spcPts val="0"/>
                        </a:spcBef>
                        <a:spcAft>
                          <a:spcPts val="0"/>
                        </a:spcAft>
                        <a:buNone/>
                      </a:pPr>
                      <a:r>
                        <a:rPr lang="en-GB" sz="1100" b="1">
                          <a:solidFill>
                            <a:srgbClr val="FFFFFF"/>
                          </a:solidFill>
                          <a:latin typeface="Century Gothic"/>
                          <a:ea typeface="Century Gothic"/>
                          <a:cs typeface="Century Gothic"/>
                          <a:sym typeface="Century Gothic"/>
                        </a:rPr>
                        <a:t>CHECK FOR UNDERSTANDING</a:t>
                      </a:r>
                      <a:endParaRPr sz="1100" b="1">
                        <a:solidFill>
                          <a:srgbClr val="FFFFFF"/>
                        </a:solidFill>
                        <a:latin typeface="Century Gothic"/>
                        <a:ea typeface="Century Gothic"/>
                        <a:cs typeface="Century Gothic"/>
                        <a:sym typeface="Century Gothic"/>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solidFill>
                      <a:srgbClr val="FF9900"/>
                    </a:solidFill>
                  </a:tcPr>
                </a:tc>
                <a:extLst>
                  <a:ext uri="{0D108BD9-81ED-4DB2-BD59-A6C34878D82A}">
                    <a16:rowId xmlns:a16="http://schemas.microsoft.com/office/drawing/2014/main" val="10000"/>
                  </a:ext>
                </a:extLst>
              </a:tr>
              <a:tr h="386150">
                <a:tc>
                  <a:txBody>
                    <a:bodyPr/>
                    <a:lstStyle/>
                    <a:p>
                      <a:pPr marL="0" lvl="0" indent="0" algn="l" rtl="0">
                        <a:lnSpc>
                          <a:spcPct val="115000"/>
                        </a:lnSpc>
                        <a:spcBef>
                          <a:spcPts val="0"/>
                        </a:spcBef>
                        <a:spcAft>
                          <a:spcPts val="1600"/>
                        </a:spcAft>
                        <a:buClr>
                          <a:schemeClr val="dk1"/>
                        </a:buClr>
                        <a:buSzPts val="1100"/>
                        <a:buFont typeface="Arial"/>
                        <a:buNone/>
                      </a:pPr>
                      <a:r>
                        <a:rPr lang="en-GB" sz="1000">
                          <a:solidFill>
                            <a:schemeClr val="dk1"/>
                          </a:solidFill>
                          <a:latin typeface="Century Gothic"/>
                          <a:ea typeface="Century Gothic"/>
                          <a:cs typeface="Century Gothic"/>
                          <a:sym typeface="Century Gothic"/>
                        </a:rPr>
                        <a:t>Write down ways you use water in your house, garden or on the weekend? </a:t>
                      </a:r>
                      <a:endParaRPr sz="1000">
                        <a:latin typeface="Century Gothic"/>
                        <a:ea typeface="Century Gothic"/>
                        <a:cs typeface="Century Gothic"/>
                        <a:sym typeface="Century Gothic"/>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pic>
        <p:nvPicPr>
          <p:cNvPr id="152" name="Google Shape;152;p24"/>
          <p:cNvPicPr preferRelativeResize="0"/>
          <p:nvPr/>
        </p:nvPicPr>
        <p:blipFill rotWithShape="1">
          <a:blip r:embed="rId3">
            <a:alphaModFix/>
          </a:blip>
          <a:srcRect l="2596" t="24674" r="42161" b="7817"/>
          <a:stretch/>
        </p:blipFill>
        <p:spPr>
          <a:xfrm>
            <a:off x="7380312" y="3491363"/>
            <a:ext cx="1446206" cy="1178208"/>
          </a:xfrm>
          <a:prstGeom prst="rect">
            <a:avLst/>
          </a:prstGeom>
          <a:noFill/>
          <a:ln w="9525" cap="flat" cmpd="sng">
            <a:solidFill>
              <a:schemeClr val="dk2"/>
            </a:solidFill>
            <a:prstDash val="solid"/>
            <a:round/>
            <a:headEnd type="none" w="sm" len="sm"/>
            <a:tailEnd type="none" w="sm" len="sm"/>
          </a:ln>
        </p:spPr>
      </p:pic>
      <p:pic>
        <p:nvPicPr>
          <p:cNvPr id="153" name="Google Shape;153;p24"/>
          <p:cNvPicPr preferRelativeResize="0"/>
          <p:nvPr/>
        </p:nvPicPr>
        <p:blipFill rotWithShape="1">
          <a:blip r:embed="rId4">
            <a:alphaModFix/>
          </a:blip>
          <a:srcRect t="7869" b="7869"/>
          <a:stretch/>
        </p:blipFill>
        <p:spPr>
          <a:xfrm>
            <a:off x="6864751" y="2216950"/>
            <a:ext cx="1961772" cy="1103496"/>
          </a:xfrm>
          <a:prstGeom prst="rect">
            <a:avLst/>
          </a:prstGeom>
          <a:noFill/>
          <a:ln w="9525" cap="flat" cmpd="sng">
            <a:solidFill>
              <a:schemeClr val="dk2"/>
            </a:solidFill>
            <a:prstDash val="solid"/>
            <a:round/>
            <a:headEnd type="none" w="sm" len="sm"/>
            <a:tailEnd type="none" w="sm" len="sm"/>
          </a:ln>
        </p:spPr>
      </p:pic>
      <p:pic>
        <p:nvPicPr>
          <p:cNvPr id="154" name="Google Shape;154;p24"/>
          <p:cNvPicPr preferRelativeResize="0"/>
          <p:nvPr/>
        </p:nvPicPr>
        <p:blipFill rotWithShape="1">
          <a:blip r:embed="rId5">
            <a:alphaModFix/>
          </a:blip>
          <a:srcRect t="8989" r="41629" b="31947"/>
          <a:stretch/>
        </p:blipFill>
        <p:spPr>
          <a:xfrm>
            <a:off x="6166076" y="3390701"/>
            <a:ext cx="931352" cy="1606496"/>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5"/>
          <p:cNvSpPr txBox="1">
            <a:spLocks noGrp="1"/>
          </p:cNvSpPr>
          <p:nvPr>
            <p:ph type="subTitle" idx="1"/>
          </p:nvPr>
        </p:nvSpPr>
        <p:spPr>
          <a:xfrm>
            <a:off x="95500" y="266050"/>
            <a:ext cx="6801900" cy="3480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r>
              <a:rPr lang="en-GB" sz="1600">
                <a:solidFill>
                  <a:srgbClr val="FFFFFF"/>
                </a:solidFill>
              </a:rPr>
              <a:t>We will explain how human factors impact the water cycle.</a:t>
            </a:r>
            <a:endParaRPr/>
          </a:p>
        </p:txBody>
      </p:sp>
      <p:sp>
        <p:nvSpPr>
          <p:cNvPr id="160" name="Google Shape;160;p25"/>
          <p:cNvSpPr txBox="1">
            <a:spLocks noGrp="1"/>
          </p:cNvSpPr>
          <p:nvPr>
            <p:ph type="body" idx="2"/>
          </p:nvPr>
        </p:nvSpPr>
        <p:spPr>
          <a:xfrm>
            <a:off x="497750" y="669475"/>
            <a:ext cx="6187500" cy="392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dk1"/>
                </a:solidFill>
              </a:rPr>
              <a:t>Human factors </a:t>
            </a:r>
            <a:r>
              <a:rPr lang="en-GB">
                <a:solidFill>
                  <a:schemeClr val="dk1"/>
                </a:solidFill>
              </a:rPr>
              <a:t>are events or circumstances that occur when humans manage₁ the environment.</a:t>
            </a:r>
            <a:endParaRPr/>
          </a:p>
          <a:p>
            <a:pPr marL="0" lvl="0" indent="0" algn="l" rtl="0">
              <a:spcBef>
                <a:spcPts val="1600"/>
              </a:spcBef>
              <a:spcAft>
                <a:spcPts val="0"/>
              </a:spcAft>
              <a:buNone/>
            </a:pPr>
            <a:r>
              <a:rPr lang="en-GB">
                <a:solidFill>
                  <a:schemeClr val="dk1"/>
                </a:solidFill>
              </a:rPr>
              <a:t>These are 3 human factors that impact₂ the movement of water through the stages of the water cycle. </a:t>
            </a:r>
            <a:endParaRPr/>
          </a:p>
          <a:p>
            <a:pPr marL="457200" lvl="0" indent="-342900" algn="l" rtl="0">
              <a:spcBef>
                <a:spcPts val="1600"/>
              </a:spcBef>
              <a:spcAft>
                <a:spcPts val="0"/>
              </a:spcAft>
              <a:buSzPts val="1800"/>
              <a:buAutoNum type="arabicPeriod"/>
            </a:pPr>
            <a:r>
              <a:rPr lang="en-GB">
                <a:solidFill>
                  <a:schemeClr val="dk1"/>
                </a:solidFill>
              </a:rPr>
              <a:t>Domestic </a:t>
            </a:r>
            <a:endParaRPr>
              <a:solidFill>
                <a:schemeClr val="dk1"/>
              </a:solidFill>
            </a:endParaRPr>
          </a:p>
          <a:p>
            <a:pPr marL="457200" lvl="0" indent="-342900" algn="l" rtl="0">
              <a:spcBef>
                <a:spcPts val="0"/>
              </a:spcBef>
              <a:spcAft>
                <a:spcPts val="0"/>
              </a:spcAft>
              <a:buSzPts val="1800"/>
              <a:buAutoNum type="arabicPeriod"/>
            </a:pPr>
            <a:r>
              <a:rPr lang="en-GB"/>
              <a:t>Agriculture </a:t>
            </a:r>
            <a:endParaRPr/>
          </a:p>
          <a:p>
            <a:pPr marL="457200" lvl="0" indent="-342900" algn="l" rtl="0">
              <a:spcBef>
                <a:spcPts val="0"/>
              </a:spcBef>
              <a:spcAft>
                <a:spcPts val="0"/>
              </a:spcAft>
              <a:buSzPts val="1800"/>
              <a:buAutoNum type="arabicPeriod"/>
            </a:pPr>
            <a:r>
              <a:rPr lang="en-GB"/>
              <a:t>Industry </a:t>
            </a:r>
            <a:endParaRPr/>
          </a:p>
          <a:p>
            <a:pPr marL="0" lvl="0" indent="0" algn="l" rtl="0">
              <a:spcBef>
                <a:spcPts val="1600"/>
              </a:spcBef>
              <a:spcAft>
                <a:spcPts val="1600"/>
              </a:spcAft>
              <a:buNone/>
            </a:pPr>
            <a:r>
              <a:rPr lang="en-GB"/>
              <a:t>Humans change the natural movement of water in the water cycle to benefit how we live. </a:t>
            </a:r>
            <a:endParaRPr/>
          </a:p>
        </p:txBody>
      </p:sp>
      <p:graphicFrame>
        <p:nvGraphicFramePr>
          <p:cNvPr id="161" name="Google Shape;161;p25"/>
          <p:cNvGraphicFramePr/>
          <p:nvPr/>
        </p:nvGraphicFramePr>
        <p:xfrm>
          <a:off x="6851200" y="354950"/>
          <a:ext cx="3000000" cy="3000000"/>
        </p:xfrm>
        <a:graphic>
          <a:graphicData uri="http://schemas.openxmlformats.org/drawingml/2006/table">
            <a:tbl>
              <a:tblPr>
                <a:noFill/>
                <a:tableStyleId>{C4FB6988-095D-4BAB-819B-994064CF832A}</a:tableStyleId>
              </a:tblPr>
              <a:tblGrid>
                <a:gridCol w="2142625">
                  <a:extLst>
                    <a:ext uri="{9D8B030D-6E8A-4147-A177-3AD203B41FA5}">
                      <a16:colId xmlns:a16="http://schemas.microsoft.com/office/drawing/2014/main" val="20000"/>
                    </a:ext>
                  </a:extLst>
                </a:gridCol>
              </a:tblGrid>
              <a:tr h="275650">
                <a:tc>
                  <a:txBody>
                    <a:bodyPr/>
                    <a:lstStyle/>
                    <a:p>
                      <a:pPr marL="0" lvl="0" indent="0" algn="l" rtl="0">
                        <a:spcBef>
                          <a:spcPts val="0"/>
                        </a:spcBef>
                        <a:spcAft>
                          <a:spcPts val="0"/>
                        </a:spcAft>
                        <a:buNone/>
                      </a:pPr>
                      <a:r>
                        <a:rPr lang="en-GB" sz="1100" b="1">
                          <a:solidFill>
                            <a:srgbClr val="FFFFFF"/>
                          </a:solidFill>
                          <a:latin typeface="Century Gothic"/>
                          <a:ea typeface="Century Gothic"/>
                          <a:cs typeface="Century Gothic"/>
                          <a:sym typeface="Century Gothic"/>
                        </a:rPr>
                        <a:t>CHECK FOR UNDERSTANDING</a:t>
                      </a:r>
                      <a:endParaRPr sz="1100" b="1">
                        <a:solidFill>
                          <a:srgbClr val="FFFFFF"/>
                        </a:solidFill>
                        <a:latin typeface="Century Gothic"/>
                        <a:ea typeface="Century Gothic"/>
                        <a:cs typeface="Century Gothic"/>
                        <a:sym typeface="Century Gothic"/>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solidFill>
                      <a:srgbClr val="FF9900"/>
                    </a:solidFill>
                  </a:tcPr>
                </a:tc>
                <a:extLst>
                  <a:ext uri="{0D108BD9-81ED-4DB2-BD59-A6C34878D82A}">
                    <a16:rowId xmlns:a16="http://schemas.microsoft.com/office/drawing/2014/main" val="10000"/>
                  </a:ext>
                </a:extLst>
              </a:tr>
              <a:tr h="893675">
                <a:tc>
                  <a:txBody>
                    <a:bodyPr/>
                    <a:lstStyle/>
                    <a:p>
                      <a:pPr marL="0" lvl="0" indent="0" algn="l" rtl="0">
                        <a:spcBef>
                          <a:spcPts val="0"/>
                        </a:spcBef>
                        <a:spcAft>
                          <a:spcPts val="0"/>
                        </a:spcAft>
                        <a:buClr>
                          <a:schemeClr val="dk1"/>
                        </a:buClr>
                        <a:buSzPts val="1100"/>
                        <a:buFont typeface="Arial"/>
                        <a:buNone/>
                      </a:pPr>
                      <a:r>
                        <a:rPr lang="en-GB" sz="1100">
                          <a:solidFill>
                            <a:schemeClr val="dk1"/>
                          </a:solidFill>
                          <a:latin typeface="Century Gothic"/>
                          <a:ea typeface="Century Gothic"/>
                          <a:cs typeface="Century Gothic"/>
                          <a:sym typeface="Century Gothic"/>
                        </a:rPr>
                        <a:t>In the diagram below what is the highest use of water in Australia?</a:t>
                      </a:r>
                      <a:endParaRPr sz="1100">
                        <a:latin typeface="Century Gothic"/>
                        <a:ea typeface="Century Gothic"/>
                        <a:cs typeface="Century Gothic"/>
                        <a:sym typeface="Century Gothic"/>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162" name="Google Shape;162;p25"/>
          <p:cNvGraphicFramePr/>
          <p:nvPr/>
        </p:nvGraphicFramePr>
        <p:xfrm>
          <a:off x="6670138" y="4133125"/>
          <a:ext cx="3000000" cy="3000000"/>
        </p:xfrm>
        <a:graphic>
          <a:graphicData uri="http://schemas.openxmlformats.org/drawingml/2006/table">
            <a:tbl>
              <a:tblPr>
                <a:noFill/>
                <a:tableStyleId>{C4FB6988-095D-4BAB-819B-994064CF832A}</a:tableStyleId>
              </a:tblPr>
              <a:tblGrid>
                <a:gridCol w="2134475">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n-GB" sz="1100" b="1">
                          <a:solidFill>
                            <a:srgbClr val="FFFFFF"/>
                          </a:solidFill>
                          <a:latin typeface="Century Gothic"/>
                          <a:ea typeface="Century Gothic"/>
                          <a:cs typeface="Century Gothic"/>
                          <a:sym typeface="Century Gothic"/>
                        </a:rPr>
                        <a:t>VOCABULARY</a:t>
                      </a:r>
                      <a:endParaRPr sz="1100" b="1">
                        <a:solidFill>
                          <a:srgbClr val="FFFFFF"/>
                        </a:solidFill>
                        <a:latin typeface="Century Gothic"/>
                        <a:ea typeface="Century Gothic"/>
                        <a:cs typeface="Century Gothic"/>
                        <a:sym typeface="Century Gothic"/>
                      </a:endParaRPr>
                    </a:p>
                  </a:txBody>
                  <a:tcPr marL="91425" marR="91425" marT="91425" marB="91425">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solidFill>
                      <a:srgbClr val="0B5394"/>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GB" sz="1100">
                          <a:latin typeface="Century Gothic"/>
                          <a:ea typeface="Century Gothic"/>
                          <a:cs typeface="Century Gothic"/>
                          <a:sym typeface="Century Gothic"/>
                        </a:rPr>
                        <a:t>1 - use water </a:t>
                      </a:r>
                      <a:endParaRPr sz="1100">
                        <a:latin typeface="Century Gothic"/>
                        <a:ea typeface="Century Gothic"/>
                        <a:cs typeface="Century Gothic"/>
                        <a:sym typeface="Century Gothic"/>
                      </a:endParaRPr>
                    </a:p>
                    <a:p>
                      <a:pPr marL="0" lvl="0" indent="0" algn="l" rtl="0">
                        <a:spcBef>
                          <a:spcPts val="0"/>
                        </a:spcBef>
                        <a:spcAft>
                          <a:spcPts val="0"/>
                        </a:spcAft>
                        <a:buNone/>
                      </a:pPr>
                      <a:r>
                        <a:rPr lang="en-GB" sz="1100">
                          <a:latin typeface="Century Gothic"/>
                          <a:ea typeface="Century Gothic"/>
                          <a:cs typeface="Century Gothic"/>
                          <a:sym typeface="Century Gothic"/>
                        </a:rPr>
                        <a:t>2 - have an affect</a:t>
                      </a:r>
                      <a:endParaRPr sz="1100">
                        <a:latin typeface="Century Gothic"/>
                        <a:ea typeface="Century Gothic"/>
                        <a:cs typeface="Century Gothic"/>
                        <a:sym typeface="Century Gothic"/>
                      </a:endParaRPr>
                    </a:p>
                  </a:txBody>
                  <a:tcPr marL="91425" marR="91425" marT="91425" marB="91425">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pic>
        <p:nvPicPr>
          <p:cNvPr id="163" name="Google Shape;163;p25"/>
          <p:cNvPicPr preferRelativeResize="0"/>
          <p:nvPr/>
        </p:nvPicPr>
        <p:blipFill>
          <a:blip r:embed="rId3">
            <a:alphaModFix/>
          </a:blip>
          <a:stretch>
            <a:fillRect/>
          </a:stretch>
        </p:blipFill>
        <p:spPr>
          <a:xfrm>
            <a:off x="6471737" y="1686600"/>
            <a:ext cx="2531288" cy="2446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a:spLocks noGrp="1"/>
          </p:cNvSpPr>
          <p:nvPr>
            <p:ph type="subTitle" idx="1"/>
          </p:nvPr>
        </p:nvSpPr>
        <p:spPr>
          <a:xfrm>
            <a:off x="95500" y="266050"/>
            <a:ext cx="6788700" cy="3480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r>
              <a:rPr lang="en-GB" sz="1600">
                <a:solidFill>
                  <a:srgbClr val="FFFFFF"/>
                </a:solidFill>
              </a:rPr>
              <a:t>We will explain how human factors impact the water cycle.</a:t>
            </a:r>
            <a:endParaRPr/>
          </a:p>
        </p:txBody>
      </p:sp>
      <p:sp>
        <p:nvSpPr>
          <p:cNvPr id="169" name="Google Shape;169;p26"/>
          <p:cNvSpPr txBox="1">
            <a:spLocks noGrp="1"/>
          </p:cNvSpPr>
          <p:nvPr>
            <p:ph type="body" idx="2"/>
          </p:nvPr>
        </p:nvSpPr>
        <p:spPr>
          <a:xfrm>
            <a:off x="520575" y="750600"/>
            <a:ext cx="6161400" cy="206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b="1"/>
              <a:t>Domestic</a:t>
            </a:r>
            <a:r>
              <a:rPr lang="en-GB" sz="1600"/>
              <a:t> water use, is water used in your house, outside garden and public places such as pools and ovals.   </a:t>
            </a:r>
            <a:endParaRPr sz="1600"/>
          </a:p>
          <a:p>
            <a:pPr marL="0" lvl="0" indent="0" algn="l" rtl="0">
              <a:spcBef>
                <a:spcPts val="1600"/>
              </a:spcBef>
              <a:spcAft>
                <a:spcPts val="0"/>
              </a:spcAft>
              <a:buNone/>
            </a:pPr>
            <a:r>
              <a:rPr lang="en-GB" sz="1600"/>
              <a:t>This water comes from water taps connected to groundwater and dams by underground pipes. </a:t>
            </a:r>
            <a:endParaRPr sz="1600"/>
          </a:p>
          <a:p>
            <a:pPr marL="0" lvl="0" indent="0" algn="l" rtl="0">
              <a:spcBef>
                <a:spcPts val="1600"/>
              </a:spcBef>
              <a:spcAft>
                <a:spcPts val="1600"/>
              </a:spcAft>
              <a:buNone/>
            </a:pPr>
            <a:r>
              <a:rPr lang="en-GB" sz="1600"/>
              <a:t>In Perth, large dams store water for domestic use. Using lots of stored water in your house can impact the water cycle. </a:t>
            </a:r>
            <a:endParaRPr sz="1600"/>
          </a:p>
        </p:txBody>
      </p:sp>
      <p:graphicFrame>
        <p:nvGraphicFramePr>
          <p:cNvPr id="170" name="Google Shape;170;p26"/>
          <p:cNvGraphicFramePr/>
          <p:nvPr/>
        </p:nvGraphicFramePr>
        <p:xfrm>
          <a:off x="6884200" y="750600"/>
          <a:ext cx="3000000" cy="3000000"/>
        </p:xfrm>
        <a:graphic>
          <a:graphicData uri="http://schemas.openxmlformats.org/drawingml/2006/table">
            <a:tbl>
              <a:tblPr>
                <a:noFill/>
                <a:tableStyleId>{C4FB6988-095D-4BAB-819B-994064CF832A}</a:tableStyleId>
              </a:tblPr>
              <a:tblGrid>
                <a:gridCol w="2142625">
                  <a:extLst>
                    <a:ext uri="{9D8B030D-6E8A-4147-A177-3AD203B41FA5}">
                      <a16:colId xmlns:a16="http://schemas.microsoft.com/office/drawing/2014/main" val="20000"/>
                    </a:ext>
                  </a:extLst>
                </a:gridCol>
              </a:tblGrid>
              <a:tr h="256850">
                <a:tc>
                  <a:txBody>
                    <a:bodyPr/>
                    <a:lstStyle/>
                    <a:p>
                      <a:pPr marL="0" lvl="0" indent="0" algn="l" rtl="0">
                        <a:spcBef>
                          <a:spcPts val="0"/>
                        </a:spcBef>
                        <a:spcAft>
                          <a:spcPts val="0"/>
                        </a:spcAft>
                        <a:buNone/>
                      </a:pPr>
                      <a:r>
                        <a:rPr lang="en-GB" sz="1100" b="1">
                          <a:solidFill>
                            <a:srgbClr val="FFFFFF"/>
                          </a:solidFill>
                          <a:latin typeface="Century Gothic"/>
                          <a:ea typeface="Century Gothic"/>
                          <a:cs typeface="Century Gothic"/>
                          <a:sym typeface="Century Gothic"/>
                        </a:rPr>
                        <a:t>CHECK FOR UNDERSTANDING</a:t>
                      </a:r>
                      <a:endParaRPr sz="1100" b="1">
                        <a:solidFill>
                          <a:srgbClr val="FFFFFF"/>
                        </a:solidFill>
                        <a:latin typeface="Century Gothic"/>
                        <a:ea typeface="Century Gothic"/>
                        <a:cs typeface="Century Gothic"/>
                        <a:sym typeface="Century Gothic"/>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solidFill>
                      <a:srgbClr val="FF9900"/>
                    </a:solidFill>
                  </a:tcPr>
                </a:tc>
                <a:extLst>
                  <a:ext uri="{0D108BD9-81ED-4DB2-BD59-A6C34878D82A}">
                    <a16:rowId xmlns:a16="http://schemas.microsoft.com/office/drawing/2014/main" val="10000"/>
                  </a:ext>
                </a:extLst>
              </a:tr>
              <a:tr h="647850">
                <a:tc>
                  <a:txBody>
                    <a:bodyPr/>
                    <a:lstStyle/>
                    <a:p>
                      <a:pPr marL="0" lvl="0" indent="0" algn="l" rtl="0">
                        <a:spcBef>
                          <a:spcPts val="0"/>
                        </a:spcBef>
                        <a:spcAft>
                          <a:spcPts val="0"/>
                        </a:spcAft>
                        <a:buNone/>
                      </a:pPr>
                      <a:r>
                        <a:rPr lang="en-GB" sz="1100">
                          <a:latin typeface="Century Gothic"/>
                          <a:ea typeface="Century Gothic"/>
                          <a:cs typeface="Century Gothic"/>
                          <a:sym typeface="Century Gothic"/>
                        </a:rPr>
                        <a:t>There are almost 2 million people that live in Perth. </a:t>
                      </a:r>
                      <a:endParaRPr sz="1100">
                        <a:latin typeface="Century Gothic"/>
                        <a:ea typeface="Century Gothic"/>
                        <a:cs typeface="Century Gothic"/>
                        <a:sym typeface="Century Gothic"/>
                      </a:endParaRPr>
                    </a:p>
                    <a:p>
                      <a:pPr marL="0" lvl="0" indent="0" algn="l" rtl="0">
                        <a:spcBef>
                          <a:spcPts val="0"/>
                        </a:spcBef>
                        <a:spcAft>
                          <a:spcPts val="0"/>
                        </a:spcAft>
                        <a:buNone/>
                      </a:pPr>
                      <a:endParaRPr sz="1100">
                        <a:latin typeface="Century Gothic"/>
                        <a:ea typeface="Century Gothic"/>
                        <a:cs typeface="Century Gothic"/>
                        <a:sym typeface="Century Gothic"/>
                      </a:endParaRPr>
                    </a:p>
                    <a:p>
                      <a:pPr marL="0" lvl="0" indent="0" algn="l" rtl="0">
                        <a:spcBef>
                          <a:spcPts val="0"/>
                        </a:spcBef>
                        <a:spcAft>
                          <a:spcPts val="0"/>
                        </a:spcAft>
                        <a:buNone/>
                      </a:pPr>
                      <a:r>
                        <a:rPr lang="en-GB" sz="1100">
                          <a:latin typeface="Century Gothic"/>
                          <a:ea typeface="Century Gothic"/>
                          <a:cs typeface="Century Gothic"/>
                          <a:sym typeface="Century Gothic"/>
                        </a:rPr>
                        <a:t>What impact does this have on domestic water use? </a:t>
                      </a:r>
                      <a:endParaRPr sz="1100">
                        <a:latin typeface="Century Gothic"/>
                        <a:ea typeface="Century Gothic"/>
                        <a:cs typeface="Century Gothic"/>
                        <a:sym typeface="Century Gothic"/>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171" name="Google Shape;171;p26"/>
          <p:cNvGraphicFramePr/>
          <p:nvPr/>
        </p:nvGraphicFramePr>
        <p:xfrm>
          <a:off x="688638" y="2947250"/>
          <a:ext cx="3000000" cy="3000000"/>
        </p:xfrm>
        <a:graphic>
          <a:graphicData uri="http://schemas.openxmlformats.org/drawingml/2006/table">
            <a:tbl>
              <a:tblPr>
                <a:noFill/>
                <a:tableStyleId>{C4FB6988-095D-4BAB-819B-994064CF832A}</a:tableStyleId>
              </a:tblPr>
              <a:tblGrid>
                <a:gridCol w="1989925">
                  <a:extLst>
                    <a:ext uri="{9D8B030D-6E8A-4147-A177-3AD203B41FA5}">
                      <a16:colId xmlns:a16="http://schemas.microsoft.com/office/drawing/2014/main" val="20000"/>
                    </a:ext>
                  </a:extLst>
                </a:gridCol>
                <a:gridCol w="4003400">
                  <a:extLst>
                    <a:ext uri="{9D8B030D-6E8A-4147-A177-3AD203B41FA5}">
                      <a16:colId xmlns:a16="http://schemas.microsoft.com/office/drawing/2014/main" val="20001"/>
                    </a:ext>
                  </a:extLst>
                </a:gridCol>
              </a:tblGrid>
              <a:tr h="318800">
                <a:tc>
                  <a:txBody>
                    <a:bodyPr/>
                    <a:lstStyle/>
                    <a:p>
                      <a:pPr marL="0" lvl="0" indent="0" algn="l" rtl="0">
                        <a:spcBef>
                          <a:spcPts val="0"/>
                        </a:spcBef>
                        <a:spcAft>
                          <a:spcPts val="0"/>
                        </a:spcAft>
                        <a:buNone/>
                      </a:pPr>
                      <a:r>
                        <a:rPr lang="en-GB" sz="1200" b="1">
                          <a:latin typeface="Century Gothic"/>
                          <a:ea typeface="Century Gothic"/>
                          <a:cs typeface="Century Gothic"/>
                          <a:sym typeface="Century Gothic"/>
                        </a:rPr>
                        <a:t>Human Factor</a:t>
                      </a:r>
                      <a:endParaRPr sz="1200" b="1">
                        <a:latin typeface="Century Gothic"/>
                        <a:ea typeface="Century Gothic"/>
                        <a:cs typeface="Century Gothic"/>
                        <a:sym typeface="Century Gothic"/>
                      </a:endParaRPr>
                    </a:p>
                  </a:txBody>
                  <a:tcPr marL="91425" marR="91425" marT="91425" marB="91425"/>
                </a:tc>
                <a:tc>
                  <a:txBody>
                    <a:bodyPr/>
                    <a:lstStyle/>
                    <a:p>
                      <a:pPr marL="0" lvl="0" indent="0" algn="l" rtl="0">
                        <a:spcBef>
                          <a:spcPts val="0"/>
                        </a:spcBef>
                        <a:spcAft>
                          <a:spcPts val="0"/>
                        </a:spcAft>
                        <a:buNone/>
                      </a:pPr>
                      <a:r>
                        <a:rPr lang="en-GB" sz="1200" b="1">
                          <a:latin typeface="Century Gothic"/>
                          <a:ea typeface="Century Gothic"/>
                          <a:cs typeface="Century Gothic"/>
                          <a:sym typeface="Century Gothic"/>
                        </a:rPr>
                        <a:t>Impact on the water cycle </a:t>
                      </a:r>
                      <a:endParaRPr sz="1200" b="1">
                        <a:latin typeface="Century Gothic"/>
                        <a:ea typeface="Century Gothic"/>
                        <a:cs typeface="Century Gothic"/>
                        <a:sym typeface="Century Gothic"/>
                      </a:endParaRPr>
                    </a:p>
                  </a:txBody>
                  <a:tcPr marL="91425" marR="91425" marT="91425" marB="91425"/>
                </a:tc>
                <a:extLst>
                  <a:ext uri="{0D108BD9-81ED-4DB2-BD59-A6C34878D82A}">
                    <a16:rowId xmlns:a16="http://schemas.microsoft.com/office/drawing/2014/main" val="10000"/>
                  </a:ext>
                </a:extLst>
              </a:tr>
              <a:tr h="1464500">
                <a:tc>
                  <a:txBody>
                    <a:bodyPr/>
                    <a:lstStyle/>
                    <a:p>
                      <a:pPr marL="0" lvl="0" indent="0" algn="l" rtl="0">
                        <a:spcBef>
                          <a:spcPts val="0"/>
                        </a:spcBef>
                        <a:spcAft>
                          <a:spcPts val="0"/>
                        </a:spcAft>
                        <a:buNone/>
                      </a:pPr>
                      <a:r>
                        <a:rPr lang="en-GB" sz="1200">
                          <a:latin typeface="Century Gothic"/>
                          <a:ea typeface="Century Gothic"/>
                          <a:cs typeface="Century Gothic"/>
                          <a:sym typeface="Century Gothic"/>
                        </a:rPr>
                        <a:t>Domestic use of water </a:t>
                      </a:r>
                      <a:endParaRPr sz="1200">
                        <a:latin typeface="Century Gothic"/>
                        <a:ea typeface="Century Gothic"/>
                        <a:cs typeface="Century Gothic"/>
                        <a:sym typeface="Century Gothic"/>
                      </a:endParaRPr>
                    </a:p>
                    <a:p>
                      <a:pPr marL="457200" lvl="0" indent="-304800" algn="l" rtl="0">
                        <a:spcBef>
                          <a:spcPts val="0"/>
                        </a:spcBef>
                        <a:spcAft>
                          <a:spcPts val="0"/>
                        </a:spcAft>
                        <a:buSzPts val="1200"/>
                        <a:buFont typeface="Century Gothic"/>
                        <a:buChar char="-"/>
                      </a:pPr>
                      <a:r>
                        <a:rPr lang="en-GB" sz="1200">
                          <a:latin typeface="Century Gothic"/>
                          <a:ea typeface="Century Gothic"/>
                          <a:cs typeface="Century Gothic"/>
                          <a:sym typeface="Century Gothic"/>
                        </a:rPr>
                        <a:t>Sprinklers on sports ovals </a:t>
                      </a:r>
                      <a:endParaRPr sz="1200">
                        <a:latin typeface="Century Gothic"/>
                        <a:ea typeface="Century Gothic"/>
                        <a:cs typeface="Century Gothic"/>
                        <a:sym typeface="Century Gothic"/>
                      </a:endParaRPr>
                    </a:p>
                    <a:p>
                      <a:pPr marL="457200" lvl="0" indent="-304800" algn="l" rtl="0">
                        <a:spcBef>
                          <a:spcPts val="0"/>
                        </a:spcBef>
                        <a:spcAft>
                          <a:spcPts val="0"/>
                        </a:spcAft>
                        <a:buSzPts val="1200"/>
                        <a:buFont typeface="Century Gothic"/>
                        <a:buChar char="-"/>
                      </a:pPr>
                      <a:r>
                        <a:rPr lang="en-GB" sz="1200">
                          <a:latin typeface="Century Gothic"/>
                          <a:ea typeface="Century Gothic"/>
                          <a:cs typeface="Century Gothic"/>
                          <a:sym typeface="Century Gothic"/>
                        </a:rPr>
                        <a:t>Gardening</a:t>
                      </a:r>
                      <a:endParaRPr sz="1200">
                        <a:latin typeface="Century Gothic"/>
                        <a:ea typeface="Century Gothic"/>
                        <a:cs typeface="Century Gothic"/>
                        <a:sym typeface="Century Gothic"/>
                      </a:endParaRPr>
                    </a:p>
                    <a:p>
                      <a:pPr marL="457200" lvl="0" indent="-304800" algn="l" rtl="0">
                        <a:spcBef>
                          <a:spcPts val="0"/>
                        </a:spcBef>
                        <a:spcAft>
                          <a:spcPts val="0"/>
                        </a:spcAft>
                        <a:buSzPts val="1200"/>
                        <a:buFont typeface="Century Gothic"/>
                        <a:buChar char="-"/>
                      </a:pPr>
                      <a:r>
                        <a:rPr lang="en-GB" sz="1200">
                          <a:latin typeface="Century Gothic"/>
                          <a:ea typeface="Century Gothic"/>
                          <a:cs typeface="Century Gothic"/>
                          <a:sym typeface="Century Gothic"/>
                        </a:rPr>
                        <a:t>Flushing toilets </a:t>
                      </a:r>
                      <a:endParaRPr sz="1200">
                        <a:latin typeface="Century Gothic"/>
                        <a:ea typeface="Century Gothic"/>
                        <a:cs typeface="Century Gothic"/>
                        <a:sym typeface="Century Gothic"/>
                      </a:endParaRPr>
                    </a:p>
                    <a:p>
                      <a:pPr marL="457200" lvl="0" indent="-304800" algn="l" rtl="0">
                        <a:spcBef>
                          <a:spcPts val="0"/>
                        </a:spcBef>
                        <a:spcAft>
                          <a:spcPts val="0"/>
                        </a:spcAft>
                        <a:buSzPts val="1200"/>
                        <a:buFont typeface="Century Gothic"/>
                        <a:buChar char="-"/>
                      </a:pPr>
                      <a:r>
                        <a:rPr lang="en-GB" sz="1200">
                          <a:latin typeface="Century Gothic"/>
                          <a:ea typeface="Century Gothic"/>
                          <a:cs typeface="Century Gothic"/>
                          <a:sym typeface="Century Gothic"/>
                        </a:rPr>
                        <a:t>Pools </a:t>
                      </a:r>
                      <a:endParaRPr sz="1200">
                        <a:latin typeface="Century Gothic"/>
                        <a:ea typeface="Century Gothic"/>
                        <a:cs typeface="Century Gothic"/>
                        <a:sym typeface="Century Gothic"/>
                      </a:endParaRPr>
                    </a:p>
                    <a:p>
                      <a:pPr marL="457200" lvl="0" indent="-304800" algn="l" rtl="0">
                        <a:spcBef>
                          <a:spcPts val="0"/>
                        </a:spcBef>
                        <a:spcAft>
                          <a:spcPts val="0"/>
                        </a:spcAft>
                        <a:buSzPts val="1200"/>
                        <a:buFont typeface="Century Gothic"/>
                        <a:buChar char="-"/>
                      </a:pPr>
                      <a:r>
                        <a:rPr lang="en-GB" sz="1200">
                          <a:latin typeface="Century Gothic"/>
                          <a:ea typeface="Century Gothic"/>
                          <a:cs typeface="Century Gothic"/>
                          <a:sym typeface="Century Gothic"/>
                        </a:rPr>
                        <a:t>Cleaning </a:t>
                      </a:r>
                      <a:endParaRPr sz="1200">
                        <a:latin typeface="Century Gothic"/>
                        <a:ea typeface="Century Gothic"/>
                        <a:cs typeface="Century Gothic"/>
                        <a:sym typeface="Century Gothic"/>
                      </a:endParaRPr>
                    </a:p>
                  </a:txBody>
                  <a:tcPr marL="91425" marR="91425" marT="91425" marB="91425"/>
                </a:tc>
                <a:tc>
                  <a:txBody>
                    <a:bodyPr/>
                    <a:lstStyle/>
                    <a:p>
                      <a:pPr marL="457200" lvl="0" indent="-304800" algn="l" rtl="0">
                        <a:lnSpc>
                          <a:spcPct val="115000"/>
                        </a:lnSpc>
                        <a:spcBef>
                          <a:spcPts val="0"/>
                        </a:spcBef>
                        <a:spcAft>
                          <a:spcPts val="0"/>
                        </a:spcAft>
                        <a:buClr>
                          <a:srgbClr val="000000"/>
                        </a:buClr>
                        <a:buSzPts val="1200"/>
                        <a:buFont typeface="Century Gothic"/>
                        <a:buChar char="●"/>
                      </a:pPr>
                      <a:r>
                        <a:rPr lang="en-GB" sz="1200">
                          <a:latin typeface="Century Gothic"/>
                          <a:ea typeface="Century Gothic"/>
                          <a:cs typeface="Century Gothic"/>
                          <a:sym typeface="Century Gothic"/>
                        </a:rPr>
                        <a:t>Increase water stored in dams</a:t>
                      </a:r>
                      <a:endParaRPr sz="1200">
                        <a:latin typeface="Century Gothic"/>
                        <a:ea typeface="Century Gothic"/>
                        <a:cs typeface="Century Gothic"/>
                        <a:sym typeface="Century Gothic"/>
                      </a:endParaRPr>
                    </a:p>
                    <a:p>
                      <a:pPr marL="457200" lvl="0" indent="-304800" algn="l" rtl="0">
                        <a:lnSpc>
                          <a:spcPct val="115000"/>
                        </a:lnSpc>
                        <a:spcBef>
                          <a:spcPts val="0"/>
                        </a:spcBef>
                        <a:spcAft>
                          <a:spcPts val="0"/>
                        </a:spcAft>
                        <a:buSzPts val="1200"/>
                        <a:buFont typeface="Century Gothic"/>
                        <a:buChar char="●"/>
                      </a:pPr>
                      <a:r>
                        <a:rPr lang="en-GB" sz="1200">
                          <a:latin typeface="Century Gothic"/>
                          <a:ea typeface="Century Gothic"/>
                          <a:cs typeface="Century Gothic"/>
                          <a:sym typeface="Century Gothic"/>
                        </a:rPr>
                        <a:t>Decrease water available in groundwater around the dam</a:t>
                      </a:r>
                      <a:endParaRPr sz="1200">
                        <a:latin typeface="Century Gothic"/>
                        <a:ea typeface="Century Gothic"/>
                        <a:cs typeface="Century Gothic"/>
                        <a:sym typeface="Century Gothic"/>
                      </a:endParaRPr>
                    </a:p>
                    <a:p>
                      <a:pPr marL="457200" lvl="0" indent="-304800" algn="l" rtl="0">
                        <a:lnSpc>
                          <a:spcPct val="115000"/>
                        </a:lnSpc>
                        <a:spcBef>
                          <a:spcPts val="0"/>
                        </a:spcBef>
                        <a:spcAft>
                          <a:spcPts val="0"/>
                        </a:spcAft>
                        <a:buSzPts val="1200"/>
                        <a:buFont typeface="Century Gothic"/>
                        <a:buChar char="●"/>
                      </a:pPr>
                      <a:r>
                        <a:rPr lang="en-GB" sz="1200">
                          <a:latin typeface="Century Gothic"/>
                          <a:ea typeface="Century Gothic"/>
                          <a:cs typeface="Century Gothic"/>
                          <a:sym typeface="Century Gothic"/>
                        </a:rPr>
                        <a:t>Decreases water available to native plants </a:t>
                      </a:r>
                      <a:endParaRPr sz="1200">
                        <a:latin typeface="Century Gothic"/>
                        <a:ea typeface="Century Gothic"/>
                        <a:cs typeface="Century Gothic"/>
                        <a:sym typeface="Century Gothic"/>
                      </a:endParaRPr>
                    </a:p>
                    <a:p>
                      <a:pPr marL="457200" lvl="0" indent="-304800" algn="l" rtl="0">
                        <a:lnSpc>
                          <a:spcPct val="115000"/>
                        </a:lnSpc>
                        <a:spcBef>
                          <a:spcPts val="0"/>
                        </a:spcBef>
                        <a:spcAft>
                          <a:spcPts val="0"/>
                        </a:spcAft>
                        <a:buSzPts val="1200"/>
                        <a:buFont typeface="Century Gothic"/>
                        <a:buChar char="●"/>
                      </a:pPr>
                      <a:r>
                        <a:rPr lang="en-GB" sz="1200">
                          <a:latin typeface="Century Gothic"/>
                          <a:ea typeface="Century Gothic"/>
                          <a:cs typeface="Century Gothic"/>
                          <a:sym typeface="Century Gothic"/>
                        </a:rPr>
                        <a:t>Decreases water in lakes, steams and rivers around the dam </a:t>
                      </a:r>
                      <a:endParaRPr sz="1200">
                        <a:latin typeface="Century Gothic"/>
                        <a:ea typeface="Century Gothic"/>
                        <a:cs typeface="Century Gothic"/>
                        <a:sym typeface="Century Gothic"/>
                      </a:endParaRPr>
                    </a:p>
                  </a:txBody>
                  <a:tcPr marL="91425" marR="91425" marT="91425" marB="91425"/>
                </a:tc>
                <a:extLst>
                  <a:ext uri="{0D108BD9-81ED-4DB2-BD59-A6C34878D82A}">
                    <a16:rowId xmlns:a16="http://schemas.microsoft.com/office/drawing/2014/main" val="10001"/>
                  </a:ext>
                </a:extLst>
              </a:tr>
            </a:tbl>
          </a:graphicData>
        </a:graphic>
      </p:graphicFrame>
      <p:pic>
        <p:nvPicPr>
          <p:cNvPr id="172" name="Google Shape;172;p26"/>
          <p:cNvPicPr preferRelativeResize="0"/>
          <p:nvPr/>
        </p:nvPicPr>
        <p:blipFill>
          <a:blip r:embed="rId3">
            <a:alphaModFix/>
          </a:blip>
          <a:stretch>
            <a:fillRect/>
          </a:stretch>
        </p:blipFill>
        <p:spPr>
          <a:xfrm>
            <a:off x="7037312" y="3339400"/>
            <a:ext cx="1989550" cy="1324400"/>
          </a:xfrm>
          <a:prstGeom prst="rect">
            <a:avLst/>
          </a:prstGeom>
          <a:noFill/>
          <a:ln>
            <a:noFill/>
          </a:ln>
        </p:spPr>
      </p:pic>
      <p:sp>
        <p:nvSpPr>
          <p:cNvPr id="173" name="Google Shape;173;p26"/>
          <p:cNvSpPr txBox="1"/>
          <p:nvPr/>
        </p:nvSpPr>
        <p:spPr>
          <a:xfrm>
            <a:off x="7037275" y="2679125"/>
            <a:ext cx="1989600" cy="29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entury Gothic"/>
                <a:ea typeface="Century Gothic"/>
                <a:cs typeface="Century Gothic"/>
                <a:sym typeface="Century Gothic"/>
              </a:rPr>
              <a:t>Serpentine dam in Perth Hills </a:t>
            </a:r>
            <a:endParaRPr>
              <a:latin typeface="Century Gothic"/>
              <a:ea typeface="Century Gothic"/>
              <a:cs typeface="Century Gothic"/>
              <a:sym typeface="Century Gothic"/>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7"/>
          <p:cNvSpPr txBox="1">
            <a:spLocks noGrp="1"/>
          </p:cNvSpPr>
          <p:nvPr>
            <p:ph type="subTitle" idx="1"/>
          </p:nvPr>
        </p:nvSpPr>
        <p:spPr>
          <a:xfrm>
            <a:off x="95500" y="266050"/>
            <a:ext cx="6589800" cy="3480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GB" sz="1600">
                <a:solidFill>
                  <a:srgbClr val="FFFFFF"/>
                </a:solidFill>
              </a:rPr>
              <a:t>We will explain how human factors impact the water cycle.</a:t>
            </a:r>
            <a:endParaRPr/>
          </a:p>
        </p:txBody>
      </p:sp>
      <p:sp>
        <p:nvSpPr>
          <p:cNvPr id="179" name="Google Shape;179;p27"/>
          <p:cNvSpPr txBox="1">
            <a:spLocks noGrp="1"/>
          </p:cNvSpPr>
          <p:nvPr>
            <p:ph type="body" idx="2"/>
          </p:nvPr>
        </p:nvSpPr>
        <p:spPr>
          <a:xfrm>
            <a:off x="552550" y="852700"/>
            <a:ext cx="6173700" cy="4065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80" name="Google Shape;180;p27"/>
          <p:cNvPicPr preferRelativeResize="0"/>
          <p:nvPr/>
        </p:nvPicPr>
        <p:blipFill>
          <a:blip r:embed="rId3">
            <a:alphaModFix/>
          </a:blip>
          <a:stretch>
            <a:fillRect/>
          </a:stretch>
        </p:blipFill>
        <p:spPr>
          <a:xfrm>
            <a:off x="5952964" y="2621175"/>
            <a:ext cx="3142387" cy="1565850"/>
          </a:xfrm>
          <a:prstGeom prst="rect">
            <a:avLst/>
          </a:prstGeom>
          <a:noFill/>
          <a:ln>
            <a:noFill/>
          </a:ln>
        </p:spPr>
      </p:pic>
      <p:pic>
        <p:nvPicPr>
          <p:cNvPr id="181" name="Google Shape;181;p27" descr="With Fresh Water Thinking we’re looking at our dams and catchments in new ways. Years of below average rainfall means that Perth’s catchments areas have become drier and drier.we are helping our dams by using them to store water from more climate-independent sources such as desalination." title="Our water sources: Dams, catchments &amp; rainfall">
            <a:hlinkClick r:id="rId4"/>
          </p:cNvPr>
          <p:cNvPicPr preferRelativeResize="0"/>
          <p:nvPr/>
        </p:nvPicPr>
        <p:blipFill>
          <a:blip r:embed="rId5">
            <a:alphaModFix/>
          </a:blip>
          <a:stretch>
            <a:fillRect/>
          </a:stretch>
        </p:blipFill>
        <p:spPr>
          <a:xfrm>
            <a:off x="552558" y="662451"/>
            <a:ext cx="5091467" cy="3818600"/>
          </a:xfrm>
          <a:prstGeom prst="rect">
            <a:avLst/>
          </a:prstGeom>
          <a:noFill/>
          <a:ln>
            <a:noFill/>
          </a:ln>
        </p:spPr>
      </p:pic>
      <p:graphicFrame>
        <p:nvGraphicFramePr>
          <p:cNvPr id="182" name="Google Shape;182;p27"/>
          <p:cNvGraphicFramePr/>
          <p:nvPr/>
        </p:nvGraphicFramePr>
        <p:xfrm>
          <a:off x="6397375" y="852700"/>
          <a:ext cx="3000000" cy="3000000"/>
        </p:xfrm>
        <a:graphic>
          <a:graphicData uri="http://schemas.openxmlformats.org/drawingml/2006/table">
            <a:tbl>
              <a:tblPr>
                <a:noFill/>
                <a:tableStyleId>{C4FB6988-095D-4BAB-819B-994064CF832A}</a:tableStyleId>
              </a:tblPr>
              <a:tblGrid>
                <a:gridCol w="2430550">
                  <a:extLst>
                    <a:ext uri="{9D8B030D-6E8A-4147-A177-3AD203B41FA5}">
                      <a16:colId xmlns:a16="http://schemas.microsoft.com/office/drawing/2014/main" val="20000"/>
                    </a:ext>
                  </a:extLst>
                </a:gridCol>
              </a:tblGrid>
              <a:tr h="275650">
                <a:tc>
                  <a:txBody>
                    <a:bodyPr/>
                    <a:lstStyle/>
                    <a:p>
                      <a:pPr marL="0" lvl="0" indent="0" algn="l" rtl="0">
                        <a:spcBef>
                          <a:spcPts val="0"/>
                        </a:spcBef>
                        <a:spcAft>
                          <a:spcPts val="0"/>
                        </a:spcAft>
                        <a:buNone/>
                      </a:pPr>
                      <a:r>
                        <a:rPr lang="en-GB" sz="1100" b="1">
                          <a:solidFill>
                            <a:srgbClr val="FFFFFF"/>
                          </a:solidFill>
                          <a:latin typeface="Century Gothic"/>
                          <a:ea typeface="Century Gothic"/>
                          <a:cs typeface="Century Gothic"/>
                          <a:sym typeface="Century Gothic"/>
                        </a:rPr>
                        <a:t>CHECK FOR UNDERSTANDING</a:t>
                      </a:r>
                      <a:endParaRPr sz="1100" b="1">
                        <a:solidFill>
                          <a:srgbClr val="FFFFFF"/>
                        </a:solidFill>
                        <a:latin typeface="Century Gothic"/>
                        <a:ea typeface="Century Gothic"/>
                        <a:cs typeface="Century Gothic"/>
                        <a:sym typeface="Century Gothic"/>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solidFill>
                      <a:srgbClr val="FF9900"/>
                    </a:solidFill>
                  </a:tcPr>
                </a:tc>
                <a:extLst>
                  <a:ext uri="{0D108BD9-81ED-4DB2-BD59-A6C34878D82A}">
                    <a16:rowId xmlns:a16="http://schemas.microsoft.com/office/drawing/2014/main" val="10000"/>
                  </a:ext>
                </a:extLst>
              </a:tr>
              <a:tr h="893675">
                <a:tc>
                  <a:txBody>
                    <a:bodyPr/>
                    <a:lstStyle/>
                    <a:p>
                      <a:pPr marL="0" lvl="0" indent="0" algn="l" rtl="0">
                        <a:spcBef>
                          <a:spcPts val="0"/>
                        </a:spcBef>
                        <a:spcAft>
                          <a:spcPts val="0"/>
                        </a:spcAft>
                        <a:buNone/>
                      </a:pPr>
                      <a:r>
                        <a:rPr lang="en-GB" sz="1100">
                          <a:solidFill>
                            <a:schemeClr val="dk1"/>
                          </a:solidFill>
                          <a:latin typeface="Century Gothic"/>
                          <a:ea typeface="Century Gothic"/>
                          <a:cs typeface="Century Gothic"/>
                          <a:sym typeface="Century Gothic"/>
                        </a:rPr>
                        <a:t>The image below shows Perth’s dam are only 51% (half) full. </a:t>
                      </a:r>
                      <a:endParaRPr sz="1100">
                        <a:solidFill>
                          <a:schemeClr val="dk1"/>
                        </a:solidFill>
                        <a:latin typeface="Century Gothic"/>
                        <a:ea typeface="Century Gothic"/>
                        <a:cs typeface="Century Gothic"/>
                        <a:sym typeface="Century Gothic"/>
                      </a:endParaRPr>
                    </a:p>
                    <a:p>
                      <a:pPr marL="0" lvl="0" indent="0" algn="l" rtl="0">
                        <a:spcBef>
                          <a:spcPts val="0"/>
                        </a:spcBef>
                        <a:spcAft>
                          <a:spcPts val="0"/>
                        </a:spcAft>
                        <a:buNone/>
                      </a:pPr>
                      <a:endParaRPr sz="1100">
                        <a:solidFill>
                          <a:schemeClr val="dk1"/>
                        </a:solidFill>
                        <a:latin typeface="Century Gothic"/>
                        <a:ea typeface="Century Gothic"/>
                        <a:cs typeface="Century Gothic"/>
                        <a:sym typeface="Century Gothic"/>
                      </a:endParaRPr>
                    </a:p>
                    <a:p>
                      <a:pPr marL="0" lvl="0" indent="0" algn="l" rtl="0">
                        <a:spcBef>
                          <a:spcPts val="0"/>
                        </a:spcBef>
                        <a:spcAft>
                          <a:spcPts val="0"/>
                        </a:spcAft>
                        <a:buNone/>
                      </a:pPr>
                      <a:r>
                        <a:rPr lang="en-GB" sz="1100">
                          <a:solidFill>
                            <a:schemeClr val="dk1"/>
                          </a:solidFill>
                          <a:latin typeface="Century Gothic"/>
                          <a:ea typeface="Century Gothic"/>
                          <a:cs typeface="Century Gothic"/>
                          <a:sym typeface="Century Gothic"/>
                        </a:rPr>
                        <a:t>What is one factor affecting Perth’s reduction in domestic water storage? </a:t>
                      </a:r>
                      <a:endParaRPr sz="1100">
                        <a:latin typeface="Century Gothic"/>
                        <a:ea typeface="Century Gothic"/>
                        <a:cs typeface="Century Gothic"/>
                        <a:sym typeface="Century Gothic"/>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8"/>
          <p:cNvSpPr txBox="1">
            <a:spLocks noGrp="1"/>
          </p:cNvSpPr>
          <p:nvPr>
            <p:ph type="subTitle" idx="1"/>
          </p:nvPr>
        </p:nvSpPr>
        <p:spPr>
          <a:xfrm>
            <a:off x="95500" y="266050"/>
            <a:ext cx="6932700" cy="34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GB" sz="1600">
                <a:solidFill>
                  <a:srgbClr val="FFFFFF"/>
                </a:solidFill>
              </a:rPr>
              <a:t>We will explain how human factors impact the water cycle</a:t>
            </a:r>
            <a:r>
              <a:rPr lang="en-GB" sz="1400">
                <a:solidFill>
                  <a:schemeClr val="lt1"/>
                </a:solidFill>
              </a:rPr>
              <a:t>.</a:t>
            </a:r>
            <a:endParaRPr/>
          </a:p>
        </p:txBody>
      </p:sp>
      <p:sp>
        <p:nvSpPr>
          <p:cNvPr id="188" name="Google Shape;188;p28"/>
          <p:cNvSpPr txBox="1">
            <a:spLocks noGrp="1"/>
          </p:cNvSpPr>
          <p:nvPr>
            <p:ph type="body" idx="2"/>
          </p:nvPr>
        </p:nvSpPr>
        <p:spPr>
          <a:xfrm>
            <a:off x="478250" y="692950"/>
            <a:ext cx="5846400" cy="20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b="1"/>
              <a:t>Agriculture </a:t>
            </a:r>
            <a:r>
              <a:rPr lang="en-GB" sz="1600"/>
              <a:t>is the use of water to grow fruit, vegetables and grains for food. Crops such as cotton for clothes and grasses to feed animals for human food.  </a:t>
            </a:r>
            <a:endParaRPr sz="1600"/>
          </a:p>
          <a:p>
            <a:pPr marL="0" lvl="0" indent="0" algn="l" rtl="0">
              <a:spcBef>
                <a:spcPts val="1600"/>
              </a:spcBef>
              <a:spcAft>
                <a:spcPts val="1600"/>
              </a:spcAft>
              <a:buNone/>
            </a:pPr>
            <a:r>
              <a:rPr lang="en-GB" sz="1600"/>
              <a:t>65% of Australian water is used for agriculture irrigation₁. </a:t>
            </a:r>
            <a:r>
              <a:rPr lang="en-GB" sz="1600">
                <a:solidFill>
                  <a:srgbClr val="333333"/>
                </a:solidFill>
                <a:highlight>
                  <a:srgbClr val="FFFFFF"/>
                </a:highlight>
              </a:rPr>
              <a:t>10.5 million megalitres of water were used by Australian farming in 2017-18.</a:t>
            </a:r>
            <a:endParaRPr sz="1600">
              <a:solidFill>
                <a:srgbClr val="333333"/>
              </a:solidFill>
              <a:highlight>
                <a:srgbClr val="FFFFFF"/>
              </a:highlight>
            </a:endParaRPr>
          </a:p>
        </p:txBody>
      </p:sp>
      <p:graphicFrame>
        <p:nvGraphicFramePr>
          <p:cNvPr id="189" name="Google Shape;189;p28"/>
          <p:cNvGraphicFramePr/>
          <p:nvPr/>
        </p:nvGraphicFramePr>
        <p:xfrm>
          <a:off x="6868525" y="145975"/>
          <a:ext cx="3000000" cy="3000000"/>
        </p:xfrm>
        <a:graphic>
          <a:graphicData uri="http://schemas.openxmlformats.org/drawingml/2006/table">
            <a:tbl>
              <a:tblPr>
                <a:noFill/>
                <a:tableStyleId>{C4FB6988-095D-4BAB-819B-994064CF832A}</a:tableStyleId>
              </a:tblPr>
              <a:tblGrid>
                <a:gridCol w="2142625">
                  <a:extLst>
                    <a:ext uri="{9D8B030D-6E8A-4147-A177-3AD203B41FA5}">
                      <a16:colId xmlns:a16="http://schemas.microsoft.com/office/drawing/2014/main" val="20000"/>
                    </a:ext>
                  </a:extLst>
                </a:gridCol>
              </a:tblGrid>
              <a:tr h="256850">
                <a:tc>
                  <a:txBody>
                    <a:bodyPr/>
                    <a:lstStyle/>
                    <a:p>
                      <a:pPr marL="0" lvl="0" indent="0" algn="l" rtl="0">
                        <a:spcBef>
                          <a:spcPts val="0"/>
                        </a:spcBef>
                        <a:spcAft>
                          <a:spcPts val="0"/>
                        </a:spcAft>
                        <a:buNone/>
                      </a:pPr>
                      <a:r>
                        <a:rPr lang="en-GB" sz="1100" b="1">
                          <a:solidFill>
                            <a:srgbClr val="FFFFFF"/>
                          </a:solidFill>
                          <a:latin typeface="Century Gothic"/>
                          <a:ea typeface="Century Gothic"/>
                          <a:cs typeface="Century Gothic"/>
                          <a:sym typeface="Century Gothic"/>
                        </a:rPr>
                        <a:t>CHECK FOR UNDERSTANDING</a:t>
                      </a:r>
                      <a:endParaRPr sz="1100" b="1">
                        <a:solidFill>
                          <a:srgbClr val="FFFFFF"/>
                        </a:solidFill>
                        <a:latin typeface="Century Gothic"/>
                        <a:ea typeface="Century Gothic"/>
                        <a:cs typeface="Century Gothic"/>
                        <a:sym typeface="Century Gothic"/>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solidFill>
                      <a:srgbClr val="FF9900"/>
                    </a:solidFill>
                  </a:tcPr>
                </a:tc>
                <a:extLst>
                  <a:ext uri="{0D108BD9-81ED-4DB2-BD59-A6C34878D82A}">
                    <a16:rowId xmlns:a16="http://schemas.microsoft.com/office/drawing/2014/main" val="10000"/>
                  </a:ext>
                </a:extLst>
              </a:tr>
              <a:tr h="647850">
                <a:tc>
                  <a:txBody>
                    <a:bodyPr/>
                    <a:lstStyle/>
                    <a:p>
                      <a:pPr marL="0" lvl="0" indent="0" algn="l" rtl="0">
                        <a:spcBef>
                          <a:spcPts val="0"/>
                        </a:spcBef>
                        <a:spcAft>
                          <a:spcPts val="0"/>
                        </a:spcAft>
                        <a:buNone/>
                      </a:pPr>
                      <a:r>
                        <a:rPr lang="en-GB" sz="1100">
                          <a:latin typeface="Century Gothic"/>
                          <a:ea typeface="Century Gothic"/>
                          <a:cs typeface="Century Gothic"/>
                          <a:sym typeface="Century Gothic"/>
                        </a:rPr>
                        <a:t>If agricultural water demand decreases what would be a positive impact on the water cycle? </a:t>
                      </a:r>
                      <a:endParaRPr sz="1100">
                        <a:latin typeface="Century Gothic"/>
                        <a:ea typeface="Century Gothic"/>
                        <a:cs typeface="Century Gothic"/>
                        <a:sym typeface="Century Gothic"/>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190" name="Google Shape;190;p28"/>
          <p:cNvGraphicFramePr/>
          <p:nvPr/>
        </p:nvGraphicFramePr>
        <p:xfrm>
          <a:off x="6621450" y="3842150"/>
          <a:ext cx="3000000" cy="3000000"/>
        </p:xfrm>
        <a:graphic>
          <a:graphicData uri="http://schemas.openxmlformats.org/drawingml/2006/table">
            <a:tbl>
              <a:tblPr>
                <a:noFill/>
                <a:tableStyleId>{C4FB6988-095D-4BAB-819B-994064CF832A}</a:tableStyleId>
              </a:tblPr>
              <a:tblGrid>
                <a:gridCol w="2481300">
                  <a:extLst>
                    <a:ext uri="{9D8B030D-6E8A-4147-A177-3AD203B41FA5}">
                      <a16:colId xmlns:a16="http://schemas.microsoft.com/office/drawing/2014/main" val="20000"/>
                    </a:ext>
                  </a:extLst>
                </a:gridCol>
              </a:tblGrid>
              <a:tr h="425425">
                <a:tc>
                  <a:txBody>
                    <a:bodyPr/>
                    <a:lstStyle/>
                    <a:p>
                      <a:pPr marL="0" lvl="0" indent="0" algn="l" rtl="0">
                        <a:spcBef>
                          <a:spcPts val="0"/>
                        </a:spcBef>
                        <a:spcAft>
                          <a:spcPts val="0"/>
                        </a:spcAft>
                        <a:buNone/>
                      </a:pPr>
                      <a:r>
                        <a:rPr lang="en-GB" sz="1100" b="1">
                          <a:solidFill>
                            <a:srgbClr val="FFFFFF"/>
                          </a:solidFill>
                          <a:latin typeface="Century Gothic"/>
                          <a:ea typeface="Century Gothic"/>
                          <a:cs typeface="Century Gothic"/>
                          <a:sym typeface="Century Gothic"/>
                        </a:rPr>
                        <a:t>DEFINITION</a:t>
                      </a:r>
                      <a:endParaRPr sz="1100" b="1">
                        <a:solidFill>
                          <a:srgbClr val="FFFFFF"/>
                        </a:solidFill>
                        <a:latin typeface="Century Gothic"/>
                        <a:ea typeface="Century Gothic"/>
                        <a:cs typeface="Century Gothic"/>
                        <a:sym typeface="Century Gothic"/>
                      </a:endParaRPr>
                    </a:p>
                  </a:txBody>
                  <a:tcPr marL="91425" marR="91425" marT="91425" marB="91425">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solidFill>
                      <a:srgbClr val="0B5394"/>
                    </a:solidFill>
                  </a:tcPr>
                </a:tc>
                <a:extLst>
                  <a:ext uri="{0D108BD9-81ED-4DB2-BD59-A6C34878D82A}">
                    <a16:rowId xmlns:a16="http://schemas.microsoft.com/office/drawing/2014/main" val="10000"/>
                  </a:ext>
                </a:extLst>
              </a:tr>
              <a:tr h="631300">
                <a:tc>
                  <a:txBody>
                    <a:bodyPr/>
                    <a:lstStyle/>
                    <a:p>
                      <a:pPr marL="0" lvl="0" indent="0" algn="l" rtl="0">
                        <a:spcBef>
                          <a:spcPts val="0"/>
                        </a:spcBef>
                        <a:spcAft>
                          <a:spcPts val="0"/>
                        </a:spcAft>
                        <a:buNone/>
                      </a:pPr>
                      <a:r>
                        <a:rPr lang="en-GB" sz="1100">
                          <a:latin typeface="Century Gothic"/>
                          <a:ea typeface="Century Gothic"/>
                          <a:cs typeface="Century Gothic"/>
                          <a:sym typeface="Century Gothic"/>
                        </a:rPr>
                        <a:t>¹ Irrigation - The artificial supply of water to crops, usually by channels of sprinklers. </a:t>
                      </a:r>
                      <a:endParaRPr sz="1100">
                        <a:latin typeface="Century Gothic"/>
                        <a:ea typeface="Century Gothic"/>
                        <a:cs typeface="Century Gothic"/>
                        <a:sym typeface="Century Gothic"/>
                      </a:endParaRPr>
                    </a:p>
                  </a:txBody>
                  <a:tcPr marL="91425" marR="91425" marT="91425" marB="91425">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pic>
        <p:nvPicPr>
          <p:cNvPr id="191" name="Google Shape;191;p28"/>
          <p:cNvPicPr preferRelativeResize="0"/>
          <p:nvPr/>
        </p:nvPicPr>
        <p:blipFill rotWithShape="1">
          <a:blip r:embed="rId3">
            <a:alphaModFix/>
          </a:blip>
          <a:srcRect l="6261" b="7149"/>
          <a:stretch/>
        </p:blipFill>
        <p:spPr>
          <a:xfrm>
            <a:off x="6699187" y="1699113"/>
            <a:ext cx="2325850" cy="1812825"/>
          </a:xfrm>
          <a:prstGeom prst="rect">
            <a:avLst/>
          </a:prstGeom>
          <a:noFill/>
          <a:ln>
            <a:noFill/>
          </a:ln>
        </p:spPr>
      </p:pic>
      <p:graphicFrame>
        <p:nvGraphicFramePr>
          <p:cNvPr id="192" name="Google Shape;192;p28"/>
          <p:cNvGraphicFramePr/>
          <p:nvPr/>
        </p:nvGraphicFramePr>
        <p:xfrm>
          <a:off x="559538" y="2958263"/>
          <a:ext cx="3000000" cy="3000000"/>
        </p:xfrm>
        <a:graphic>
          <a:graphicData uri="http://schemas.openxmlformats.org/drawingml/2006/table">
            <a:tbl>
              <a:tblPr>
                <a:noFill/>
                <a:tableStyleId>{C4FB6988-095D-4BAB-819B-994064CF832A}</a:tableStyleId>
              </a:tblPr>
              <a:tblGrid>
                <a:gridCol w="1993700">
                  <a:extLst>
                    <a:ext uri="{9D8B030D-6E8A-4147-A177-3AD203B41FA5}">
                      <a16:colId xmlns:a16="http://schemas.microsoft.com/office/drawing/2014/main" val="20000"/>
                    </a:ext>
                  </a:extLst>
                </a:gridCol>
                <a:gridCol w="40109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GB" sz="1200" b="1">
                          <a:latin typeface="Century Gothic"/>
                          <a:ea typeface="Century Gothic"/>
                          <a:cs typeface="Century Gothic"/>
                          <a:sym typeface="Century Gothic"/>
                        </a:rPr>
                        <a:t>Human Factor</a:t>
                      </a:r>
                      <a:endParaRPr sz="1200" b="1">
                        <a:latin typeface="Century Gothic"/>
                        <a:ea typeface="Century Gothic"/>
                        <a:cs typeface="Century Gothic"/>
                        <a:sym typeface="Century Gothic"/>
                      </a:endParaRPr>
                    </a:p>
                  </a:txBody>
                  <a:tcPr marL="91425" marR="91425" marT="91425" marB="91425"/>
                </a:tc>
                <a:tc>
                  <a:txBody>
                    <a:bodyPr/>
                    <a:lstStyle/>
                    <a:p>
                      <a:pPr marL="0" lvl="0" indent="0" algn="l" rtl="0">
                        <a:spcBef>
                          <a:spcPts val="0"/>
                        </a:spcBef>
                        <a:spcAft>
                          <a:spcPts val="0"/>
                        </a:spcAft>
                        <a:buNone/>
                      </a:pPr>
                      <a:r>
                        <a:rPr lang="en-GB" sz="1200" b="1">
                          <a:latin typeface="Century Gothic"/>
                          <a:ea typeface="Century Gothic"/>
                          <a:cs typeface="Century Gothic"/>
                          <a:sym typeface="Century Gothic"/>
                        </a:rPr>
                        <a:t>Impact on the water cycle </a:t>
                      </a:r>
                      <a:endParaRPr sz="1200" b="1">
                        <a:latin typeface="Century Gothic"/>
                        <a:ea typeface="Century Gothic"/>
                        <a:cs typeface="Century Gothic"/>
                        <a:sym typeface="Century Gothic"/>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sz="1200">
                          <a:latin typeface="Century Gothic"/>
                          <a:ea typeface="Century Gothic"/>
                          <a:cs typeface="Century Gothic"/>
                          <a:sym typeface="Century Gothic"/>
                        </a:rPr>
                        <a:t>Agricultural use of water </a:t>
                      </a:r>
                      <a:endParaRPr sz="1200">
                        <a:latin typeface="Century Gothic"/>
                        <a:ea typeface="Century Gothic"/>
                        <a:cs typeface="Century Gothic"/>
                        <a:sym typeface="Century Gothic"/>
                      </a:endParaRPr>
                    </a:p>
                    <a:p>
                      <a:pPr marL="457200" lvl="0" indent="-304800" algn="l" rtl="0">
                        <a:spcBef>
                          <a:spcPts val="0"/>
                        </a:spcBef>
                        <a:spcAft>
                          <a:spcPts val="0"/>
                        </a:spcAft>
                        <a:buSzPts val="1200"/>
                        <a:buFont typeface="Century Gothic"/>
                        <a:buChar char="-"/>
                      </a:pPr>
                      <a:r>
                        <a:rPr lang="en-GB" sz="1200">
                          <a:latin typeface="Century Gothic"/>
                          <a:ea typeface="Century Gothic"/>
                          <a:cs typeface="Century Gothic"/>
                          <a:sym typeface="Century Gothic"/>
                        </a:rPr>
                        <a:t>Growing food</a:t>
                      </a:r>
                      <a:endParaRPr sz="1200">
                        <a:latin typeface="Century Gothic"/>
                        <a:ea typeface="Century Gothic"/>
                        <a:cs typeface="Century Gothic"/>
                        <a:sym typeface="Century Gothic"/>
                      </a:endParaRPr>
                    </a:p>
                    <a:p>
                      <a:pPr marL="457200" lvl="0" indent="-304800" algn="l" rtl="0">
                        <a:spcBef>
                          <a:spcPts val="0"/>
                        </a:spcBef>
                        <a:spcAft>
                          <a:spcPts val="0"/>
                        </a:spcAft>
                        <a:buSzPts val="1200"/>
                        <a:buFont typeface="Century Gothic"/>
                        <a:buChar char="-"/>
                      </a:pPr>
                      <a:r>
                        <a:rPr lang="en-GB" sz="1200">
                          <a:latin typeface="Century Gothic"/>
                          <a:ea typeface="Century Gothic"/>
                          <a:cs typeface="Century Gothic"/>
                          <a:sym typeface="Century Gothic"/>
                        </a:rPr>
                        <a:t>Farming animals </a:t>
                      </a:r>
                      <a:endParaRPr sz="1200">
                        <a:latin typeface="Century Gothic"/>
                        <a:ea typeface="Century Gothic"/>
                        <a:cs typeface="Century Gothic"/>
                        <a:sym typeface="Century Gothic"/>
                      </a:endParaRPr>
                    </a:p>
                    <a:p>
                      <a:pPr marL="457200" lvl="0" indent="-304800" algn="l" rtl="0">
                        <a:spcBef>
                          <a:spcPts val="0"/>
                        </a:spcBef>
                        <a:spcAft>
                          <a:spcPts val="0"/>
                        </a:spcAft>
                        <a:buSzPts val="1200"/>
                        <a:buFont typeface="Century Gothic"/>
                        <a:buChar char="-"/>
                      </a:pPr>
                      <a:r>
                        <a:rPr lang="en-GB" sz="1200">
                          <a:latin typeface="Century Gothic"/>
                          <a:ea typeface="Century Gothic"/>
                          <a:cs typeface="Century Gothic"/>
                          <a:sym typeface="Century Gothic"/>
                        </a:rPr>
                        <a:t>Growing grapes for wine in Margaret River </a:t>
                      </a:r>
                      <a:endParaRPr sz="1200">
                        <a:latin typeface="Century Gothic"/>
                        <a:ea typeface="Century Gothic"/>
                        <a:cs typeface="Century Gothic"/>
                        <a:sym typeface="Century Gothic"/>
                      </a:endParaRPr>
                    </a:p>
                  </a:txBody>
                  <a:tcPr marL="91425" marR="91425" marT="91425" marB="91425"/>
                </a:tc>
                <a:tc>
                  <a:txBody>
                    <a:bodyPr/>
                    <a:lstStyle/>
                    <a:p>
                      <a:pPr marL="457200" lvl="0" indent="-304800" algn="l" rtl="0">
                        <a:lnSpc>
                          <a:spcPct val="115000"/>
                        </a:lnSpc>
                        <a:spcBef>
                          <a:spcPts val="0"/>
                        </a:spcBef>
                        <a:spcAft>
                          <a:spcPts val="0"/>
                        </a:spcAft>
                        <a:buClr>
                          <a:schemeClr val="dk1"/>
                        </a:buClr>
                        <a:buSzPts val="1200"/>
                        <a:buFont typeface="Century Gothic"/>
                        <a:buChar char="●"/>
                      </a:pPr>
                      <a:r>
                        <a:rPr lang="en-GB" sz="1200">
                          <a:solidFill>
                            <a:schemeClr val="dk1"/>
                          </a:solidFill>
                          <a:latin typeface="Century Gothic"/>
                          <a:ea typeface="Century Gothic"/>
                          <a:cs typeface="Century Gothic"/>
                          <a:sym typeface="Century Gothic"/>
                        </a:rPr>
                        <a:t>Increase demand for dam water storage</a:t>
                      </a:r>
                      <a:endParaRPr sz="1200">
                        <a:solidFill>
                          <a:schemeClr val="dk1"/>
                        </a:solidFill>
                        <a:latin typeface="Century Gothic"/>
                        <a:ea typeface="Century Gothic"/>
                        <a:cs typeface="Century Gothic"/>
                        <a:sym typeface="Century Gothic"/>
                      </a:endParaRPr>
                    </a:p>
                    <a:p>
                      <a:pPr marL="457200" lvl="0" indent="-304800" algn="l" rtl="0">
                        <a:lnSpc>
                          <a:spcPct val="115000"/>
                        </a:lnSpc>
                        <a:spcBef>
                          <a:spcPts val="0"/>
                        </a:spcBef>
                        <a:spcAft>
                          <a:spcPts val="0"/>
                        </a:spcAft>
                        <a:buClr>
                          <a:schemeClr val="dk1"/>
                        </a:buClr>
                        <a:buSzPts val="1200"/>
                        <a:buFont typeface="Century Gothic"/>
                        <a:buChar char="●"/>
                      </a:pPr>
                      <a:r>
                        <a:rPr lang="en-GB" sz="1200">
                          <a:solidFill>
                            <a:schemeClr val="dk1"/>
                          </a:solidFill>
                          <a:latin typeface="Century Gothic"/>
                          <a:ea typeface="Century Gothic"/>
                          <a:cs typeface="Century Gothic"/>
                          <a:sym typeface="Century Gothic"/>
                        </a:rPr>
                        <a:t>Decrease water available in groundwater</a:t>
                      </a:r>
                      <a:endParaRPr sz="1200">
                        <a:latin typeface="Century Gothic"/>
                        <a:ea typeface="Century Gothic"/>
                        <a:cs typeface="Century Gothic"/>
                        <a:sym typeface="Century Gothic"/>
                      </a:endParaRPr>
                    </a:p>
                    <a:p>
                      <a:pPr marL="457200" lvl="0" indent="-304800" algn="l" rtl="0">
                        <a:lnSpc>
                          <a:spcPct val="115000"/>
                        </a:lnSpc>
                        <a:spcBef>
                          <a:spcPts val="0"/>
                        </a:spcBef>
                        <a:spcAft>
                          <a:spcPts val="0"/>
                        </a:spcAft>
                        <a:buClr>
                          <a:schemeClr val="dk1"/>
                        </a:buClr>
                        <a:buSzPts val="1200"/>
                        <a:buFont typeface="Century Gothic"/>
                        <a:buChar char="●"/>
                      </a:pPr>
                      <a:r>
                        <a:rPr lang="en-GB" sz="1200">
                          <a:solidFill>
                            <a:schemeClr val="dk1"/>
                          </a:solidFill>
                          <a:latin typeface="Century Gothic"/>
                          <a:ea typeface="Century Gothic"/>
                          <a:cs typeface="Century Gothic"/>
                          <a:sym typeface="Century Gothic"/>
                        </a:rPr>
                        <a:t>Decreases water available to native plants </a:t>
                      </a:r>
                      <a:endParaRPr sz="1200">
                        <a:solidFill>
                          <a:schemeClr val="dk1"/>
                        </a:solidFill>
                        <a:latin typeface="Century Gothic"/>
                        <a:ea typeface="Century Gothic"/>
                        <a:cs typeface="Century Gothic"/>
                        <a:sym typeface="Century Gothic"/>
                      </a:endParaRPr>
                    </a:p>
                    <a:p>
                      <a:pPr marL="457200" lvl="0" indent="-304800" algn="l" rtl="0">
                        <a:lnSpc>
                          <a:spcPct val="115000"/>
                        </a:lnSpc>
                        <a:spcBef>
                          <a:spcPts val="0"/>
                        </a:spcBef>
                        <a:spcAft>
                          <a:spcPts val="0"/>
                        </a:spcAft>
                        <a:buClr>
                          <a:schemeClr val="dk1"/>
                        </a:buClr>
                        <a:buSzPts val="1200"/>
                        <a:buFont typeface="Century Gothic"/>
                        <a:buChar char="●"/>
                      </a:pPr>
                      <a:r>
                        <a:rPr lang="en-GB" sz="1200">
                          <a:solidFill>
                            <a:schemeClr val="dk1"/>
                          </a:solidFill>
                          <a:latin typeface="Century Gothic"/>
                          <a:ea typeface="Century Gothic"/>
                          <a:cs typeface="Century Gothic"/>
                          <a:sym typeface="Century Gothic"/>
                        </a:rPr>
                        <a:t>Decreases water in lakes, steams and rivers</a:t>
                      </a:r>
                      <a:endParaRPr sz="1200">
                        <a:latin typeface="Century Gothic"/>
                        <a:ea typeface="Century Gothic"/>
                        <a:cs typeface="Century Gothic"/>
                        <a:sym typeface="Century Gothic"/>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9"/>
          <p:cNvSpPr txBox="1">
            <a:spLocks noGrp="1"/>
          </p:cNvSpPr>
          <p:nvPr>
            <p:ph type="subTitle" idx="1"/>
          </p:nvPr>
        </p:nvSpPr>
        <p:spPr>
          <a:xfrm>
            <a:off x="95500" y="266050"/>
            <a:ext cx="6589800" cy="34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GB" sz="1600">
                <a:solidFill>
                  <a:srgbClr val="FFFFFF"/>
                </a:solidFill>
              </a:rPr>
              <a:t>We will explain how human factors impact the water cycle</a:t>
            </a:r>
            <a:r>
              <a:rPr lang="en-GB" sz="1400">
                <a:solidFill>
                  <a:schemeClr val="lt1"/>
                </a:solidFill>
              </a:rPr>
              <a:t>.</a:t>
            </a:r>
            <a:endParaRPr/>
          </a:p>
        </p:txBody>
      </p:sp>
      <p:sp>
        <p:nvSpPr>
          <p:cNvPr id="198" name="Google Shape;198;p29"/>
          <p:cNvSpPr txBox="1">
            <a:spLocks noGrp="1"/>
          </p:cNvSpPr>
          <p:nvPr>
            <p:ph type="body" idx="2"/>
          </p:nvPr>
        </p:nvSpPr>
        <p:spPr>
          <a:xfrm>
            <a:off x="552550" y="852700"/>
            <a:ext cx="6173700" cy="4065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Water used in coal fired power plant</a:t>
            </a:r>
            <a:endParaRPr/>
          </a:p>
        </p:txBody>
      </p:sp>
      <p:pic>
        <p:nvPicPr>
          <p:cNvPr id="199" name="Google Shape;199;p29" descr="Coal Fired Power Plant . &#10; &#10;How do you make electricity from coal , Effective Digital Presentations, produced this incredible 3D animation to show how a coal . &#10; &#10; &#10; &#10;How a coal power plant works? This video explain the key components of a coal power plant. &#10; &#10;The inside of a 670MW pulverized coal fired boiler, taken from several observation ports on different elevations. This natural-circulation boiler produces ." title="Coal Fired Power Plant">
            <a:hlinkClick r:id="rId3"/>
          </p:cNvPr>
          <p:cNvPicPr preferRelativeResize="0"/>
          <p:nvPr/>
        </p:nvPicPr>
        <p:blipFill>
          <a:blip r:embed="rId4">
            <a:alphaModFix/>
          </a:blip>
          <a:stretch>
            <a:fillRect/>
          </a:stretch>
        </p:blipFill>
        <p:spPr>
          <a:xfrm>
            <a:off x="912559" y="1324125"/>
            <a:ext cx="4792241" cy="3594175"/>
          </a:xfrm>
          <a:prstGeom prst="rect">
            <a:avLst/>
          </a:prstGeom>
          <a:noFill/>
          <a:ln>
            <a:noFill/>
          </a:ln>
        </p:spPr>
      </p:pic>
      <p:graphicFrame>
        <p:nvGraphicFramePr>
          <p:cNvPr id="200" name="Google Shape;200;p29"/>
          <p:cNvGraphicFramePr/>
          <p:nvPr/>
        </p:nvGraphicFramePr>
        <p:xfrm>
          <a:off x="6726250" y="969825"/>
          <a:ext cx="3000000" cy="3000000"/>
        </p:xfrm>
        <a:graphic>
          <a:graphicData uri="http://schemas.openxmlformats.org/drawingml/2006/table">
            <a:tbl>
              <a:tblPr>
                <a:noFill/>
                <a:tableStyleId>{C4FB6988-095D-4BAB-819B-994064CF832A}</a:tableStyleId>
              </a:tblPr>
              <a:tblGrid>
                <a:gridCol w="2142625">
                  <a:extLst>
                    <a:ext uri="{9D8B030D-6E8A-4147-A177-3AD203B41FA5}">
                      <a16:colId xmlns:a16="http://schemas.microsoft.com/office/drawing/2014/main" val="20000"/>
                    </a:ext>
                  </a:extLst>
                </a:gridCol>
              </a:tblGrid>
              <a:tr h="256850">
                <a:tc>
                  <a:txBody>
                    <a:bodyPr/>
                    <a:lstStyle/>
                    <a:p>
                      <a:pPr marL="0" lvl="0" indent="0" algn="l" rtl="0">
                        <a:spcBef>
                          <a:spcPts val="0"/>
                        </a:spcBef>
                        <a:spcAft>
                          <a:spcPts val="0"/>
                        </a:spcAft>
                        <a:buNone/>
                      </a:pPr>
                      <a:r>
                        <a:rPr lang="en-GB" sz="1100" b="1">
                          <a:solidFill>
                            <a:srgbClr val="FFFFFF"/>
                          </a:solidFill>
                          <a:latin typeface="Century Gothic"/>
                          <a:ea typeface="Century Gothic"/>
                          <a:cs typeface="Century Gothic"/>
                          <a:sym typeface="Century Gothic"/>
                        </a:rPr>
                        <a:t>CHECK FOR UNDERSTANDING</a:t>
                      </a:r>
                      <a:endParaRPr sz="1100" b="1">
                        <a:solidFill>
                          <a:srgbClr val="FFFFFF"/>
                        </a:solidFill>
                        <a:latin typeface="Century Gothic"/>
                        <a:ea typeface="Century Gothic"/>
                        <a:cs typeface="Century Gothic"/>
                        <a:sym typeface="Century Gothic"/>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solidFill>
                      <a:srgbClr val="FF9900"/>
                    </a:solidFill>
                  </a:tcPr>
                </a:tc>
                <a:extLst>
                  <a:ext uri="{0D108BD9-81ED-4DB2-BD59-A6C34878D82A}">
                    <a16:rowId xmlns:a16="http://schemas.microsoft.com/office/drawing/2014/main" val="10000"/>
                  </a:ext>
                </a:extLst>
              </a:tr>
              <a:tr h="647850">
                <a:tc>
                  <a:txBody>
                    <a:bodyPr/>
                    <a:lstStyle/>
                    <a:p>
                      <a:pPr marL="0" lvl="0" indent="0" algn="l" rtl="0">
                        <a:spcBef>
                          <a:spcPts val="0"/>
                        </a:spcBef>
                        <a:spcAft>
                          <a:spcPts val="0"/>
                        </a:spcAft>
                        <a:buNone/>
                      </a:pPr>
                      <a:r>
                        <a:rPr lang="en-GB" sz="1100">
                          <a:latin typeface="Century Gothic"/>
                          <a:ea typeface="Century Gothic"/>
                          <a:cs typeface="Century Gothic"/>
                          <a:sym typeface="Century Gothic"/>
                        </a:rPr>
                        <a:t>Where is water used in a coal fired power plant? </a:t>
                      </a:r>
                      <a:endParaRPr sz="1100">
                        <a:latin typeface="Century Gothic"/>
                        <a:ea typeface="Century Gothic"/>
                        <a:cs typeface="Century Gothic"/>
                        <a:sym typeface="Century Gothic"/>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201" name="Google Shape;201;p29"/>
          <p:cNvGraphicFramePr/>
          <p:nvPr/>
        </p:nvGraphicFramePr>
        <p:xfrm>
          <a:off x="6685290" y="3507650"/>
          <a:ext cx="3000000" cy="3000000"/>
        </p:xfrm>
        <a:graphic>
          <a:graphicData uri="http://schemas.openxmlformats.org/drawingml/2006/table">
            <a:tbl>
              <a:tblPr>
                <a:noFill/>
                <a:tableStyleId>{C4FB6988-095D-4BAB-819B-994064CF832A}</a:tableStyleId>
              </a:tblPr>
              <a:tblGrid>
                <a:gridCol w="2134475">
                  <a:extLst>
                    <a:ext uri="{9D8B030D-6E8A-4147-A177-3AD203B41FA5}">
                      <a16:colId xmlns:a16="http://schemas.microsoft.com/office/drawing/2014/main" val="20000"/>
                    </a:ext>
                  </a:extLst>
                </a:gridCol>
              </a:tblGrid>
              <a:tr h="320575">
                <a:tc>
                  <a:txBody>
                    <a:bodyPr/>
                    <a:lstStyle/>
                    <a:p>
                      <a:pPr marL="0" lvl="0" indent="0" algn="l" rtl="0">
                        <a:spcBef>
                          <a:spcPts val="0"/>
                        </a:spcBef>
                        <a:spcAft>
                          <a:spcPts val="0"/>
                        </a:spcAft>
                        <a:buNone/>
                      </a:pPr>
                      <a:r>
                        <a:rPr lang="en-GB" sz="1100" b="1">
                          <a:solidFill>
                            <a:srgbClr val="FFFFFF"/>
                          </a:solidFill>
                          <a:latin typeface="Century Gothic"/>
                          <a:ea typeface="Century Gothic"/>
                          <a:cs typeface="Century Gothic"/>
                          <a:sym typeface="Century Gothic"/>
                        </a:rPr>
                        <a:t>TEACHER CUE</a:t>
                      </a:r>
                      <a:endParaRPr sz="1100" b="1">
                        <a:solidFill>
                          <a:srgbClr val="FFFFFF"/>
                        </a:solidFill>
                        <a:latin typeface="Century Gothic"/>
                        <a:ea typeface="Century Gothic"/>
                        <a:cs typeface="Century Gothic"/>
                        <a:sym typeface="Century Gothic"/>
                      </a:endParaRPr>
                    </a:p>
                  </a:txBody>
                  <a:tcPr marL="91425" marR="91425" marT="91425" marB="91425">
                    <a:lnL w="9525" cap="flat" cmpd="sng">
                      <a:solidFill>
                        <a:srgbClr val="674EA7"/>
                      </a:solidFill>
                      <a:prstDash val="solid"/>
                      <a:round/>
                      <a:headEnd type="none" w="sm" len="sm"/>
                      <a:tailEnd type="none" w="sm" len="sm"/>
                    </a:lnL>
                    <a:lnR w="9525" cap="flat" cmpd="sng">
                      <a:solidFill>
                        <a:srgbClr val="674EA7"/>
                      </a:solidFill>
                      <a:prstDash val="solid"/>
                      <a:round/>
                      <a:headEnd type="none" w="sm" len="sm"/>
                      <a:tailEnd type="none" w="sm" len="sm"/>
                    </a:lnR>
                    <a:lnT w="9525" cap="flat" cmpd="sng">
                      <a:solidFill>
                        <a:srgbClr val="674EA7"/>
                      </a:solidFill>
                      <a:prstDash val="solid"/>
                      <a:round/>
                      <a:headEnd type="none" w="sm" len="sm"/>
                      <a:tailEnd type="none" w="sm" len="sm"/>
                    </a:lnT>
                    <a:lnB w="9525" cap="flat" cmpd="sng">
                      <a:solidFill>
                        <a:srgbClr val="674EA7"/>
                      </a:solidFill>
                      <a:prstDash val="solid"/>
                      <a:round/>
                      <a:headEnd type="none" w="sm" len="sm"/>
                      <a:tailEnd type="none" w="sm" len="sm"/>
                    </a:lnB>
                    <a:solidFill>
                      <a:srgbClr val="674EA7"/>
                    </a:solidFill>
                  </a:tcPr>
                </a:tc>
                <a:extLst>
                  <a:ext uri="{0D108BD9-81ED-4DB2-BD59-A6C34878D82A}">
                    <a16:rowId xmlns:a16="http://schemas.microsoft.com/office/drawing/2014/main" val="10000"/>
                  </a:ext>
                </a:extLst>
              </a:tr>
              <a:tr h="388025">
                <a:tc>
                  <a:txBody>
                    <a:bodyPr/>
                    <a:lstStyle/>
                    <a:p>
                      <a:pPr marL="0" lvl="0" indent="0" algn="l" rtl="0">
                        <a:spcBef>
                          <a:spcPts val="0"/>
                        </a:spcBef>
                        <a:spcAft>
                          <a:spcPts val="0"/>
                        </a:spcAft>
                        <a:buNone/>
                      </a:pPr>
                      <a:r>
                        <a:rPr lang="en-GB" sz="1100">
                          <a:latin typeface="Century Gothic"/>
                          <a:ea typeface="Century Gothic"/>
                          <a:cs typeface="Century Gothic"/>
                          <a:sym typeface="Century Gothic"/>
                        </a:rPr>
                        <a:t>Watch the first 5 minutes </a:t>
                      </a:r>
                      <a:endParaRPr sz="1100">
                        <a:latin typeface="Century Gothic"/>
                        <a:ea typeface="Century Gothic"/>
                        <a:cs typeface="Century Gothic"/>
                        <a:sym typeface="Century Gothic"/>
                      </a:endParaRPr>
                    </a:p>
                  </a:txBody>
                  <a:tcPr marL="91425" marR="91425" marT="91425" marB="91425">
                    <a:lnL w="9525" cap="flat" cmpd="sng">
                      <a:solidFill>
                        <a:srgbClr val="674EA7"/>
                      </a:solidFill>
                      <a:prstDash val="solid"/>
                      <a:round/>
                      <a:headEnd type="none" w="sm" len="sm"/>
                      <a:tailEnd type="none" w="sm" len="sm"/>
                    </a:lnL>
                    <a:lnR w="9525" cap="flat" cmpd="sng">
                      <a:solidFill>
                        <a:srgbClr val="674EA7"/>
                      </a:solidFill>
                      <a:prstDash val="solid"/>
                      <a:round/>
                      <a:headEnd type="none" w="sm" len="sm"/>
                      <a:tailEnd type="none" w="sm" len="sm"/>
                    </a:lnR>
                    <a:lnT w="9525" cap="flat" cmpd="sng">
                      <a:solidFill>
                        <a:srgbClr val="674EA7"/>
                      </a:solidFill>
                      <a:prstDash val="solid"/>
                      <a:round/>
                      <a:headEnd type="none" w="sm" len="sm"/>
                      <a:tailEnd type="none" w="sm" len="sm"/>
                    </a:lnT>
                    <a:lnB w="9525" cap="flat" cmpd="sng">
                      <a:solidFill>
                        <a:srgbClr val="674EA7"/>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0"/>
          <p:cNvSpPr txBox="1">
            <a:spLocks noGrp="1"/>
          </p:cNvSpPr>
          <p:nvPr>
            <p:ph type="subTitle" idx="1"/>
          </p:nvPr>
        </p:nvSpPr>
        <p:spPr>
          <a:xfrm>
            <a:off x="95500" y="266050"/>
            <a:ext cx="6945600" cy="3480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r>
              <a:rPr lang="en-GB" sz="1600">
                <a:solidFill>
                  <a:srgbClr val="FFFFFF"/>
                </a:solidFill>
              </a:rPr>
              <a:t>We will explain how human factors impact the water cycle.</a:t>
            </a:r>
            <a:endParaRPr/>
          </a:p>
        </p:txBody>
      </p:sp>
      <p:sp>
        <p:nvSpPr>
          <p:cNvPr id="207" name="Google Shape;207;p30"/>
          <p:cNvSpPr txBox="1">
            <a:spLocks noGrp="1"/>
          </p:cNvSpPr>
          <p:nvPr>
            <p:ph type="body" idx="2"/>
          </p:nvPr>
        </p:nvSpPr>
        <p:spPr>
          <a:xfrm>
            <a:off x="527050" y="669475"/>
            <a:ext cx="6216900" cy="182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b="1"/>
              <a:t>Industry </a:t>
            </a:r>
            <a:r>
              <a:rPr lang="en-GB" sz="1600"/>
              <a:t>is the use of water in making products, mining rocks and generating electricity. </a:t>
            </a:r>
            <a:endParaRPr sz="1600"/>
          </a:p>
          <a:p>
            <a:pPr marL="0" lvl="0" indent="0" algn="l" rtl="0">
              <a:spcBef>
                <a:spcPts val="1600"/>
              </a:spcBef>
              <a:spcAft>
                <a:spcPts val="1600"/>
              </a:spcAft>
              <a:buNone/>
            </a:pPr>
            <a:r>
              <a:rPr lang="en-GB" sz="1600"/>
              <a:t>85% of Australian electricity is generated using a large amount of water to power a turbine₁ in a coal fired power plant. This creates excess carbon dioxide levels, causing climate change. </a:t>
            </a:r>
            <a:endParaRPr sz="1600"/>
          </a:p>
        </p:txBody>
      </p:sp>
      <p:graphicFrame>
        <p:nvGraphicFramePr>
          <p:cNvPr id="208" name="Google Shape;208;p30"/>
          <p:cNvGraphicFramePr/>
          <p:nvPr/>
        </p:nvGraphicFramePr>
        <p:xfrm>
          <a:off x="6743950" y="786575"/>
          <a:ext cx="3000000" cy="3000000"/>
        </p:xfrm>
        <a:graphic>
          <a:graphicData uri="http://schemas.openxmlformats.org/drawingml/2006/table">
            <a:tbl>
              <a:tblPr>
                <a:noFill/>
                <a:tableStyleId>{C4FB6988-095D-4BAB-819B-994064CF832A}</a:tableStyleId>
              </a:tblPr>
              <a:tblGrid>
                <a:gridCol w="2142625">
                  <a:extLst>
                    <a:ext uri="{9D8B030D-6E8A-4147-A177-3AD203B41FA5}">
                      <a16:colId xmlns:a16="http://schemas.microsoft.com/office/drawing/2014/main" val="20000"/>
                    </a:ext>
                  </a:extLst>
                </a:gridCol>
              </a:tblGrid>
              <a:tr h="256850">
                <a:tc>
                  <a:txBody>
                    <a:bodyPr/>
                    <a:lstStyle/>
                    <a:p>
                      <a:pPr marL="0" lvl="0" indent="0" algn="l" rtl="0">
                        <a:spcBef>
                          <a:spcPts val="0"/>
                        </a:spcBef>
                        <a:spcAft>
                          <a:spcPts val="0"/>
                        </a:spcAft>
                        <a:buNone/>
                      </a:pPr>
                      <a:r>
                        <a:rPr lang="en-GB" sz="1100" b="1">
                          <a:solidFill>
                            <a:srgbClr val="FFFFFF"/>
                          </a:solidFill>
                          <a:latin typeface="Century Gothic"/>
                          <a:ea typeface="Century Gothic"/>
                          <a:cs typeface="Century Gothic"/>
                          <a:sym typeface="Century Gothic"/>
                        </a:rPr>
                        <a:t>CHECK FOR UNDERSTANDING</a:t>
                      </a:r>
                      <a:endParaRPr sz="1100" b="1">
                        <a:solidFill>
                          <a:srgbClr val="FFFFFF"/>
                        </a:solidFill>
                        <a:latin typeface="Century Gothic"/>
                        <a:ea typeface="Century Gothic"/>
                        <a:cs typeface="Century Gothic"/>
                        <a:sym typeface="Century Gothic"/>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solidFill>
                      <a:srgbClr val="FF9900"/>
                    </a:solidFill>
                  </a:tcPr>
                </a:tc>
                <a:extLst>
                  <a:ext uri="{0D108BD9-81ED-4DB2-BD59-A6C34878D82A}">
                    <a16:rowId xmlns:a16="http://schemas.microsoft.com/office/drawing/2014/main" val="10000"/>
                  </a:ext>
                </a:extLst>
              </a:tr>
              <a:tr h="647850">
                <a:tc>
                  <a:txBody>
                    <a:bodyPr/>
                    <a:lstStyle/>
                    <a:p>
                      <a:pPr marL="0" lvl="0" indent="0" algn="l" rtl="0">
                        <a:spcBef>
                          <a:spcPts val="0"/>
                        </a:spcBef>
                        <a:spcAft>
                          <a:spcPts val="0"/>
                        </a:spcAft>
                        <a:buNone/>
                      </a:pPr>
                      <a:r>
                        <a:rPr lang="en-GB" sz="1100">
                          <a:latin typeface="Century Gothic"/>
                          <a:ea typeface="Century Gothic"/>
                          <a:cs typeface="Century Gothic"/>
                          <a:sym typeface="Century Gothic"/>
                        </a:rPr>
                        <a:t>What is one impact on the water cycle of using coal as an energy source? </a:t>
                      </a:r>
                      <a:endParaRPr sz="1100">
                        <a:latin typeface="Century Gothic"/>
                        <a:ea typeface="Century Gothic"/>
                        <a:cs typeface="Century Gothic"/>
                        <a:sym typeface="Century Gothic"/>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209" name="Google Shape;209;p30"/>
          <p:cNvGraphicFramePr/>
          <p:nvPr/>
        </p:nvGraphicFramePr>
        <p:xfrm>
          <a:off x="527050" y="2571738"/>
          <a:ext cx="3000000" cy="3000000"/>
        </p:xfrm>
        <a:graphic>
          <a:graphicData uri="http://schemas.openxmlformats.org/drawingml/2006/table">
            <a:tbl>
              <a:tblPr>
                <a:noFill/>
                <a:tableStyleId>{C4FB6988-095D-4BAB-819B-994064CF832A}</a:tableStyleId>
              </a:tblPr>
              <a:tblGrid>
                <a:gridCol w="2294375">
                  <a:extLst>
                    <a:ext uri="{9D8B030D-6E8A-4147-A177-3AD203B41FA5}">
                      <a16:colId xmlns:a16="http://schemas.microsoft.com/office/drawing/2014/main" val="20000"/>
                    </a:ext>
                  </a:extLst>
                </a:gridCol>
                <a:gridCol w="3648475">
                  <a:extLst>
                    <a:ext uri="{9D8B030D-6E8A-4147-A177-3AD203B41FA5}">
                      <a16:colId xmlns:a16="http://schemas.microsoft.com/office/drawing/2014/main" val="20001"/>
                    </a:ext>
                  </a:extLst>
                </a:gridCol>
              </a:tblGrid>
              <a:tr h="335900">
                <a:tc>
                  <a:txBody>
                    <a:bodyPr/>
                    <a:lstStyle/>
                    <a:p>
                      <a:pPr marL="0" lvl="0" indent="0" algn="l" rtl="0">
                        <a:spcBef>
                          <a:spcPts val="0"/>
                        </a:spcBef>
                        <a:spcAft>
                          <a:spcPts val="0"/>
                        </a:spcAft>
                        <a:buNone/>
                      </a:pPr>
                      <a:r>
                        <a:rPr lang="en-GB" sz="1200" b="1">
                          <a:latin typeface="Century Gothic"/>
                          <a:ea typeface="Century Gothic"/>
                          <a:cs typeface="Century Gothic"/>
                          <a:sym typeface="Century Gothic"/>
                        </a:rPr>
                        <a:t>Human Factor</a:t>
                      </a:r>
                      <a:endParaRPr sz="1200" b="1">
                        <a:latin typeface="Century Gothic"/>
                        <a:ea typeface="Century Gothic"/>
                        <a:cs typeface="Century Gothic"/>
                        <a:sym typeface="Century Gothic"/>
                      </a:endParaRPr>
                    </a:p>
                  </a:txBody>
                  <a:tcPr marL="91425" marR="91425" marT="91425" marB="91425"/>
                </a:tc>
                <a:tc>
                  <a:txBody>
                    <a:bodyPr/>
                    <a:lstStyle/>
                    <a:p>
                      <a:pPr marL="0" lvl="0" indent="0" algn="l" rtl="0">
                        <a:spcBef>
                          <a:spcPts val="0"/>
                        </a:spcBef>
                        <a:spcAft>
                          <a:spcPts val="0"/>
                        </a:spcAft>
                        <a:buNone/>
                      </a:pPr>
                      <a:r>
                        <a:rPr lang="en-GB" sz="1200" b="1">
                          <a:latin typeface="Century Gothic"/>
                          <a:ea typeface="Century Gothic"/>
                          <a:cs typeface="Century Gothic"/>
                          <a:sym typeface="Century Gothic"/>
                        </a:rPr>
                        <a:t>Impact on the water cycle </a:t>
                      </a:r>
                      <a:endParaRPr sz="1200" b="1">
                        <a:latin typeface="Century Gothic"/>
                        <a:ea typeface="Century Gothic"/>
                        <a:cs typeface="Century Gothic"/>
                        <a:sym typeface="Century Gothic"/>
                      </a:endParaRPr>
                    </a:p>
                  </a:txBody>
                  <a:tcPr marL="91425" marR="91425" marT="91425" marB="91425"/>
                </a:tc>
                <a:extLst>
                  <a:ext uri="{0D108BD9-81ED-4DB2-BD59-A6C34878D82A}">
                    <a16:rowId xmlns:a16="http://schemas.microsoft.com/office/drawing/2014/main" val="10000"/>
                  </a:ext>
                </a:extLst>
              </a:tr>
              <a:tr h="1901150">
                <a:tc>
                  <a:txBody>
                    <a:bodyPr/>
                    <a:lstStyle/>
                    <a:p>
                      <a:pPr marL="0" lvl="0" indent="0" algn="l" rtl="0">
                        <a:spcBef>
                          <a:spcPts val="0"/>
                        </a:spcBef>
                        <a:spcAft>
                          <a:spcPts val="0"/>
                        </a:spcAft>
                        <a:buNone/>
                      </a:pPr>
                      <a:r>
                        <a:rPr lang="en-GB" sz="1200">
                          <a:latin typeface="Century Gothic"/>
                          <a:ea typeface="Century Gothic"/>
                          <a:cs typeface="Century Gothic"/>
                          <a:sym typeface="Century Gothic"/>
                        </a:rPr>
                        <a:t>Industry use of water</a:t>
                      </a:r>
                      <a:endParaRPr sz="1200">
                        <a:latin typeface="Century Gothic"/>
                        <a:ea typeface="Century Gothic"/>
                        <a:cs typeface="Century Gothic"/>
                        <a:sym typeface="Century Gothic"/>
                      </a:endParaRPr>
                    </a:p>
                    <a:p>
                      <a:pPr marL="457200" lvl="0" indent="-304800" algn="l" rtl="0">
                        <a:spcBef>
                          <a:spcPts val="0"/>
                        </a:spcBef>
                        <a:spcAft>
                          <a:spcPts val="0"/>
                        </a:spcAft>
                        <a:buSzPts val="1200"/>
                        <a:buFont typeface="Century Gothic"/>
                        <a:buChar char="-"/>
                      </a:pPr>
                      <a:r>
                        <a:rPr lang="en-GB" sz="1200">
                          <a:latin typeface="Century Gothic"/>
                          <a:ea typeface="Century Gothic"/>
                          <a:cs typeface="Century Gothic"/>
                          <a:sym typeface="Century Gothic"/>
                        </a:rPr>
                        <a:t>Mining resources</a:t>
                      </a:r>
                      <a:endParaRPr sz="1200">
                        <a:latin typeface="Century Gothic"/>
                        <a:ea typeface="Century Gothic"/>
                        <a:cs typeface="Century Gothic"/>
                        <a:sym typeface="Century Gothic"/>
                      </a:endParaRPr>
                    </a:p>
                    <a:p>
                      <a:pPr marL="457200" lvl="0" indent="-304800" algn="l" rtl="0">
                        <a:spcBef>
                          <a:spcPts val="0"/>
                        </a:spcBef>
                        <a:spcAft>
                          <a:spcPts val="0"/>
                        </a:spcAft>
                        <a:buSzPts val="1200"/>
                        <a:buFont typeface="Century Gothic"/>
                        <a:buChar char="-"/>
                      </a:pPr>
                      <a:r>
                        <a:rPr lang="en-GB" sz="1200">
                          <a:latin typeface="Century Gothic"/>
                          <a:ea typeface="Century Gothic"/>
                          <a:cs typeface="Century Gothic"/>
                          <a:sym typeface="Century Gothic"/>
                        </a:rPr>
                        <a:t>Generating electricity</a:t>
                      </a:r>
                      <a:endParaRPr sz="1200">
                        <a:latin typeface="Century Gothic"/>
                        <a:ea typeface="Century Gothic"/>
                        <a:cs typeface="Century Gothic"/>
                        <a:sym typeface="Century Gothic"/>
                      </a:endParaRPr>
                    </a:p>
                    <a:p>
                      <a:pPr marL="457200" lvl="0" indent="-304800" algn="l" rtl="0">
                        <a:spcBef>
                          <a:spcPts val="0"/>
                        </a:spcBef>
                        <a:spcAft>
                          <a:spcPts val="0"/>
                        </a:spcAft>
                        <a:buSzPts val="1200"/>
                        <a:buFont typeface="Century Gothic"/>
                        <a:buChar char="-"/>
                      </a:pPr>
                      <a:r>
                        <a:rPr lang="en-GB" sz="1200">
                          <a:latin typeface="Century Gothic"/>
                          <a:ea typeface="Century Gothic"/>
                          <a:cs typeface="Century Gothic"/>
                          <a:sym typeface="Century Gothic"/>
                        </a:rPr>
                        <a:t>Making products for the shops</a:t>
                      </a:r>
                      <a:endParaRPr sz="1200">
                        <a:latin typeface="Century Gothic"/>
                        <a:ea typeface="Century Gothic"/>
                        <a:cs typeface="Century Gothic"/>
                        <a:sym typeface="Century Gothic"/>
                      </a:endParaRPr>
                    </a:p>
                    <a:p>
                      <a:pPr marL="0" lvl="0" indent="0" algn="l" rtl="0">
                        <a:spcBef>
                          <a:spcPts val="0"/>
                        </a:spcBef>
                        <a:spcAft>
                          <a:spcPts val="0"/>
                        </a:spcAft>
                        <a:buNone/>
                      </a:pPr>
                      <a:endParaRPr sz="1200">
                        <a:latin typeface="Century Gothic"/>
                        <a:ea typeface="Century Gothic"/>
                        <a:cs typeface="Century Gothic"/>
                        <a:sym typeface="Century Gothic"/>
                      </a:endParaRPr>
                    </a:p>
                  </a:txBody>
                  <a:tcPr marL="91425" marR="91425" marT="91425" marB="91425"/>
                </a:tc>
                <a:tc>
                  <a:txBody>
                    <a:bodyPr/>
                    <a:lstStyle/>
                    <a:p>
                      <a:pPr marL="457200" lvl="0" indent="-304800" algn="l" rtl="0">
                        <a:lnSpc>
                          <a:spcPct val="115000"/>
                        </a:lnSpc>
                        <a:spcBef>
                          <a:spcPts val="0"/>
                        </a:spcBef>
                        <a:spcAft>
                          <a:spcPts val="0"/>
                        </a:spcAft>
                        <a:buClr>
                          <a:schemeClr val="dk1"/>
                        </a:buClr>
                        <a:buSzPts val="1200"/>
                        <a:buFont typeface="Century Gothic"/>
                        <a:buChar char="●"/>
                      </a:pPr>
                      <a:r>
                        <a:rPr lang="en-GB" sz="1200">
                          <a:solidFill>
                            <a:schemeClr val="dk1"/>
                          </a:solidFill>
                          <a:latin typeface="Century Gothic"/>
                          <a:ea typeface="Century Gothic"/>
                          <a:cs typeface="Century Gothic"/>
                          <a:sym typeface="Century Gothic"/>
                        </a:rPr>
                        <a:t>Increase the air temperature which increases evaporation of water from lakes and rivers</a:t>
                      </a:r>
                      <a:endParaRPr sz="1200">
                        <a:solidFill>
                          <a:schemeClr val="dk1"/>
                        </a:solidFill>
                        <a:latin typeface="Century Gothic"/>
                        <a:ea typeface="Century Gothic"/>
                        <a:cs typeface="Century Gothic"/>
                        <a:sym typeface="Century Gothic"/>
                      </a:endParaRPr>
                    </a:p>
                    <a:p>
                      <a:pPr marL="457200" lvl="0" indent="-304800" algn="l" rtl="0">
                        <a:lnSpc>
                          <a:spcPct val="115000"/>
                        </a:lnSpc>
                        <a:spcBef>
                          <a:spcPts val="0"/>
                        </a:spcBef>
                        <a:spcAft>
                          <a:spcPts val="0"/>
                        </a:spcAft>
                        <a:buClr>
                          <a:schemeClr val="dk1"/>
                        </a:buClr>
                        <a:buSzPts val="1200"/>
                        <a:buFont typeface="Century Gothic"/>
                        <a:buChar char="●"/>
                      </a:pPr>
                      <a:r>
                        <a:rPr lang="en-GB" sz="1200">
                          <a:solidFill>
                            <a:schemeClr val="dk1"/>
                          </a:solidFill>
                          <a:latin typeface="Century Gothic"/>
                          <a:ea typeface="Century Gothic"/>
                          <a:cs typeface="Century Gothic"/>
                          <a:sym typeface="Century Gothic"/>
                        </a:rPr>
                        <a:t>Decrease in rainfall in the Perth area</a:t>
                      </a:r>
                      <a:endParaRPr sz="1200">
                        <a:solidFill>
                          <a:schemeClr val="dk1"/>
                        </a:solidFill>
                        <a:latin typeface="Century Gothic"/>
                        <a:ea typeface="Century Gothic"/>
                        <a:cs typeface="Century Gothic"/>
                        <a:sym typeface="Century Gothic"/>
                      </a:endParaRPr>
                    </a:p>
                    <a:p>
                      <a:pPr marL="457200" lvl="0" indent="-304800" algn="l" rtl="0">
                        <a:lnSpc>
                          <a:spcPct val="115000"/>
                        </a:lnSpc>
                        <a:spcBef>
                          <a:spcPts val="0"/>
                        </a:spcBef>
                        <a:spcAft>
                          <a:spcPts val="0"/>
                        </a:spcAft>
                        <a:buClr>
                          <a:schemeClr val="dk1"/>
                        </a:buClr>
                        <a:buSzPts val="1200"/>
                        <a:buFont typeface="Century Gothic"/>
                        <a:buChar char="●"/>
                      </a:pPr>
                      <a:r>
                        <a:rPr lang="en-GB" sz="1200">
                          <a:solidFill>
                            <a:schemeClr val="dk1"/>
                          </a:solidFill>
                          <a:latin typeface="Century Gothic"/>
                          <a:ea typeface="Century Gothic"/>
                          <a:cs typeface="Century Gothic"/>
                          <a:sym typeface="Century Gothic"/>
                        </a:rPr>
                        <a:t>Increase in global temperatures from  carbon dioxide causes melting polar ice caps in other parts of the world. </a:t>
                      </a:r>
                      <a:endParaRPr sz="1200">
                        <a:solidFill>
                          <a:schemeClr val="dk1"/>
                        </a:solidFill>
                        <a:latin typeface="Century Gothic"/>
                        <a:ea typeface="Century Gothic"/>
                        <a:cs typeface="Century Gothic"/>
                        <a:sym typeface="Century Gothic"/>
                      </a:endParaRPr>
                    </a:p>
                  </a:txBody>
                  <a:tcPr marL="91425" marR="91425" marT="91425" marB="91425"/>
                </a:tc>
                <a:extLst>
                  <a:ext uri="{0D108BD9-81ED-4DB2-BD59-A6C34878D82A}">
                    <a16:rowId xmlns:a16="http://schemas.microsoft.com/office/drawing/2014/main" val="10001"/>
                  </a:ext>
                </a:extLst>
              </a:tr>
            </a:tbl>
          </a:graphicData>
        </a:graphic>
      </p:graphicFrame>
      <p:graphicFrame>
        <p:nvGraphicFramePr>
          <p:cNvPr id="210" name="Google Shape;210;p30"/>
          <p:cNvGraphicFramePr/>
          <p:nvPr/>
        </p:nvGraphicFramePr>
        <p:xfrm>
          <a:off x="6670725" y="4114800"/>
          <a:ext cx="3000000" cy="3000000"/>
        </p:xfrm>
        <a:graphic>
          <a:graphicData uri="http://schemas.openxmlformats.org/drawingml/2006/table">
            <a:tbl>
              <a:tblPr>
                <a:noFill/>
                <a:tableStyleId>{C4FB6988-095D-4BAB-819B-994064CF832A}</a:tableStyleId>
              </a:tblPr>
              <a:tblGrid>
                <a:gridCol w="1895350">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n-GB" sz="1100" b="1">
                          <a:solidFill>
                            <a:srgbClr val="FFFFFF"/>
                          </a:solidFill>
                          <a:latin typeface="Century Gothic"/>
                          <a:ea typeface="Century Gothic"/>
                          <a:cs typeface="Century Gothic"/>
                          <a:sym typeface="Century Gothic"/>
                        </a:rPr>
                        <a:t>VOCABULARY</a:t>
                      </a:r>
                      <a:endParaRPr sz="1100" b="1">
                        <a:solidFill>
                          <a:srgbClr val="FFFFFF"/>
                        </a:solidFill>
                        <a:latin typeface="Century Gothic"/>
                        <a:ea typeface="Century Gothic"/>
                        <a:cs typeface="Century Gothic"/>
                        <a:sym typeface="Century Gothic"/>
                      </a:endParaRPr>
                    </a:p>
                  </a:txBody>
                  <a:tcPr marL="91425" marR="91425" marT="91425" marB="91425">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solidFill>
                      <a:srgbClr val="0B5394"/>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GB" sz="1100">
                          <a:latin typeface="Century Gothic"/>
                          <a:ea typeface="Century Gothic"/>
                          <a:cs typeface="Century Gothic"/>
                          <a:sym typeface="Century Gothic"/>
                        </a:rPr>
                        <a:t>1 - motor that turns and makes energy </a:t>
                      </a:r>
                      <a:endParaRPr sz="1100">
                        <a:latin typeface="Century Gothic"/>
                        <a:ea typeface="Century Gothic"/>
                        <a:cs typeface="Century Gothic"/>
                        <a:sym typeface="Century Gothic"/>
                      </a:endParaRPr>
                    </a:p>
                  </a:txBody>
                  <a:tcPr marL="91425" marR="91425" marT="91425" marB="91425">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pic>
        <p:nvPicPr>
          <p:cNvPr id="211" name="Google Shape;211;p30"/>
          <p:cNvPicPr preferRelativeResize="0"/>
          <p:nvPr/>
        </p:nvPicPr>
        <p:blipFill>
          <a:blip r:embed="rId3">
            <a:alphaModFix/>
          </a:blip>
          <a:stretch>
            <a:fillRect/>
          </a:stretch>
        </p:blipFill>
        <p:spPr>
          <a:xfrm>
            <a:off x="6565001" y="2308363"/>
            <a:ext cx="2500525" cy="1336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79"/>
        <p:cNvGrpSpPr/>
        <p:nvPr/>
      </p:nvGrpSpPr>
      <p:grpSpPr>
        <a:xfrm>
          <a:off x="0" y="0"/>
          <a:ext cx="0" cy="0"/>
          <a:chOff x="0" y="0"/>
          <a:chExt cx="0" cy="0"/>
        </a:xfrm>
      </p:grpSpPr>
      <p:sp>
        <p:nvSpPr>
          <p:cNvPr id="80" name="Google Shape;80;p14"/>
          <p:cNvSpPr txBox="1">
            <a:spLocks noGrp="1"/>
          </p:cNvSpPr>
          <p:nvPr>
            <p:ph type="body" idx="1"/>
          </p:nvPr>
        </p:nvSpPr>
        <p:spPr>
          <a:xfrm>
            <a:off x="586550" y="243050"/>
            <a:ext cx="7986000" cy="183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Do not delete this slide.</a:t>
            </a:r>
            <a:endParaRPr b="1"/>
          </a:p>
          <a:p>
            <a:pPr marL="0" lvl="0" indent="0" algn="l" rtl="0">
              <a:spcBef>
                <a:spcPts val="1600"/>
              </a:spcBef>
              <a:spcAft>
                <a:spcPts val="0"/>
              </a:spcAft>
              <a:buNone/>
            </a:pPr>
            <a:r>
              <a:rPr lang="en-GB"/>
              <a:t>This slide is designed so that you can copy the </a:t>
            </a:r>
            <a:r>
              <a:rPr lang="en-GB" b="1"/>
              <a:t>prompt box</a:t>
            </a:r>
            <a:r>
              <a:rPr lang="en-GB"/>
              <a:t> you need and insert it into your slides.</a:t>
            </a:r>
            <a:endParaRPr/>
          </a:p>
          <a:p>
            <a:pPr marL="0" lvl="0" indent="0" algn="l" rtl="0">
              <a:spcBef>
                <a:spcPts val="1600"/>
              </a:spcBef>
              <a:spcAft>
                <a:spcPts val="1600"/>
              </a:spcAft>
              <a:buNone/>
            </a:pPr>
            <a:r>
              <a:rPr lang="en-GB"/>
              <a:t>This slide is hidden and will not be included when presenting your lesson.</a:t>
            </a:r>
            <a:endParaRPr/>
          </a:p>
        </p:txBody>
      </p:sp>
      <p:graphicFrame>
        <p:nvGraphicFramePr>
          <p:cNvPr id="81" name="Google Shape;81;p14"/>
          <p:cNvGraphicFramePr/>
          <p:nvPr/>
        </p:nvGraphicFramePr>
        <p:xfrm>
          <a:off x="2040790" y="3654050"/>
          <a:ext cx="2134475" cy="738515"/>
        </p:xfrm>
        <a:graphic>
          <a:graphicData uri="http://schemas.openxmlformats.org/drawingml/2006/table">
            <a:tbl>
              <a:tblPr>
                <a:noFill/>
                <a:tableStyleId>{C4FB6988-095D-4BAB-819B-994064CF832A}</a:tableStyleId>
              </a:tblPr>
              <a:tblGrid>
                <a:gridCol w="2134475">
                  <a:extLst>
                    <a:ext uri="{9D8B030D-6E8A-4147-A177-3AD203B41FA5}">
                      <a16:colId xmlns:a16="http://schemas.microsoft.com/office/drawing/2014/main" val="20000"/>
                    </a:ext>
                  </a:extLst>
                </a:gridCol>
              </a:tblGrid>
              <a:tr h="320575">
                <a:tc>
                  <a:txBody>
                    <a:bodyPr/>
                    <a:lstStyle/>
                    <a:p>
                      <a:pPr marL="0" lvl="0" indent="0" algn="l" rtl="0">
                        <a:spcBef>
                          <a:spcPts val="0"/>
                        </a:spcBef>
                        <a:spcAft>
                          <a:spcPts val="0"/>
                        </a:spcAft>
                        <a:buNone/>
                      </a:pPr>
                      <a:r>
                        <a:rPr lang="en-GB" sz="1100" b="1">
                          <a:solidFill>
                            <a:srgbClr val="FFFFFF"/>
                          </a:solidFill>
                          <a:latin typeface="Century Gothic"/>
                          <a:ea typeface="Century Gothic"/>
                          <a:cs typeface="Century Gothic"/>
                          <a:sym typeface="Century Gothic"/>
                        </a:rPr>
                        <a:t>TEACHER CUE</a:t>
                      </a:r>
                      <a:endParaRPr sz="1100" b="1">
                        <a:solidFill>
                          <a:srgbClr val="FFFFFF"/>
                        </a:solidFill>
                        <a:latin typeface="Century Gothic"/>
                        <a:ea typeface="Century Gothic"/>
                        <a:cs typeface="Century Gothic"/>
                        <a:sym typeface="Century Gothic"/>
                      </a:endParaRPr>
                    </a:p>
                  </a:txBody>
                  <a:tcPr marL="91425" marR="91425" marT="91425" marB="91425">
                    <a:lnL w="9525" cap="flat" cmpd="sng">
                      <a:solidFill>
                        <a:srgbClr val="674EA7"/>
                      </a:solidFill>
                      <a:prstDash val="solid"/>
                      <a:round/>
                      <a:headEnd type="none" w="sm" len="sm"/>
                      <a:tailEnd type="none" w="sm" len="sm"/>
                    </a:lnL>
                    <a:lnR w="9525" cap="flat" cmpd="sng">
                      <a:solidFill>
                        <a:srgbClr val="674EA7"/>
                      </a:solidFill>
                      <a:prstDash val="solid"/>
                      <a:round/>
                      <a:headEnd type="none" w="sm" len="sm"/>
                      <a:tailEnd type="none" w="sm" len="sm"/>
                    </a:lnR>
                    <a:lnT w="9525" cap="flat" cmpd="sng">
                      <a:solidFill>
                        <a:srgbClr val="674EA7"/>
                      </a:solidFill>
                      <a:prstDash val="solid"/>
                      <a:round/>
                      <a:headEnd type="none" w="sm" len="sm"/>
                      <a:tailEnd type="none" w="sm" len="sm"/>
                    </a:lnT>
                    <a:lnB w="9525" cap="flat" cmpd="sng">
                      <a:solidFill>
                        <a:srgbClr val="674EA7"/>
                      </a:solidFill>
                      <a:prstDash val="solid"/>
                      <a:round/>
                      <a:headEnd type="none" w="sm" len="sm"/>
                      <a:tailEnd type="none" w="sm" len="sm"/>
                    </a:lnB>
                    <a:solidFill>
                      <a:srgbClr val="674EA7"/>
                    </a:solidFill>
                  </a:tcPr>
                </a:tc>
                <a:extLst>
                  <a:ext uri="{0D108BD9-81ED-4DB2-BD59-A6C34878D82A}">
                    <a16:rowId xmlns:a16="http://schemas.microsoft.com/office/drawing/2014/main" val="10000"/>
                  </a:ext>
                </a:extLst>
              </a:tr>
              <a:tr h="388025">
                <a:tc>
                  <a:txBody>
                    <a:bodyPr/>
                    <a:lstStyle/>
                    <a:p>
                      <a:pPr marL="0" lvl="0" indent="0" algn="l" rtl="0">
                        <a:spcBef>
                          <a:spcPts val="0"/>
                        </a:spcBef>
                        <a:spcAft>
                          <a:spcPts val="0"/>
                        </a:spcAft>
                        <a:buNone/>
                      </a:pPr>
                      <a:endParaRPr sz="1100">
                        <a:latin typeface="Century Gothic"/>
                        <a:ea typeface="Century Gothic"/>
                        <a:cs typeface="Century Gothic"/>
                        <a:sym typeface="Century Gothic"/>
                      </a:endParaRPr>
                    </a:p>
                  </a:txBody>
                  <a:tcPr marL="91425" marR="91425" marT="91425" marB="91425">
                    <a:lnL w="9525" cap="flat" cmpd="sng">
                      <a:solidFill>
                        <a:srgbClr val="674EA7"/>
                      </a:solidFill>
                      <a:prstDash val="solid"/>
                      <a:round/>
                      <a:headEnd type="none" w="sm" len="sm"/>
                      <a:tailEnd type="none" w="sm" len="sm"/>
                    </a:lnL>
                    <a:lnR w="9525" cap="flat" cmpd="sng">
                      <a:solidFill>
                        <a:srgbClr val="674EA7"/>
                      </a:solidFill>
                      <a:prstDash val="solid"/>
                      <a:round/>
                      <a:headEnd type="none" w="sm" len="sm"/>
                      <a:tailEnd type="none" w="sm" len="sm"/>
                    </a:lnR>
                    <a:lnT w="9525" cap="flat" cmpd="sng">
                      <a:solidFill>
                        <a:srgbClr val="674EA7"/>
                      </a:solidFill>
                      <a:prstDash val="solid"/>
                      <a:round/>
                      <a:headEnd type="none" w="sm" len="sm"/>
                      <a:tailEnd type="none" w="sm" len="sm"/>
                    </a:lnT>
                    <a:lnB w="9525" cap="flat" cmpd="sng">
                      <a:solidFill>
                        <a:srgbClr val="674EA7"/>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82" name="Google Shape;82;p14"/>
          <p:cNvGraphicFramePr/>
          <p:nvPr/>
        </p:nvGraphicFramePr>
        <p:xfrm>
          <a:off x="2040800" y="2531575"/>
          <a:ext cx="2134475" cy="700980"/>
        </p:xfrm>
        <a:graphic>
          <a:graphicData uri="http://schemas.openxmlformats.org/drawingml/2006/table">
            <a:tbl>
              <a:tblPr>
                <a:noFill/>
                <a:tableStyleId>{C4FB6988-095D-4BAB-819B-994064CF832A}</a:tableStyleId>
              </a:tblPr>
              <a:tblGrid>
                <a:gridCol w="2134475">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n-GB" sz="1100" b="1">
                          <a:solidFill>
                            <a:srgbClr val="FFFFFF"/>
                          </a:solidFill>
                          <a:latin typeface="Century Gothic"/>
                          <a:ea typeface="Century Gothic"/>
                          <a:cs typeface="Century Gothic"/>
                          <a:sym typeface="Century Gothic"/>
                        </a:rPr>
                        <a:t>VOCABULARY</a:t>
                      </a:r>
                      <a:endParaRPr sz="1100" b="1">
                        <a:solidFill>
                          <a:srgbClr val="FFFFFF"/>
                        </a:solidFill>
                        <a:latin typeface="Century Gothic"/>
                        <a:ea typeface="Century Gothic"/>
                        <a:cs typeface="Century Gothic"/>
                        <a:sym typeface="Century Gothic"/>
                      </a:endParaRPr>
                    </a:p>
                  </a:txBody>
                  <a:tcPr marL="91425" marR="91425" marT="91425" marB="91425">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solidFill>
                      <a:srgbClr val="0B5394"/>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GB" sz="1100">
                          <a:latin typeface="Century Gothic"/>
                          <a:ea typeface="Century Gothic"/>
                          <a:cs typeface="Century Gothic"/>
                          <a:sym typeface="Century Gothic"/>
                        </a:rPr>
                        <a:t>1 - </a:t>
                      </a:r>
                      <a:endParaRPr sz="1100">
                        <a:latin typeface="Century Gothic"/>
                        <a:ea typeface="Century Gothic"/>
                        <a:cs typeface="Century Gothic"/>
                        <a:sym typeface="Century Gothic"/>
                      </a:endParaRPr>
                    </a:p>
                  </a:txBody>
                  <a:tcPr marL="91425" marR="91425" marT="91425" marB="91425">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83" name="Google Shape;83;p14"/>
          <p:cNvGraphicFramePr/>
          <p:nvPr/>
        </p:nvGraphicFramePr>
        <p:xfrm>
          <a:off x="515700" y="2531575"/>
          <a:ext cx="1366300" cy="350490"/>
        </p:xfrm>
        <a:graphic>
          <a:graphicData uri="http://schemas.openxmlformats.org/drawingml/2006/table">
            <a:tbl>
              <a:tblPr>
                <a:noFill/>
                <a:tableStyleId>{C4FB6988-095D-4BAB-819B-994064CF832A}</a:tableStyleId>
              </a:tblPr>
              <a:tblGrid>
                <a:gridCol w="1366300">
                  <a:extLst>
                    <a:ext uri="{9D8B030D-6E8A-4147-A177-3AD203B41FA5}">
                      <a16:colId xmlns:a16="http://schemas.microsoft.com/office/drawing/2014/main" val="20000"/>
                    </a:ext>
                  </a:extLst>
                </a:gridCol>
              </a:tblGrid>
              <a:tr h="0">
                <a:tc>
                  <a:txBody>
                    <a:bodyPr/>
                    <a:lstStyle/>
                    <a:p>
                      <a:pPr marL="0" lvl="0" indent="0" algn="ctr" rtl="0">
                        <a:spcBef>
                          <a:spcPts val="0"/>
                        </a:spcBef>
                        <a:spcAft>
                          <a:spcPts val="0"/>
                        </a:spcAft>
                        <a:buNone/>
                      </a:pPr>
                      <a:r>
                        <a:rPr lang="en-GB" sz="1100" b="1">
                          <a:solidFill>
                            <a:srgbClr val="FFFFFF"/>
                          </a:solidFill>
                          <a:latin typeface="Century Gothic"/>
                          <a:ea typeface="Century Gothic"/>
                          <a:cs typeface="Century Gothic"/>
                          <a:sym typeface="Century Gothic"/>
                        </a:rPr>
                        <a:t>TRACK WITH ME</a:t>
                      </a:r>
                      <a:endParaRPr sz="1100" b="1">
                        <a:solidFill>
                          <a:srgbClr val="FFFFFF"/>
                        </a:solidFill>
                        <a:latin typeface="Century Gothic"/>
                        <a:ea typeface="Century Gothic"/>
                        <a:cs typeface="Century Gothic"/>
                        <a:sym typeface="Century Gothic"/>
                      </a:endParaRPr>
                    </a:p>
                  </a:txBody>
                  <a:tcPr marL="91425" marR="91425" marT="91425" marB="91425" anchor="ctr">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solidFill>
                      <a:srgbClr val="0B5394"/>
                    </a:solidFill>
                  </a:tcPr>
                </a:tc>
                <a:extLst>
                  <a:ext uri="{0D108BD9-81ED-4DB2-BD59-A6C34878D82A}">
                    <a16:rowId xmlns:a16="http://schemas.microsoft.com/office/drawing/2014/main" val="10000"/>
                  </a:ext>
                </a:extLst>
              </a:tr>
            </a:tbl>
          </a:graphicData>
        </a:graphic>
      </p:graphicFrame>
      <p:graphicFrame>
        <p:nvGraphicFramePr>
          <p:cNvPr id="84" name="Google Shape;84;p14"/>
          <p:cNvGraphicFramePr/>
          <p:nvPr/>
        </p:nvGraphicFramePr>
        <p:xfrm>
          <a:off x="515700" y="3177225"/>
          <a:ext cx="1366300" cy="350490"/>
        </p:xfrm>
        <a:graphic>
          <a:graphicData uri="http://schemas.openxmlformats.org/drawingml/2006/table">
            <a:tbl>
              <a:tblPr>
                <a:noFill/>
                <a:tableStyleId>{C4FB6988-095D-4BAB-819B-994064CF832A}</a:tableStyleId>
              </a:tblPr>
              <a:tblGrid>
                <a:gridCol w="1366300">
                  <a:extLst>
                    <a:ext uri="{9D8B030D-6E8A-4147-A177-3AD203B41FA5}">
                      <a16:colId xmlns:a16="http://schemas.microsoft.com/office/drawing/2014/main" val="20000"/>
                    </a:ext>
                  </a:extLst>
                </a:gridCol>
              </a:tblGrid>
              <a:tr h="0">
                <a:tc>
                  <a:txBody>
                    <a:bodyPr/>
                    <a:lstStyle/>
                    <a:p>
                      <a:pPr marL="0" lvl="0" indent="0" algn="ctr" rtl="0">
                        <a:spcBef>
                          <a:spcPts val="0"/>
                        </a:spcBef>
                        <a:spcAft>
                          <a:spcPts val="0"/>
                        </a:spcAft>
                        <a:buNone/>
                      </a:pPr>
                      <a:r>
                        <a:rPr lang="en-GB" sz="1100" b="1">
                          <a:solidFill>
                            <a:srgbClr val="FFFFFF"/>
                          </a:solidFill>
                          <a:latin typeface="Century Gothic"/>
                          <a:ea typeface="Century Gothic"/>
                          <a:cs typeface="Century Gothic"/>
                          <a:sym typeface="Century Gothic"/>
                        </a:rPr>
                        <a:t>READ WITH ME</a:t>
                      </a:r>
                      <a:endParaRPr sz="1100" b="1">
                        <a:solidFill>
                          <a:srgbClr val="FFFFFF"/>
                        </a:solidFill>
                        <a:latin typeface="Century Gothic"/>
                        <a:ea typeface="Century Gothic"/>
                        <a:cs typeface="Century Gothic"/>
                        <a:sym typeface="Century Gothic"/>
                      </a:endParaRPr>
                    </a:p>
                  </a:txBody>
                  <a:tcPr marL="91425" marR="91425" marT="91425" marB="91425" anchor="ctr">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solidFill>
                      <a:srgbClr val="0B5394"/>
                    </a:solidFill>
                  </a:tcPr>
                </a:tc>
                <a:extLst>
                  <a:ext uri="{0D108BD9-81ED-4DB2-BD59-A6C34878D82A}">
                    <a16:rowId xmlns:a16="http://schemas.microsoft.com/office/drawing/2014/main" val="10000"/>
                  </a:ext>
                </a:extLst>
              </a:tr>
            </a:tbl>
          </a:graphicData>
        </a:graphic>
      </p:graphicFrame>
      <p:graphicFrame>
        <p:nvGraphicFramePr>
          <p:cNvPr id="85" name="Google Shape;85;p14"/>
          <p:cNvGraphicFramePr/>
          <p:nvPr/>
        </p:nvGraphicFramePr>
        <p:xfrm>
          <a:off x="4439730" y="3654038"/>
          <a:ext cx="2134475" cy="868620"/>
        </p:xfrm>
        <a:graphic>
          <a:graphicData uri="http://schemas.openxmlformats.org/drawingml/2006/table">
            <a:tbl>
              <a:tblPr>
                <a:noFill/>
                <a:tableStyleId>{C4FB6988-095D-4BAB-819B-994064CF832A}</a:tableStyleId>
              </a:tblPr>
              <a:tblGrid>
                <a:gridCol w="2134475">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n-GB" sz="1100" b="1">
                          <a:solidFill>
                            <a:srgbClr val="FFFFFF"/>
                          </a:solidFill>
                          <a:latin typeface="Century Gothic"/>
                          <a:ea typeface="Century Gothic"/>
                          <a:cs typeface="Century Gothic"/>
                          <a:sym typeface="Century Gothic"/>
                        </a:rPr>
                        <a:t>MAKE THE CONNECTION</a:t>
                      </a:r>
                      <a:endParaRPr sz="1100" b="1">
                        <a:solidFill>
                          <a:srgbClr val="FFFFFF"/>
                        </a:solidFill>
                        <a:latin typeface="Century Gothic"/>
                        <a:ea typeface="Century Gothic"/>
                        <a:cs typeface="Century Gothic"/>
                        <a:sym typeface="Century Gothic"/>
                      </a:endParaRPr>
                    </a:p>
                  </a:txBody>
                  <a:tcPr marL="91425" marR="91425" marT="91425" marB="91425">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solidFill>
                      <a:srgbClr val="6AA84F"/>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GB" sz="1100">
                          <a:latin typeface="Century Gothic"/>
                          <a:ea typeface="Century Gothic"/>
                          <a:cs typeface="Century Gothic"/>
                          <a:sym typeface="Century Gothic"/>
                        </a:rPr>
                        <a:t>Students, you already know….</a:t>
                      </a:r>
                      <a:endParaRPr sz="1100">
                        <a:latin typeface="Century Gothic"/>
                        <a:ea typeface="Century Gothic"/>
                        <a:cs typeface="Century Gothic"/>
                        <a:sym typeface="Century Gothic"/>
                      </a:endParaRPr>
                    </a:p>
                  </a:txBody>
                  <a:tcPr marL="91425" marR="91425" marT="91425" marB="91425">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86" name="Google Shape;86;p14"/>
          <p:cNvGraphicFramePr/>
          <p:nvPr/>
        </p:nvGraphicFramePr>
        <p:xfrm>
          <a:off x="6838660" y="2531563"/>
          <a:ext cx="2142625" cy="904280"/>
        </p:xfrm>
        <a:graphic>
          <a:graphicData uri="http://schemas.openxmlformats.org/drawingml/2006/table">
            <a:tbl>
              <a:tblPr>
                <a:noFill/>
                <a:tableStyleId>{C4FB6988-095D-4BAB-819B-994064CF832A}</a:tableStyleId>
              </a:tblPr>
              <a:tblGrid>
                <a:gridCol w="2142625">
                  <a:extLst>
                    <a:ext uri="{9D8B030D-6E8A-4147-A177-3AD203B41FA5}">
                      <a16:colId xmlns:a16="http://schemas.microsoft.com/office/drawing/2014/main" val="20000"/>
                    </a:ext>
                  </a:extLst>
                </a:gridCol>
              </a:tblGrid>
              <a:tr h="229850">
                <a:tc>
                  <a:txBody>
                    <a:bodyPr/>
                    <a:lstStyle/>
                    <a:p>
                      <a:pPr marL="0" lvl="0" indent="0" algn="l" rtl="0">
                        <a:spcBef>
                          <a:spcPts val="0"/>
                        </a:spcBef>
                        <a:spcAft>
                          <a:spcPts val="0"/>
                        </a:spcAft>
                        <a:buNone/>
                      </a:pPr>
                      <a:r>
                        <a:rPr lang="en-GB" sz="1100" b="1">
                          <a:solidFill>
                            <a:srgbClr val="FFFFFF"/>
                          </a:solidFill>
                          <a:latin typeface="Century Gothic"/>
                          <a:ea typeface="Century Gothic"/>
                          <a:cs typeface="Century Gothic"/>
                          <a:sym typeface="Century Gothic"/>
                        </a:rPr>
                        <a:t>CHECK FOR UNDERSTANDING</a:t>
                      </a:r>
                      <a:endParaRPr sz="1100" b="1">
                        <a:solidFill>
                          <a:srgbClr val="FFFFFF"/>
                        </a:solidFill>
                        <a:latin typeface="Century Gothic"/>
                        <a:ea typeface="Century Gothic"/>
                        <a:cs typeface="Century Gothic"/>
                        <a:sym typeface="Century Gothic"/>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solidFill>
                      <a:srgbClr val="FF9900"/>
                    </a:solidFill>
                  </a:tcPr>
                </a:tc>
                <a:extLst>
                  <a:ext uri="{0D108BD9-81ED-4DB2-BD59-A6C34878D82A}">
                    <a16:rowId xmlns:a16="http://schemas.microsoft.com/office/drawing/2014/main" val="10000"/>
                  </a:ext>
                </a:extLst>
              </a:tr>
              <a:tr h="386150">
                <a:tc>
                  <a:txBody>
                    <a:bodyPr/>
                    <a:lstStyle/>
                    <a:p>
                      <a:pPr marL="0" lvl="0" indent="0" algn="l" rtl="0">
                        <a:spcBef>
                          <a:spcPts val="0"/>
                        </a:spcBef>
                        <a:spcAft>
                          <a:spcPts val="0"/>
                        </a:spcAft>
                        <a:buNone/>
                      </a:pPr>
                      <a:endParaRPr sz="1100">
                        <a:latin typeface="Century Gothic"/>
                        <a:ea typeface="Century Gothic"/>
                        <a:cs typeface="Century Gothic"/>
                        <a:sym typeface="Century Gothic"/>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87" name="Google Shape;87;p14"/>
          <p:cNvGraphicFramePr/>
          <p:nvPr/>
        </p:nvGraphicFramePr>
        <p:xfrm>
          <a:off x="4439720" y="2531575"/>
          <a:ext cx="2134475" cy="700980"/>
        </p:xfrm>
        <a:graphic>
          <a:graphicData uri="http://schemas.openxmlformats.org/drawingml/2006/table">
            <a:tbl>
              <a:tblPr>
                <a:noFill/>
                <a:tableStyleId>{C4FB6988-095D-4BAB-819B-994064CF832A}</a:tableStyleId>
              </a:tblPr>
              <a:tblGrid>
                <a:gridCol w="2134475">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n-GB" sz="1100" b="1">
                          <a:solidFill>
                            <a:srgbClr val="FFFFFF"/>
                          </a:solidFill>
                          <a:latin typeface="Century Gothic"/>
                          <a:ea typeface="Century Gothic"/>
                          <a:cs typeface="Century Gothic"/>
                          <a:sym typeface="Century Gothic"/>
                        </a:rPr>
                        <a:t>HINT</a:t>
                      </a:r>
                      <a:endParaRPr sz="1100" b="1">
                        <a:solidFill>
                          <a:srgbClr val="FFFFFF"/>
                        </a:solidFill>
                        <a:latin typeface="Century Gothic"/>
                        <a:ea typeface="Century Gothic"/>
                        <a:cs typeface="Century Gothic"/>
                        <a:sym typeface="Century Gothic"/>
                      </a:endParaRPr>
                    </a:p>
                  </a:txBody>
                  <a:tcPr marL="91425" marR="91425" marT="91425" marB="91425">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solidFill>
                      <a:srgbClr val="6AA84F"/>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GB" sz="1100">
                          <a:latin typeface="Century Gothic"/>
                          <a:ea typeface="Century Gothic"/>
                          <a:cs typeface="Century Gothic"/>
                          <a:sym typeface="Century Gothic"/>
                        </a:rPr>
                        <a:t>Students, remember….</a:t>
                      </a:r>
                      <a:endParaRPr sz="1100">
                        <a:latin typeface="Century Gothic"/>
                        <a:ea typeface="Century Gothic"/>
                        <a:cs typeface="Century Gothic"/>
                        <a:sym typeface="Century Gothic"/>
                      </a:endParaRPr>
                    </a:p>
                  </a:txBody>
                  <a:tcPr marL="91425" marR="91425" marT="91425" marB="91425">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88" name="Google Shape;88;p14"/>
          <p:cNvGraphicFramePr/>
          <p:nvPr/>
        </p:nvGraphicFramePr>
        <p:xfrm>
          <a:off x="6838650" y="3654050"/>
          <a:ext cx="2142625" cy="783840"/>
        </p:xfrm>
        <a:graphic>
          <a:graphicData uri="http://schemas.openxmlformats.org/drawingml/2006/table">
            <a:tbl>
              <a:tblPr>
                <a:noFill/>
                <a:tableStyleId>{C4FB6988-095D-4BAB-819B-994064CF832A}</a:tableStyleId>
              </a:tblPr>
              <a:tblGrid>
                <a:gridCol w="2142625">
                  <a:extLst>
                    <a:ext uri="{9D8B030D-6E8A-4147-A177-3AD203B41FA5}">
                      <a16:colId xmlns:a16="http://schemas.microsoft.com/office/drawing/2014/main" val="20000"/>
                    </a:ext>
                  </a:extLst>
                </a:gridCol>
              </a:tblGrid>
              <a:tr h="308975">
                <a:tc>
                  <a:txBody>
                    <a:bodyPr/>
                    <a:lstStyle/>
                    <a:p>
                      <a:pPr marL="0" lvl="0" indent="0" algn="l" rtl="0">
                        <a:spcBef>
                          <a:spcPts val="0"/>
                        </a:spcBef>
                        <a:spcAft>
                          <a:spcPts val="0"/>
                        </a:spcAft>
                        <a:buNone/>
                      </a:pPr>
                      <a:r>
                        <a:rPr lang="en-GB" sz="1100" b="1">
                          <a:solidFill>
                            <a:srgbClr val="FFFFFF"/>
                          </a:solidFill>
                          <a:latin typeface="Century Gothic"/>
                          <a:ea typeface="Century Gothic"/>
                          <a:cs typeface="Century Gothic"/>
                          <a:sym typeface="Century Gothic"/>
                        </a:rPr>
                        <a:t>EXTENSION</a:t>
                      </a:r>
                      <a:endParaRPr sz="1100" b="1">
                        <a:solidFill>
                          <a:srgbClr val="FFFFFF"/>
                        </a:solidFill>
                        <a:latin typeface="Century Gothic"/>
                        <a:ea typeface="Century Gothic"/>
                        <a:cs typeface="Century Gothic"/>
                        <a:sym typeface="Century Gothic"/>
                      </a:endParaRPr>
                    </a:p>
                  </a:txBody>
                  <a:tcPr marL="91425" marR="91425" marT="91425" marB="91425">
                    <a:lnL w="9525" cap="flat" cmpd="sng">
                      <a:solidFill>
                        <a:srgbClr val="6FA8DC"/>
                      </a:solidFill>
                      <a:prstDash val="solid"/>
                      <a:round/>
                      <a:headEnd type="none" w="sm" len="sm"/>
                      <a:tailEnd type="none" w="sm" len="sm"/>
                    </a:lnL>
                    <a:lnR w="9525" cap="flat" cmpd="sng">
                      <a:solidFill>
                        <a:srgbClr val="6FA8DC"/>
                      </a:solidFill>
                      <a:prstDash val="solid"/>
                      <a:round/>
                      <a:headEnd type="none" w="sm" len="sm"/>
                      <a:tailEnd type="none" w="sm" len="sm"/>
                    </a:lnR>
                    <a:lnT w="9525" cap="flat" cmpd="sng">
                      <a:solidFill>
                        <a:srgbClr val="6FA8DC"/>
                      </a:solidFill>
                      <a:prstDash val="solid"/>
                      <a:round/>
                      <a:headEnd type="none" w="sm" len="sm"/>
                      <a:tailEnd type="none" w="sm" len="sm"/>
                    </a:lnT>
                    <a:lnB w="9525" cap="flat" cmpd="sng">
                      <a:solidFill>
                        <a:srgbClr val="6FA8DC"/>
                      </a:solidFill>
                      <a:prstDash val="solid"/>
                      <a:round/>
                      <a:headEnd type="none" w="sm" len="sm"/>
                      <a:tailEnd type="none" w="sm" len="sm"/>
                    </a:lnB>
                    <a:solidFill>
                      <a:srgbClr val="6FA8DC"/>
                    </a:solidFill>
                  </a:tcPr>
                </a:tc>
                <a:extLst>
                  <a:ext uri="{0D108BD9-81ED-4DB2-BD59-A6C34878D82A}">
                    <a16:rowId xmlns:a16="http://schemas.microsoft.com/office/drawing/2014/main" val="10000"/>
                  </a:ext>
                </a:extLst>
              </a:tr>
              <a:tr h="433350">
                <a:tc>
                  <a:txBody>
                    <a:bodyPr/>
                    <a:lstStyle/>
                    <a:p>
                      <a:pPr marL="0" lvl="0" indent="0" algn="l" rtl="0">
                        <a:spcBef>
                          <a:spcPts val="0"/>
                        </a:spcBef>
                        <a:spcAft>
                          <a:spcPts val="0"/>
                        </a:spcAft>
                        <a:buNone/>
                      </a:pPr>
                      <a:endParaRPr sz="1100">
                        <a:latin typeface="Century Gothic"/>
                        <a:ea typeface="Century Gothic"/>
                        <a:cs typeface="Century Gothic"/>
                        <a:sym typeface="Century Gothic"/>
                      </a:endParaRPr>
                    </a:p>
                  </a:txBody>
                  <a:tcPr marL="91425" marR="91425" marT="91425" marB="91425">
                    <a:lnL w="9525" cap="flat" cmpd="sng">
                      <a:solidFill>
                        <a:srgbClr val="6FA8DC"/>
                      </a:solidFill>
                      <a:prstDash val="solid"/>
                      <a:round/>
                      <a:headEnd type="none" w="sm" len="sm"/>
                      <a:tailEnd type="none" w="sm" len="sm"/>
                    </a:lnL>
                    <a:lnR w="9525" cap="flat" cmpd="sng">
                      <a:solidFill>
                        <a:srgbClr val="6FA8DC"/>
                      </a:solidFill>
                      <a:prstDash val="solid"/>
                      <a:round/>
                      <a:headEnd type="none" w="sm" len="sm"/>
                      <a:tailEnd type="none" w="sm" len="sm"/>
                    </a:lnR>
                    <a:lnT w="9525" cap="flat" cmpd="sng">
                      <a:solidFill>
                        <a:srgbClr val="6FA8DC"/>
                      </a:solidFill>
                      <a:prstDash val="solid"/>
                      <a:round/>
                      <a:headEnd type="none" w="sm" len="sm"/>
                      <a:tailEnd type="none" w="sm" len="sm"/>
                    </a:lnT>
                    <a:lnB w="9525" cap="flat" cmpd="sng">
                      <a:solidFill>
                        <a:srgbClr val="6FA8DC"/>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89" name="Google Shape;89;p14"/>
          <p:cNvGraphicFramePr/>
          <p:nvPr/>
        </p:nvGraphicFramePr>
        <p:xfrm>
          <a:off x="515688" y="3822875"/>
          <a:ext cx="1366300" cy="350490"/>
        </p:xfrm>
        <a:graphic>
          <a:graphicData uri="http://schemas.openxmlformats.org/drawingml/2006/table">
            <a:tbl>
              <a:tblPr>
                <a:noFill/>
                <a:tableStyleId>{C4FB6988-095D-4BAB-819B-994064CF832A}</a:tableStyleId>
              </a:tblPr>
              <a:tblGrid>
                <a:gridCol w="1366300">
                  <a:extLst>
                    <a:ext uri="{9D8B030D-6E8A-4147-A177-3AD203B41FA5}">
                      <a16:colId xmlns:a16="http://schemas.microsoft.com/office/drawing/2014/main" val="20000"/>
                    </a:ext>
                  </a:extLst>
                </a:gridCol>
              </a:tblGrid>
              <a:tr h="0">
                <a:tc>
                  <a:txBody>
                    <a:bodyPr/>
                    <a:lstStyle/>
                    <a:p>
                      <a:pPr marL="0" lvl="0" indent="0" algn="ctr" rtl="0">
                        <a:spcBef>
                          <a:spcPts val="0"/>
                        </a:spcBef>
                        <a:spcAft>
                          <a:spcPts val="0"/>
                        </a:spcAft>
                        <a:buNone/>
                      </a:pPr>
                      <a:r>
                        <a:rPr lang="en-GB" sz="1100" b="1">
                          <a:solidFill>
                            <a:srgbClr val="FFFFFF"/>
                          </a:solidFill>
                          <a:latin typeface="Century Gothic"/>
                          <a:ea typeface="Century Gothic"/>
                          <a:cs typeface="Century Gothic"/>
                          <a:sym typeface="Century Gothic"/>
                        </a:rPr>
                        <a:t>GESTURE WITH ME</a:t>
                      </a:r>
                      <a:endParaRPr sz="1100" b="1">
                        <a:solidFill>
                          <a:srgbClr val="FFFFFF"/>
                        </a:solidFill>
                        <a:latin typeface="Century Gothic"/>
                        <a:ea typeface="Century Gothic"/>
                        <a:cs typeface="Century Gothic"/>
                        <a:sym typeface="Century Gothic"/>
                      </a:endParaRPr>
                    </a:p>
                  </a:txBody>
                  <a:tcPr marL="91425" marR="91425" marT="91425" marB="91425" anchor="ctr">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solidFill>
                      <a:srgbClr val="0B5394"/>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1"/>
          <p:cNvSpPr txBox="1">
            <a:spLocks noGrp="1"/>
          </p:cNvSpPr>
          <p:nvPr>
            <p:ph type="subTitle" idx="1"/>
          </p:nvPr>
        </p:nvSpPr>
        <p:spPr>
          <a:xfrm>
            <a:off x="164300" y="226925"/>
            <a:ext cx="6589800" cy="3480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r>
              <a:rPr lang="en-GB" sz="1600">
                <a:solidFill>
                  <a:srgbClr val="FFFFFF"/>
                </a:solidFill>
              </a:rPr>
              <a:t>We will explain how human factors impact the water cycle.</a:t>
            </a:r>
            <a:endParaRPr/>
          </a:p>
        </p:txBody>
      </p:sp>
      <p:sp>
        <p:nvSpPr>
          <p:cNvPr id="217" name="Google Shape;217;p31"/>
          <p:cNvSpPr/>
          <p:nvPr/>
        </p:nvSpPr>
        <p:spPr>
          <a:xfrm>
            <a:off x="467600" y="782100"/>
            <a:ext cx="6286500" cy="764100"/>
          </a:xfrm>
          <a:prstGeom prst="rect">
            <a:avLst/>
          </a:prstGeom>
          <a:noFill/>
          <a:ln w="2857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457200" lvl="0" indent="-330200" algn="l" rtl="0">
              <a:spcBef>
                <a:spcPts val="0"/>
              </a:spcBef>
              <a:spcAft>
                <a:spcPts val="0"/>
              </a:spcAft>
              <a:buSzPts val="1600"/>
              <a:buFont typeface="Century Gothic"/>
              <a:buAutoNum type="arabicPeriod"/>
            </a:pPr>
            <a:r>
              <a:rPr lang="en-GB" sz="1600">
                <a:latin typeface="Century Gothic"/>
                <a:ea typeface="Century Gothic"/>
                <a:cs typeface="Century Gothic"/>
                <a:sym typeface="Century Gothic"/>
              </a:rPr>
              <a:t>Fill in the following table. </a:t>
            </a:r>
            <a:endParaRPr sz="1600">
              <a:latin typeface="Century Gothic"/>
              <a:ea typeface="Century Gothic"/>
              <a:cs typeface="Century Gothic"/>
              <a:sym typeface="Century Gothic"/>
            </a:endParaRPr>
          </a:p>
          <a:p>
            <a:pPr marL="457200" lvl="0" indent="-330200" algn="l" rtl="0">
              <a:spcBef>
                <a:spcPts val="0"/>
              </a:spcBef>
              <a:spcAft>
                <a:spcPts val="0"/>
              </a:spcAft>
              <a:buSzPts val="1600"/>
              <a:buFont typeface="Century Gothic"/>
              <a:buAutoNum type="arabicPeriod"/>
            </a:pPr>
            <a:r>
              <a:rPr lang="en-GB" sz="1600">
                <a:latin typeface="Century Gothic"/>
                <a:ea typeface="Century Gothic"/>
                <a:cs typeface="Century Gothic"/>
                <a:sym typeface="Century Gothic"/>
              </a:rPr>
              <a:t>Include one impact of each human factor. </a:t>
            </a:r>
            <a:endParaRPr sz="1600">
              <a:latin typeface="Century Gothic"/>
              <a:ea typeface="Century Gothic"/>
              <a:cs typeface="Century Gothic"/>
              <a:sym typeface="Century Gothic"/>
            </a:endParaRPr>
          </a:p>
        </p:txBody>
      </p:sp>
      <p:graphicFrame>
        <p:nvGraphicFramePr>
          <p:cNvPr id="218" name="Google Shape;218;p31"/>
          <p:cNvGraphicFramePr/>
          <p:nvPr/>
        </p:nvGraphicFramePr>
        <p:xfrm>
          <a:off x="6853770" y="156650"/>
          <a:ext cx="3000000" cy="3000000"/>
        </p:xfrm>
        <a:graphic>
          <a:graphicData uri="http://schemas.openxmlformats.org/drawingml/2006/table">
            <a:tbl>
              <a:tblPr>
                <a:noFill/>
                <a:tableStyleId>{C4FB6988-095D-4BAB-819B-994064CF832A}</a:tableStyleId>
              </a:tblPr>
              <a:tblGrid>
                <a:gridCol w="2134475">
                  <a:extLst>
                    <a:ext uri="{9D8B030D-6E8A-4147-A177-3AD203B41FA5}">
                      <a16:colId xmlns:a16="http://schemas.microsoft.com/office/drawing/2014/main" val="20000"/>
                    </a:ext>
                  </a:extLst>
                </a:gridCol>
              </a:tblGrid>
              <a:tr h="333825">
                <a:tc>
                  <a:txBody>
                    <a:bodyPr/>
                    <a:lstStyle/>
                    <a:p>
                      <a:pPr marL="0" lvl="0" indent="0" algn="l" rtl="0">
                        <a:spcBef>
                          <a:spcPts val="0"/>
                        </a:spcBef>
                        <a:spcAft>
                          <a:spcPts val="0"/>
                        </a:spcAft>
                        <a:buNone/>
                      </a:pPr>
                      <a:r>
                        <a:rPr lang="en-GB" sz="1100" b="1">
                          <a:solidFill>
                            <a:srgbClr val="FFFFFF"/>
                          </a:solidFill>
                          <a:latin typeface="Century Gothic"/>
                          <a:ea typeface="Century Gothic"/>
                          <a:cs typeface="Century Gothic"/>
                          <a:sym typeface="Century Gothic"/>
                        </a:rPr>
                        <a:t>HINT</a:t>
                      </a:r>
                      <a:endParaRPr sz="1100" b="1">
                        <a:solidFill>
                          <a:srgbClr val="FFFFFF"/>
                        </a:solidFill>
                        <a:latin typeface="Century Gothic"/>
                        <a:ea typeface="Century Gothic"/>
                        <a:cs typeface="Century Gothic"/>
                        <a:sym typeface="Century Gothic"/>
                      </a:endParaRPr>
                    </a:p>
                  </a:txBody>
                  <a:tcPr marL="91425" marR="91425" marT="91425" marB="91425">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solidFill>
                      <a:srgbClr val="6AA84F"/>
                    </a:solidFill>
                  </a:tcPr>
                </a:tc>
                <a:extLst>
                  <a:ext uri="{0D108BD9-81ED-4DB2-BD59-A6C34878D82A}">
                    <a16:rowId xmlns:a16="http://schemas.microsoft.com/office/drawing/2014/main" val="10000"/>
                  </a:ext>
                </a:extLst>
              </a:tr>
              <a:tr h="4129950">
                <a:tc>
                  <a:txBody>
                    <a:bodyPr/>
                    <a:lstStyle/>
                    <a:p>
                      <a:pPr marL="0" lvl="0" indent="0" algn="l" rtl="0">
                        <a:lnSpc>
                          <a:spcPct val="115000"/>
                        </a:lnSpc>
                        <a:spcBef>
                          <a:spcPts val="0"/>
                        </a:spcBef>
                        <a:spcAft>
                          <a:spcPts val="0"/>
                        </a:spcAft>
                        <a:buNone/>
                      </a:pPr>
                      <a:r>
                        <a:rPr lang="en-GB" sz="1000" b="1">
                          <a:solidFill>
                            <a:schemeClr val="dk1"/>
                          </a:solidFill>
                          <a:latin typeface="Century Gothic"/>
                          <a:ea typeface="Century Gothic"/>
                          <a:cs typeface="Century Gothic"/>
                          <a:sym typeface="Century Gothic"/>
                        </a:rPr>
                        <a:t>Domestic</a:t>
                      </a:r>
                      <a:r>
                        <a:rPr lang="en-GB" sz="1000">
                          <a:solidFill>
                            <a:schemeClr val="dk1"/>
                          </a:solidFill>
                          <a:latin typeface="Century Gothic"/>
                          <a:ea typeface="Century Gothic"/>
                          <a:cs typeface="Century Gothic"/>
                          <a:sym typeface="Century Gothic"/>
                        </a:rPr>
                        <a:t> water use, is water used in your house, outside garden and public places such as pools and ovals. </a:t>
                      </a:r>
                      <a:endParaRPr sz="1000">
                        <a:solidFill>
                          <a:schemeClr val="dk1"/>
                        </a:solidFill>
                        <a:latin typeface="Century Gothic"/>
                        <a:ea typeface="Century Gothic"/>
                        <a:cs typeface="Century Gothic"/>
                        <a:sym typeface="Century Gothic"/>
                      </a:endParaRPr>
                    </a:p>
                    <a:p>
                      <a:pPr marL="0" lvl="0" indent="0" algn="l" rtl="0">
                        <a:lnSpc>
                          <a:spcPct val="115000"/>
                        </a:lnSpc>
                        <a:spcBef>
                          <a:spcPts val="1600"/>
                        </a:spcBef>
                        <a:spcAft>
                          <a:spcPts val="0"/>
                        </a:spcAft>
                        <a:buNone/>
                      </a:pPr>
                      <a:r>
                        <a:rPr lang="en-GB" sz="1000" b="1">
                          <a:solidFill>
                            <a:schemeClr val="dk1"/>
                          </a:solidFill>
                          <a:latin typeface="Century Gothic"/>
                          <a:ea typeface="Century Gothic"/>
                          <a:cs typeface="Century Gothic"/>
                          <a:sym typeface="Century Gothic"/>
                        </a:rPr>
                        <a:t>Agriculture </a:t>
                      </a:r>
                      <a:r>
                        <a:rPr lang="en-GB" sz="1000">
                          <a:solidFill>
                            <a:schemeClr val="dk1"/>
                          </a:solidFill>
                          <a:latin typeface="Century Gothic"/>
                          <a:ea typeface="Century Gothic"/>
                          <a:cs typeface="Century Gothic"/>
                          <a:sym typeface="Century Gothic"/>
                        </a:rPr>
                        <a:t>is the use of water to grow fruit, vegetables and grains for food. Crops such as cotton for clothes and grasses to feed animals for human food.   </a:t>
                      </a:r>
                      <a:endParaRPr sz="1000">
                        <a:solidFill>
                          <a:schemeClr val="dk1"/>
                        </a:solidFill>
                        <a:latin typeface="Century Gothic"/>
                        <a:ea typeface="Century Gothic"/>
                        <a:cs typeface="Century Gothic"/>
                        <a:sym typeface="Century Gothic"/>
                      </a:endParaRPr>
                    </a:p>
                    <a:p>
                      <a:pPr marL="0" lvl="0" indent="0" algn="l" rtl="0">
                        <a:lnSpc>
                          <a:spcPct val="115000"/>
                        </a:lnSpc>
                        <a:spcBef>
                          <a:spcPts val="1600"/>
                        </a:spcBef>
                        <a:spcAft>
                          <a:spcPts val="0"/>
                        </a:spcAft>
                        <a:buNone/>
                      </a:pPr>
                      <a:r>
                        <a:rPr lang="en-GB" sz="1000" b="1">
                          <a:solidFill>
                            <a:schemeClr val="dk1"/>
                          </a:solidFill>
                          <a:latin typeface="Century Gothic"/>
                          <a:ea typeface="Century Gothic"/>
                          <a:cs typeface="Century Gothic"/>
                          <a:sym typeface="Century Gothic"/>
                        </a:rPr>
                        <a:t>Industry </a:t>
                      </a:r>
                      <a:r>
                        <a:rPr lang="en-GB" sz="1000">
                          <a:solidFill>
                            <a:schemeClr val="dk1"/>
                          </a:solidFill>
                          <a:latin typeface="Century Gothic"/>
                          <a:ea typeface="Century Gothic"/>
                          <a:cs typeface="Century Gothic"/>
                          <a:sym typeface="Century Gothic"/>
                        </a:rPr>
                        <a:t>is the use of water in making products, mining rocks and generating electricity. </a:t>
                      </a:r>
                      <a:endParaRPr sz="1000">
                        <a:solidFill>
                          <a:schemeClr val="dk1"/>
                        </a:solidFill>
                        <a:latin typeface="Century Gothic"/>
                        <a:ea typeface="Century Gothic"/>
                        <a:cs typeface="Century Gothic"/>
                        <a:sym typeface="Century Gothic"/>
                      </a:endParaRPr>
                    </a:p>
                    <a:p>
                      <a:pPr marL="0" lvl="0" indent="0" algn="l" rtl="0">
                        <a:lnSpc>
                          <a:spcPct val="100000"/>
                        </a:lnSpc>
                        <a:spcBef>
                          <a:spcPts val="1600"/>
                        </a:spcBef>
                        <a:spcAft>
                          <a:spcPts val="0"/>
                        </a:spcAft>
                        <a:buNone/>
                      </a:pPr>
                      <a:r>
                        <a:rPr lang="en-GB" sz="800">
                          <a:solidFill>
                            <a:schemeClr val="dk1"/>
                          </a:solidFill>
                          <a:latin typeface="Century Gothic"/>
                          <a:ea typeface="Century Gothic"/>
                          <a:cs typeface="Century Gothic"/>
                          <a:sym typeface="Century Gothic"/>
                        </a:rPr>
                        <a:t>- Increase water stored in dams.</a:t>
                      </a:r>
                      <a:endParaRPr sz="800">
                        <a:solidFill>
                          <a:schemeClr val="dk1"/>
                        </a:solidFill>
                        <a:latin typeface="Century Gothic"/>
                        <a:ea typeface="Century Gothic"/>
                        <a:cs typeface="Century Gothic"/>
                        <a:sym typeface="Century Gothic"/>
                      </a:endParaRPr>
                    </a:p>
                    <a:p>
                      <a:pPr marL="0" lvl="0" indent="0" algn="l" rtl="0">
                        <a:lnSpc>
                          <a:spcPct val="100000"/>
                        </a:lnSpc>
                        <a:spcBef>
                          <a:spcPts val="0"/>
                        </a:spcBef>
                        <a:spcAft>
                          <a:spcPts val="0"/>
                        </a:spcAft>
                        <a:buNone/>
                      </a:pPr>
                      <a:endParaRPr sz="800">
                        <a:solidFill>
                          <a:schemeClr val="dk1"/>
                        </a:solidFill>
                        <a:latin typeface="Century Gothic"/>
                        <a:ea typeface="Century Gothic"/>
                        <a:cs typeface="Century Gothic"/>
                        <a:sym typeface="Century Gothic"/>
                      </a:endParaRPr>
                    </a:p>
                    <a:p>
                      <a:pPr marL="0" lvl="0" indent="0" algn="l" rtl="0">
                        <a:lnSpc>
                          <a:spcPct val="100000"/>
                        </a:lnSpc>
                        <a:spcBef>
                          <a:spcPts val="0"/>
                        </a:spcBef>
                        <a:spcAft>
                          <a:spcPts val="0"/>
                        </a:spcAft>
                        <a:buNone/>
                      </a:pPr>
                      <a:r>
                        <a:rPr lang="en-GB" sz="800">
                          <a:solidFill>
                            <a:schemeClr val="dk1"/>
                          </a:solidFill>
                          <a:latin typeface="Century Gothic"/>
                          <a:ea typeface="Century Gothic"/>
                          <a:cs typeface="Century Gothic"/>
                          <a:sym typeface="Century Gothic"/>
                        </a:rPr>
                        <a:t>- Decrease water available in groundwater. </a:t>
                      </a:r>
                      <a:endParaRPr sz="800">
                        <a:solidFill>
                          <a:schemeClr val="dk1"/>
                        </a:solidFill>
                        <a:latin typeface="Century Gothic"/>
                        <a:ea typeface="Century Gothic"/>
                        <a:cs typeface="Century Gothic"/>
                        <a:sym typeface="Century Gothic"/>
                      </a:endParaRPr>
                    </a:p>
                    <a:p>
                      <a:pPr marL="0" lvl="0" indent="0" algn="l" rtl="0">
                        <a:lnSpc>
                          <a:spcPct val="100000"/>
                        </a:lnSpc>
                        <a:spcBef>
                          <a:spcPts val="0"/>
                        </a:spcBef>
                        <a:spcAft>
                          <a:spcPts val="0"/>
                        </a:spcAft>
                        <a:buNone/>
                      </a:pPr>
                      <a:endParaRPr sz="800">
                        <a:solidFill>
                          <a:schemeClr val="dk1"/>
                        </a:solidFill>
                        <a:latin typeface="Century Gothic"/>
                        <a:ea typeface="Century Gothic"/>
                        <a:cs typeface="Century Gothic"/>
                        <a:sym typeface="Century Gothic"/>
                      </a:endParaRPr>
                    </a:p>
                    <a:p>
                      <a:pPr marL="0" lvl="0" indent="0" algn="l" rtl="0">
                        <a:lnSpc>
                          <a:spcPct val="100000"/>
                        </a:lnSpc>
                        <a:spcBef>
                          <a:spcPts val="0"/>
                        </a:spcBef>
                        <a:spcAft>
                          <a:spcPts val="0"/>
                        </a:spcAft>
                        <a:buNone/>
                      </a:pPr>
                      <a:r>
                        <a:rPr lang="en-GB" sz="800">
                          <a:solidFill>
                            <a:schemeClr val="dk1"/>
                          </a:solidFill>
                          <a:latin typeface="Century Gothic"/>
                          <a:ea typeface="Century Gothic"/>
                          <a:cs typeface="Century Gothic"/>
                          <a:sym typeface="Century Gothic"/>
                        </a:rPr>
                        <a:t>- Decreases water available to native plants . </a:t>
                      </a:r>
                      <a:endParaRPr sz="800">
                        <a:solidFill>
                          <a:schemeClr val="dk1"/>
                        </a:solidFill>
                        <a:latin typeface="Century Gothic"/>
                        <a:ea typeface="Century Gothic"/>
                        <a:cs typeface="Century Gothic"/>
                        <a:sym typeface="Century Gothic"/>
                      </a:endParaRPr>
                    </a:p>
                    <a:p>
                      <a:pPr marL="0" lvl="0" indent="0" algn="l" rtl="0">
                        <a:lnSpc>
                          <a:spcPct val="100000"/>
                        </a:lnSpc>
                        <a:spcBef>
                          <a:spcPts val="0"/>
                        </a:spcBef>
                        <a:spcAft>
                          <a:spcPts val="0"/>
                        </a:spcAft>
                        <a:buNone/>
                      </a:pPr>
                      <a:endParaRPr sz="800">
                        <a:solidFill>
                          <a:schemeClr val="dk1"/>
                        </a:solidFill>
                        <a:latin typeface="Century Gothic"/>
                        <a:ea typeface="Century Gothic"/>
                        <a:cs typeface="Century Gothic"/>
                        <a:sym typeface="Century Gothic"/>
                      </a:endParaRPr>
                    </a:p>
                    <a:p>
                      <a:pPr marL="0" lvl="0" indent="0" algn="l" rtl="0">
                        <a:lnSpc>
                          <a:spcPct val="100000"/>
                        </a:lnSpc>
                        <a:spcBef>
                          <a:spcPts val="0"/>
                        </a:spcBef>
                        <a:spcAft>
                          <a:spcPts val="0"/>
                        </a:spcAft>
                        <a:buNone/>
                      </a:pPr>
                      <a:r>
                        <a:rPr lang="en-GB" sz="800">
                          <a:solidFill>
                            <a:schemeClr val="dk1"/>
                          </a:solidFill>
                          <a:latin typeface="Century Gothic"/>
                          <a:ea typeface="Century Gothic"/>
                          <a:cs typeface="Century Gothic"/>
                          <a:sym typeface="Century Gothic"/>
                        </a:rPr>
                        <a:t>-Decreases water in lakes, steams and rivers. </a:t>
                      </a:r>
                      <a:endParaRPr sz="800">
                        <a:solidFill>
                          <a:schemeClr val="dk1"/>
                        </a:solidFill>
                        <a:latin typeface="Century Gothic"/>
                        <a:ea typeface="Century Gothic"/>
                        <a:cs typeface="Century Gothic"/>
                        <a:sym typeface="Century Gothic"/>
                      </a:endParaRPr>
                    </a:p>
                  </a:txBody>
                  <a:tcPr marL="91425" marR="91425" marT="91425" marB="91425">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219" name="Google Shape;219;p31"/>
          <p:cNvGraphicFramePr/>
          <p:nvPr/>
        </p:nvGraphicFramePr>
        <p:xfrm>
          <a:off x="608513" y="1674938"/>
          <a:ext cx="3000000" cy="3000000"/>
        </p:xfrm>
        <a:graphic>
          <a:graphicData uri="http://schemas.openxmlformats.org/drawingml/2006/table">
            <a:tbl>
              <a:tblPr>
                <a:noFill/>
                <a:tableStyleId>{C4FB6988-095D-4BAB-819B-994064CF832A}</a:tableStyleId>
              </a:tblPr>
              <a:tblGrid>
                <a:gridCol w="1357650">
                  <a:extLst>
                    <a:ext uri="{9D8B030D-6E8A-4147-A177-3AD203B41FA5}">
                      <a16:colId xmlns:a16="http://schemas.microsoft.com/office/drawing/2014/main" val="20000"/>
                    </a:ext>
                  </a:extLst>
                </a:gridCol>
                <a:gridCol w="2074625">
                  <a:extLst>
                    <a:ext uri="{9D8B030D-6E8A-4147-A177-3AD203B41FA5}">
                      <a16:colId xmlns:a16="http://schemas.microsoft.com/office/drawing/2014/main" val="20001"/>
                    </a:ext>
                  </a:extLst>
                </a:gridCol>
                <a:gridCol w="2572375">
                  <a:extLst>
                    <a:ext uri="{9D8B030D-6E8A-4147-A177-3AD203B41FA5}">
                      <a16:colId xmlns:a16="http://schemas.microsoft.com/office/drawing/2014/main" val="20002"/>
                    </a:ext>
                  </a:extLst>
                </a:gridCol>
              </a:tblGrid>
              <a:tr h="438225">
                <a:tc>
                  <a:txBody>
                    <a:bodyPr/>
                    <a:lstStyle/>
                    <a:p>
                      <a:pPr marL="0" lvl="0" indent="0" algn="l" rtl="0">
                        <a:spcBef>
                          <a:spcPts val="0"/>
                        </a:spcBef>
                        <a:spcAft>
                          <a:spcPts val="0"/>
                        </a:spcAft>
                        <a:buNone/>
                      </a:pPr>
                      <a:r>
                        <a:rPr lang="en-GB" sz="1200" b="1">
                          <a:latin typeface="Century Gothic"/>
                          <a:ea typeface="Century Gothic"/>
                          <a:cs typeface="Century Gothic"/>
                          <a:sym typeface="Century Gothic"/>
                        </a:rPr>
                        <a:t>Human Factor</a:t>
                      </a:r>
                      <a:endParaRPr sz="1200" b="1">
                        <a:latin typeface="Century Gothic"/>
                        <a:ea typeface="Century Gothic"/>
                        <a:cs typeface="Century Gothic"/>
                        <a:sym typeface="Century Gothic"/>
                      </a:endParaRPr>
                    </a:p>
                  </a:txBody>
                  <a:tcPr marL="91425" marR="91425" marT="91425" marB="91425"/>
                </a:tc>
                <a:tc>
                  <a:txBody>
                    <a:bodyPr/>
                    <a:lstStyle/>
                    <a:p>
                      <a:pPr marL="0" lvl="0" indent="0" algn="l" rtl="0">
                        <a:spcBef>
                          <a:spcPts val="0"/>
                        </a:spcBef>
                        <a:spcAft>
                          <a:spcPts val="0"/>
                        </a:spcAft>
                        <a:buNone/>
                      </a:pPr>
                      <a:r>
                        <a:rPr lang="en-GB" sz="1200" b="1">
                          <a:latin typeface="Century Gothic"/>
                          <a:ea typeface="Century Gothic"/>
                          <a:cs typeface="Century Gothic"/>
                          <a:sym typeface="Century Gothic"/>
                        </a:rPr>
                        <a:t>Example of water use </a:t>
                      </a:r>
                      <a:endParaRPr sz="1200" b="1">
                        <a:latin typeface="Century Gothic"/>
                        <a:ea typeface="Century Gothic"/>
                        <a:cs typeface="Century Gothic"/>
                        <a:sym typeface="Century Gothic"/>
                      </a:endParaRPr>
                    </a:p>
                  </a:txBody>
                  <a:tcPr marL="91425" marR="91425" marT="91425" marB="91425"/>
                </a:tc>
                <a:tc>
                  <a:txBody>
                    <a:bodyPr/>
                    <a:lstStyle/>
                    <a:p>
                      <a:pPr marL="0" lvl="0" indent="0" algn="l" rtl="0">
                        <a:spcBef>
                          <a:spcPts val="0"/>
                        </a:spcBef>
                        <a:spcAft>
                          <a:spcPts val="0"/>
                        </a:spcAft>
                        <a:buNone/>
                      </a:pPr>
                      <a:r>
                        <a:rPr lang="en-GB" sz="1200" b="1">
                          <a:latin typeface="Century Gothic"/>
                          <a:ea typeface="Century Gothic"/>
                          <a:cs typeface="Century Gothic"/>
                          <a:sym typeface="Century Gothic"/>
                        </a:rPr>
                        <a:t>Impact on the water cycle </a:t>
                      </a:r>
                      <a:endParaRPr sz="1200" b="1">
                        <a:latin typeface="Century Gothic"/>
                        <a:ea typeface="Century Gothic"/>
                        <a:cs typeface="Century Gothic"/>
                        <a:sym typeface="Century Gothic"/>
                      </a:endParaRPr>
                    </a:p>
                  </a:txBody>
                  <a:tcPr marL="91425" marR="91425" marT="91425" marB="91425"/>
                </a:tc>
                <a:extLst>
                  <a:ext uri="{0D108BD9-81ED-4DB2-BD59-A6C34878D82A}">
                    <a16:rowId xmlns:a16="http://schemas.microsoft.com/office/drawing/2014/main" val="10000"/>
                  </a:ext>
                </a:extLst>
              </a:tr>
              <a:tr h="626650">
                <a:tc>
                  <a:txBody>
                    <a:bodyPr/>
                    <a:lstStyle/>
                    <a:p>
                      <a:pPr marL="0" lvl="0" indent="0" algn="l" rtl="0">
                        <a:spcBef>
                          <a:spcPts val="0"/>
                        </a:spcBef>
                        <a:spcAft>
                          <a:spcPts val="0"/>
                        </a:spcAft>
                        <a:buNone/>
                      </a:pPr>
                      <a:r>
                        <a:rPr lang="en-GB" sz="1200">
                          <a:latin typeface="Century Gothic"/>
                          <a:ea typeface="Century Gothic"/>
                          <a:cs typeface="Century Gothic"/>
                          <a:sym typeface="Century Gothic"/>
                        </a:rPr>
                        <a:t>Domestic</a:t>
                      </a:r>
                      <a:endParaRPr sz="1200">
                        <a:latin typeface="Century Gothic"/>
                        <a:ea typeface="Century Gothic"/>
                        <a:cs typeface="Century Gothic"/>
                        <a:sym typeface="Century Gothic"/>
                      </a:endParaRPr>
                    </a:p>
                    <a:p>
                      <a:pPr marL="0" lvl="0" indent="0" algn="l" rtl="0">
                        <a:spcBef>
                          <a:spcPts val="0"/>
                        </a:spcBef>
                        <a:spcAft>
                          <a:spcPts val="0"/>
                        </a:spcAft>
                        <a:buNone/>
                      </a:pPr>
                      <a:endParaRPr sz="1200">
                        <a:latin typeface="Century Gothic"/>
                        <a:ea typeface="Century Gothic"/>
                        <a:cs typeface="Century Gothic"/>
                        <a:sym typeface="Century Gothic"/>
                      </a:endParaRPr>
                    </a:p>
                  </a:txBody>
                  <a:tcPr marL="91425" marR="91425" marT="91425" marB="91425"/>
                </a:tc>
                <a:tc>
                  <a:txBody>
                    <a:bodyPr/>
                    <a:lstStyle/>
                    <a:p>
                      <a:pPr marL="0" lvl="0" indent="0" algn="l" rtl="0">
                        <a:lnSpc>
                          <a:spcPct val="115000"/>
                        </a:lnSpc>
                        <a:spcBef>
                          <a:spcPts val="0"/>
                        </a:spcBef>
                        <a:spcAft>
                          <a:spcPts val="1600"/>
                        </a:spcAft>
                        <a:buNone/>
                      </a:pPr>
                      <a:r>
                        <a:rPr lang="en-GB" sz="1200">
                          <a:latin typeface="Century Gothic"/>
                          <a:ea typeface="Century Gothic"/>
                          <a:cs typeface="Century Gothic"/>
                          <a:sym typeface="Century Gothic"/>
                        </a:rPr>
                        <a:t>Washing dishes </a:t>
                      </a:r>
                      <a:endParaRPr sz="1200">
                        <a:latin typeface="Century Gothic"/>
                        <a:ea typeface="Century Gothic"/>
                        <a:cs typeface="Century Gothic"/>
                        <a:sym typeface="Century Gothic"/>
                      </a:endParaRPr>
                    </a:p>
                  </a:txBody>
                  <a:tcPr marL="91425" marR="91425" marT="91425" marB="91425"/>
                </a:tc>
                <a:tc>
                  <a:txBody>
                    <a:bodyPr/>
                    <a:lstStyle/>
                    <a:p>
                      <a:pPr marL="457200" lvl="0" indent="-304800" algn="l" rtl="0">
                        <a:lnSpc>
                          <a:spcPct val="115000"/>
                        </a:lnSpc>
                        <a:spcBef>
                          <a:spcPts val="0"/>
                        </a:spcBef>
                        <a:spcAft>
                          <a:spcPts val="0"/>
                        </a:spcAft>
                        <a:buSzPts val="1200"/>
                        <a:buFont typeface="Century Gothic"/>
                        <a:buChar char="●"/>
                      </a:pPr>
                      <a:endParaRPr sz="1200">
                        <a:latin typeface="Century Gothic"/>
                        <a:ea typeface="Century Gothic"/>
                        <a:cs typeface="Century Gothic"/>
                        <a:sym typeface="Century Gothic"/>
                      </a:endParaRPr>
                    </a:p>
                  </a:txBody>
                  <a:tcPr marL="91425" marR="91425" marT="91425" marB="91425"/>
                </a:tc>
                <a:extLst>
                  <a:ext uri="{0D108BD9-81ED-4DB2-BD59-A6C34878D82A}">
                    <a16:rowId xmlns:a16="http://schemas.microsoft.com/office/drawing/2014/main" val="10001"/>
                  </a:ext>
                </a:extLst>
              </a:tr>
              <a:tr h="626650">
                <a:tc>
                  <a:txBody>
                    <a:bodyPr/>
                    <a:lstStyle/>
                    <a:p>
                      <a:pPr marL="0" lvl="0" indent="0" algn="l" rtl="0">
                        <a:spcBef>
                          <a:spcPts val="0"/>
                        </a:spcBef>
                        <a:spcAft>
                          <a:spcPts val="0"/>
                        </a:spcAft>
                        <a:buNone/>
                      </a:pPr>
                      <a:r>
                        <a:rPr lang="en-GB" sz="1200">
                          <a:solidFill>
                            <a:schemeClr val="dk1"/>
                          </a:solidFill>
                          <a:latin typeface="Century Gothic"/>
                          <a:ea typeface="Century Gothic"/>
                          <a:cs typeface="Century Gothic"/>
                          <a:sym typeface="Century Gothic"/>
                        </a:rPr>
                        <a:t>Agricultural </a:t>
                      </a:r>
                      <a:endParaRPr sz="1200">
                        <a:solidFill>
                          <a:schemeClr val="dk1"/>
                        </a:solidFill>
                        <a:latin typeface="Century Gothic"/>
                        <a:ea typeface="Century Gothic"/>
                        <a:cs typeface="Century Gothic"/>
                        <a:sym typeface="Century Gothic"/>
                      </a:endParaRPr>
                    </a:p>
                    <a:p>
                      <a:pPr marL="0" lvl="0" indent="0" algn="l" rtl="0">
                        <a:spcBef>
                          <a:spcPts val="0"/>
                        </a:spcBef>
                        <a:spcAft>
                          <a:spcPts val="0"/>
                        </a:spcAft>
                        <a:buClr>
                          <a:schemeClr val="dk1"/>
                        </a:buClr>
                        <a:buSzPts val="1100"/>
                        <a:buFont typeface="Arial"/>
                        <a:buNone/>
                      </a:pPr>
                      <a:endParaRPr sz="1200">
                        <a:solidFill>
                          <a:schemeClr val="dk1"/>
                        </a:solidFill>
                        <a:latin typeface="Century Gothic"/>
                        <a:ea typeface="Century Gothic"/>
                        <a:cs typeface="Century Gothic"/>
                        <a:sym typeface="Century Gothic"/>
                      </a:endParaRPr>
                    </a:p>
                  </a:txBody>
                  <a:tcPr marL="91425" marR="91425" marT="91425" marB="91425"/>
                </a:tc>
                <a:tc>
                  <a:txBody>
                    <a:bodyPr/>
                    <a:lstStyle/>
                    <a:p>
                      <a:pPr marL="457200" lvl="0" indent="-228600" algn="l" rtl="0">
                        <a:lnSpc>
                          <a:spcPct val="115000"/>
                        </a:lnSpc>
                        <a:spcBef>
                          <a:spcPts val="0"/>
                        </a:spcBef>
                        <a:spcAft>
                          <a:spcPts val="0"/>
                        </a:spcAft>
                        <a:buNone/>
                      </a:pPr>
                      <a:endParaRPr sz="1200">
                        <a:latin typeface="Century Gothic"/>
                        <a:ea typeface="Century Gothic"/>
                        <a:cs typeface="Century Gothic"/>
                        <a:sym typeface="Century Gothic"/>
                      </a:endParaRPr>
                    </a:p>
                    <a:p>
                      <a:pPr marL="457200" lvl="0" indent="-228600" algn="l" rtl="0">
                        <a:lnSpc>
                          <a:spcPct val="115000"/>
                        </a:lnSpc>
                        <a:spcBef>
                          <a:spcPts val="1600"/>
                        </a:spcBef>
                        <a:spcAft>
                          <a:spcPts val="1600"/>
                        </a:spcAft>
                        <a:buNone/>
                      </a:pPr>
                      <a:endParaRPr sz="1200">
                        <a:latin typeface="Century Gothic"/>
                        <a:ea typeface="Century Gothic"/>
                        <a:cs typeface="Century Gothic"/>
                        <a:sym typeface="Century Gothic"/>
                      </a:endParaRPr>
                    </a:p>
                  </a:txBody>
                  <a:tcPr marL="91425" marR="91425" marT="91425" marB="91425"/>
                </a:tc>
                <a:tc>
                  <a:txBody>
                    <a:bodyPr/>
                    <a:lstStyle/>
                    <a:p>
                      <a:pPr marL="457200" lvl="0" indent="-304800" algn="l" rtl="0">
                        <a:lnSpc>
                          <a:spcPct val="115000"/>
                        </a:lnSpc>
                        <a:spcBef>
                          <a:spcPts val="0"/>
                        </a:spcBef>
                        <a:spcAft>
                          <a:spcPts val="0"/>
                        </a:spcAft>
                        <a:buSzPts val="1200"/>
                        <a:buFont typeface="Century Gothic"/>
                        <a:buChar char="●"/>
                      </a:pPr>
                      <a:endParaRPr sz="1200">
                        <a:latin typeface="Century Gothic"/>
                        <a:ea typeface="Century Gothic"/>
                        <a:cs typeface="Century Gothic"/>
                        <a:sym typeface="Century Gothic"/>
                      </a:endParaRPr>
                    </a:p>
                  </a:txBody>
                  <a:tcPr marL="91425" marR="91425" marT="91425" marB="91425"/>
                </a:tc>
                <a:extLst>
                  <a:ext uri="{0D108BD9-81ED-4DB2-BD59-A6C34878D82A}">
                    <a16:rowId xmlns:a16="http://schemas.microsoft.com/office/drawing/2014/main" val="10002"/>
                  </a:ext>
                </a:extLst>
              </a:tr>
              <a:tr h="438225">
                <a:tc>
                  <a:txBody>
                    <a:bodyPr/>
                    <a:lstStyle/>
                    <a:p>
                      <a:pPr marL="0" lvl="0" indent="0" algn="l" rtl="0">
                        <a:spcBef>
                          <a:spcPts val="0"/>
                        </a:spcBef>
                        <a:spcAft>
                          <a:spcPts val="0"/>
                        </a:spcAft>
                        <a:buNone/>
                      </a:pPr>
                      <a:r>
                        <a:rPr lang="en-GB" sz="1200">
                          <a:latin typeface="Century Gothic"/>
                          <a:ea typeface="Century Gothic"/>
                          <a:cs typeface="Century Gothic"/>
                          <a:sym typeface="Century Gothic"/>
                        </a:rPr>
                        <a:t>Industry </a:t>
                      </a:r>
                      <a:endParaRPr sz="1200">
                        <a:latin typeface="Century Gothic"/>
                        <a:ea typeface="Century Gothic"/>
                        <a:cs typeface="Century Gothic"/>
                        <a:sym typeface="Century Gothic"/>
                      </a:endParaRPr>
                    </a:p>
                  </a:txBody>
                  <a:tcPr marL="91425" marR="91425" marT="91425" marB="91425"/>
                </a:tc>
                <a:tc>
                  <a:txBody>
                    <a:bodyPr/>
                    <a:lstStyle/>
                    <a:p>
                      <a:pPr marL="457200" lvl="0" indent="-228600" algn="l" rtl="0">
                        <a:lnSpc>
                          <a:spcPct val="115000"/>
                        </a:lnSpc>
                        <a:spcBef>
                          <a:spcPts val="0"/>
                        </a:spcBef>
                        <a:spcAft>
                          <a:spcPts val="0"/>
                        </a:spcAft>
                        <a:buNone/>
                      </a:pPr>
                      <a:endParaRPr sz="1200">
                        <a:latin typeface="Century Gothic"/>
                        <a:ea typeface="Century Gothic"/>
                        <a:cs typeface="Century Gothic"/>
                        <a:sym typeface="Century Gothic"/>
                      </a:endParaRPr>
                    </a:p>
                    <a:p>
                      <a:pPr marL="457200" lvl="0" indent="-228600" algn="l" rtl="0">
                        <a:lnSpc>
                          <a:spcPct val="115000"/>
                        </a:lnSpc>
                        <a:spcBef>
                          <a:spcPts val="1600"/>
                        </a:spcBef>
                        <a:spcAft>
                          <a:spcPts val="1600"/>
                        </a:spcAft>
                        <a:buNone/>
                      </a:pPr>
                      <a:endParaRPr sz="1200">
                        <a:latin typeface="Century Gothic"/>
                        <a:ea typeface="Century Gothic"/>
                        <a:cs typeface="Century Gothic"/>
                        <a:sym typeface="Century Gothic"/>
                      </a:endParaRPr>
                    </a:p>
                  </a:txBody>
                  <a:tcPr marL="91425" marR="91425" marT="91425" marB="91425"/>
                </a:tc>
                <a:tc>
                  <a:txBody>
                    <a:bodyPr/>
                    <a:lstStyle/>
                    <a:p>
                      <a:pPr marL="457200" lvl="0" indent="-304800" algn="l" rtl="0">
                        <a:lnSpc>
                          <a:spcPct val="115000"/>
                        </a:lnSpc>
                        <a:spcBef>
                          <a:spcPts val="0"/>
                        </a:spcBef>
                        <a:spcAft>
                          <a:spcPts val="0"/>
                        </a:spcAft>
                        <a:buSzPts val="1200"/>
                        <a:buFont typeface="Century Gothic"/>
                        <a:buChar char="●"/>
                      </a:pPr>
                      <a:endParaRPr sz="1200">
                        <a:latin typeface="Century Gothic"/>
                        <a:ea typeface="Century Gothic"/>
                        <a:cs typeface="Century Gothic"/>
                        <a:sym typeface="Century Gothic"/>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2"/>
          <p:cNvSpPr txBox="1">
            <a:spLocks noGrp="1"/>
          </p:cNvSpPr>
          <p:nvPr>
            <p:ph type="subTitle" idx="1"/>
          </p:nvPr>
        </p:nvSpPr>
        <p:spPr>
          <a:xfrm>
            <a:off x="95500" y="266050"/>
            <a:ext cx="6589800" cy="3480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r>
              <a:rPr lang="en-GB" sz="1600">
                <a:solidFill>
                  <a:srgbClr val="FFFFFF"/>
                </a:solidFill>
              </a:rPr>
              <a:t>We will explain how human factors impact the water cycle.</a:t>
            </a:r>
            <a:endParaRPr/>
          </a:p>
        </p:txBody>
      </p:sp>
      <p:sp>
        <p:nvSpPr>
          <p:cNvPr id="225" name="Google Shape;225;p32"/>
          <p:cNvSpPr txBox="1">
            <a:spLocks noGrp="1"/>
          </p:cNvSpPr>
          <p:nvPr>
            <p:ph type="body" idx="2"/>
          </p:nvPr>
        </p:nvSpPr>
        <p:spPr>
          <a:xfrm>
            <a:off x="552550" y="767450"/>
            <a:ext cx="4454400" cy="408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water cycle occurs on every area of the Earth at the same time. </a:t>
            </a:r>
            <a:endParaRPr/>
          </a:p>
          <a:p>
            <a:pPr marL="0" lvl="0" indent="0" algn="l" rtl="0">
              <a:spcBef>
                <a:spcPts val="1600"/>
              </a:spcBef>
              <a:spcAft>
                <a:spcPts val="0"/>
              </a:spcAft>
              <a:buNone/>
            </a:pPr>
            <a:r>
              <a:rPr lang="en-GB">
                <a:solidFill>
                  <a:schemeClr val="dk1"/>
                </a:solidFill>
              </a:rPr>
              <a:t>Human factors impact the movement of water through the water cycle. </a:t>
            </a:r>
            <a:endParaRPr>
              <a:solidFill>
                <a:schemeClr val="dk1"/>
              </a:solidFill>
            </a:endParaRPr>
          </a:p>
          <a:p>
            <a:pPr marL="0" lvl="0" indent="0" algn="l" rtl="0">
              <a:spcBef>
                <a:spcPts val="1600"/>
              </a:spcBef>
              <a:spcAft>
                <a:spcPts val="0"/>
              </a:spcAft>
              <a:buClr>
                <a:schemeClr val="dk1"/>
              </a:buClr>
              <a:buSzPts val="1100"/>
              <a:buFont typeface="Arial"/>
              <a:buNone/>
            </a:pPr>
            <a:r>
              <a:rPr lang="en-GB">
                <a:solidFill>
                  <a:schemeClr val="dk1"/>
                </a:solidFill>
              </a:rPr>
              <a:t>Humans use a lots of water in the house, garden, in agriculture and industry.</a:t>
            </a:r>
            <a:endParaRPr>
              <a:solidFill>
                <a:schemeClr val="dk1"/>
              </a:solidFill>
            </a:endParaRPr>
          </a:p>
          <a:p>
            <a:pPr marL="0" lvl="0" indent="0" algn="l" rtl="0">
              <a:spcBef>
                <a:spcPts val="1600"/>
              </a:spcBef>
              <a:spcAft>
                <a:spcPts val="1600"/>
              </a:spcAft>
              <a:buClr>
                <a:schemeClr val="dk1"/>
              </a:buClr>
              <a:buSzPts val="1100"/>
              <a:buFont typeface="Arial"/>
              <a:buNone/>
            </a:pPr>
            <a:r>
              <a:rPr lang="en-GB">
                <a:solidFill>
                  <a:schemeClr val="dk1"/>
                </a:solidFill>
              </a:rPr>
              <a:t>Currently Australians are using too much water and this is impacting the availability of water in other areas of the water cycle. </a:t>
            </a:r>
            <a:endParaRPr>
              <a:solidFill>
                <a:schemeClr val="dk1"/>
              </a:solidFill>
            </a:endParaRPr>
          </a:p>
        </p:txBody>
      </p:sp>
      <p:pic>
        <p:nvPicPr>
          <p:cNvPr id="226" name="Google Shape;226;p32"/>
          <p:cNvPicPr preferRelativeResize="0"/>
          <p:nvPr/>
        </p:nvPicPr>
        <p:blipFill>
          <a:blip r:embed="rId3">
            <a:alphaModFix/>
          </a:blip>
          <a:stretch>
            <a:fillRect/>
          </a:stretch>
        </p:blipFill>
        <p:spPr>
          <a:xfrm>
            <a:off x="5072250" y="2425975"/>
            <a:ext cx="3832276" cy="2554801"/>
          </a:xfrm>
          <a:prstGeom prst="rect">
            <a:avLst/>
          </a:prstGeom>
          <a:noFill/>
          <a:ln>
            <a:noFill/>
          </a:ln>
        </p:spPr>
      </p:pic>
      <p:graphicFrame>
        <p:nvGraphicFramePr>
          <p:cNvPr id="227" name="Google Shape;227;p32"/>
          <p:cNvGraphicFramePr/>
          <p:nvPr/>
        </p:nvGraphicFramePr>
        <p:xfrm>
          <a:off x="6685300" y="811125"/>
          <a:ext cx="3000000" cy="3000000"/>
        </p:xfrm>
        <a:graphic>
          <a:graphicData uri="http://schemas.openxmlformats.org/drawingml/2006/table">
            <a:tbl>
              <a:tblPr>
                <a:noFill/>
                <a:tableStyleId>{C4FB6988-095D-4BAB-819B-994064CF832A}</a:tableStyleId>
              </a:tblPr>
              <a:tblGrid>
                <a:gridCol w="2329675">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n-GB" sz="1100" b="1">
                          <a:solidFill>
                            <a:srgbClr val="FFFFFF"/>
                          </a:solidFill>
                          <a:latin typeface="Century Gothic"/>
                          <a:ea typeface="Century Gothic"/>
                          <a:cs typeface="Century Gothic"/>
                          <a:sym typeface="Century Gothic"/>
                        </a:rPr>
                        <a:t>CHECK FOR UNDERSTANDING</a:t>
                      </a:r>
                      <a:endParaRPr sz="1100" b="1">
                        <a:solidFill>
                          <a:srgbClr val="FFFFFF"/>
                        </a:solidFill>
                        <a:latin typeface="Century Gothic"/>
                        <a:ea typeface="Century Gothic"/>
                        <a:cs typeface="Century Gothic"/>
                        <a:sym typeface="Century Gothic"/>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solidFill>
                      <a:srgbClr val="FF9900"/>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GB" sz="1100">
                          <a:latin typeface="Century Gothic"/>
                          <a:ea typeface="Century Gothic"/>
                          <a:cs typeface="Century Gothic"/>
                          <a:sym typeface="Century Gothic"/>
                        </a:rPr>
                        <a:t>What would happen the lake circled in red below if continue to store and use more water in dams for domestic use? </a:t>
                      </a:r>
                      <a:endParaRPr sz="1100">
                        <a:latin typeface="Century Gothic"/>
                        <a:ea typeface="Century Gothic"/>
                        <a:cs typeface="Century Gothic"/>
                        <a:sym typeface="Century Gothic"/>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228" name="Google Shape;228;p32"/>
          <p:cNvSpPr/>
          <p:nvPr/>
        </p:nvSpPr>
        <p:spPr>
          <a:xfrm>
            <a:off x="6296900" y="3813475"/>
            <a:ext cx="935100" cy="8625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3"/>
          <p:cNvSpPr txBox="1">
            <a:spLocks noGrp="1"/>
          </p:cNvSpPr>
          <p:nvPr>
            <p:ph type="subTitle" idx="1"/>
          </p:nvPr>
        </p:nvSpPr>
        <p:spPr>
          <a:xfrm>
            <a:off x="95500" y="266050"/>
            <a:ext cx="6880200" cy="3480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r>
              <a:rPr lang="en-GB" sz="1600">
                <a:solidFill>
                  <a:srgbClr val="FFFFFF"/>
                </a:solidFill>
              </a:rPr>
              <a:t>We will explain how human factors impact the water cycle.</a:t>
            </a:r>
            <a:endParaRPr/>
          </a:p>
        </p:txBody>
      </p:sp>
      <p:sp>
        <p:nvSpPr>
          <p:cNvPr id="234" name="Google Shape;234;p33"/>
          <p:cNvSpPr txBox="1">
            <a:spLocks noGrp="1"/>
          </p:cNvSpPr>
          <p:nvPr>
            <p:ph type="body" idx="2"/>
          </p:nvPr>
        </p:nvSpPr>
        <p:spPr>
          <a:xfrm>
            <a:off x="380650" y="767450"/>
            <a:ext cx="6345600" cy="227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333333"/>
                </a:solidFill>
                <a:highlight>
                  <a:srgbClr val="FFFFFF"/>
                </a:highlight>
              </a:rPr>
              <a:t>Perth is one of the highest water using cities in Australia.</a:t>
            </a:r>
            <a:endParaRPr>
              <a:solidFill>
                <a:srgbClr val="333333"/>
              </a:solidFill>
              <a:highlight>
                <a:srgbClr val="FFFFFF"/>
              </a:highlight>
            </a:endParaRPr>
          </a:p>
          <a:p>
            <a:pPr marL="0" lvl="0" indent="0" algn="l" rtl="0">
              <a:spcBef>
                <a:spcPts val="1600"/>
              </a:spcBef>
              <a:spcAft>
                <a:spcPts val="0"/>
              </a:spcAft>
              <a:buNone/>
            </a:pPr>
            <a:r>
              <a:rPr lang="en-GB">
                <a:solidFill>
                  <a:srgbClr val="333333"/>
                </a:solidFill>
                <a:highlight>
                  <a:srgbClr val="FFFFFF"/>
                </a:highlight>
              </a:rPr>
              <a:t> The average water use in 2017-18 per person was 123,000L. </a:t>
            </a:r>
            <a:endParaRPr>
              <a:solidFill>
                <a:srgbClr val="333333"/>
              </a:solidFill>
              <a:highlight>
                <a:srgbClr val="FFFFFF"/>
              </a:highlight>
            </a:endParaRPr>
          </a:p>
          <a:p>
            <a:pPr marL="0" lvl="0" indent="0" algn="l" rtl="0">
              <a:spcBef>
                <a:spcPts val="1600"/>
              </a:spcBef>
              <a:spcAft>
                <a:spcPts val="1600"/>
              </a:spcAft>
              <a:buNone/>
            </a:pPr>
            <a:r>
              <a:rPr lang="en-GB">
                <a:solidFill>
                  <a:srgbClr val="333333"/>
                </a:solidFill>
                <a:highlight>
                  <a:srgbClr val="FFFFFF"/>
                </a:highlight>
              </a:rPr>
              <a:t>That's a lot of water, but together we can work towards our target for 2030 and reduce water use by 15% per person.</a:t>
            </a:r>
            <a:endParaRPr/>
          </a:p>
        </p:txBody>
      </p:sp>
      <p:graphicFrame>
        <p:nvGraphicFramePr>
          <p:cNvPr id="235" name="Google Shape;235;p33"/>
          <p:cNvGraphicFramePr/>
          <p:nvPr/>
        </p:nvGraphicFramePr>
        <p:xfrm>
          <a:off x="6685300" y="852700"/>
          <a:ext cx="3000000" cy="3000000"/>
        </p:xfrm>
        <a:graphic>
          <a:graphicData uri="http://schemas.openxmlformats.org/drawingml/2006/table">
            <a:tbl>
              <a:tblPr>
                <a:noFill/>
                <a:tableStyleId>{C4FB6988-095D-4BAB-819B-994064CF832A}</a:tableStyleId>
              </a:tblPr>
              <a:tblGrid>
                <a:gridCol w="2142625">
                  <a:extLst>
                    <a:ext uri="{9D8B030D-6E8A-4147-A177-3AD203B41FA5}">
                      <a16:colId xmlns:a16="http://schemas.microsoft.com/office/drawing/2014/main" val="20000"/>
                    </a:ext>
                  </a:extLst>
                </a:gridCol>
              </a:tblGrid>
              <a:tr h="398700">
                <a:tc>
                  <a:txBody>
                    <a:bodyPr/>
                    <a:lstStyle/>
                    <a:p>
                      <a:pPr marL="0" lvl="0" indent="0" algn="l" rtl="0">
                        <a:spcBef>
                          <a:spcPts val="0"/>
                        </a:spcBef>
                        <a:spcAft>
                          <a:spcPts val="0"/>
                        </a:spcAft>
                        <a:buNone/>
                      </a:pPr>
                      <a:r>
                        <a:rPr lang="en-GB" sz="1100" b="1">
                          <a:solidFill>
                            <a:srgbClr val="FFFFFF"/>
                          </a:solidFill>
                          <a:latin typeface="Century Gothic"/>
                          <a:ea typeface="Century Gothic"/>
                          <a:cs typeface="Century Gothic"/>
                          <a:sym typeface="Century Gothic"/>
                        </a:rPr>
                        <a:t>CHECK FOR UNDERSTANDING</a:t>
                      </a:r>
                      <a:endParaRPr sz="1100" b="1">
                        <a:solidFill>
                          <a:srgbClr val="FFFFFF"/>
                        </a:solidFill>
                        <a:latin typeface="Century Gothic"/>
                        <a:ea typeface="Century Gothic"/>
                        <a:cs typeface="Century Gothic"/>
                        <a:sym typeface="Century Gothic"/>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solidFill>
                      <a:srgbClr val="FF9900"/>
                    </a:solidFill>
                  </a:tcPr>
                </a:tc>
                <a:extLst>
                  <a:ext uri="{0D108BD9-81ED-4DB2-BD59-A6C34878D82A}">
                    <a16:rowId xmlns:a16="http://schemas.microsoft.com/office/drawing/2014/main" val="10000"/>
                  </a:ext>
                </a:extLst>
              </a:tr>
              <a:tr h="784550">
                <a:tc>
                  <a:txBody>
                    <a:bodyPr/>
                    <a:lstStyle/>
                    <a:p>
                      <a:pPr marL="0" lvl="0" indent="0" algn="l" rtl="0">
                        <a:spcBef>
                          <a:spcPts val="0"/>
                        </a:spcBef>
                        <a:spcAft>
                          <a:spcPts val="0"/>
                        </a:spcAft>
                        <a:buNone/>
                      </a:pPr>
                      <a:r>
                        <a:rPr lang="en-GB" sz="1100">
                          <a:latin typeface="Century Gothic"/>
                          <a:ea typeface="Century Gothic"/>
                          <a:cs typeface="Century Gothic"/>
                          <a:sym typeface="Century Gothic"/>
                        </a:rPr>
                        <a:t>How does Perth’s high domestic water use impact the water cycle? </a:t>
                      </a:r>
                      <a:endParaRPr sz="1100">
                        <a:latin typeface="Century Gothic"/>
                        <a:ea typeface="Century Gothic"/>
                        <a:cs typeface="Century Gothic"/>
                        <a:sym typeface="Century Gothic"/>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236" name="Google Shape;236;p33"/>
          <p:cNvGraphicFramePr/>
          <p:nvPr/>
        </p:nvGraphicFramePr>
        <p:xfrm>
          <a:off x="1391363" y="2981425"/>
          <a:ext cx="3000000" cy="3000000"/>
        </p:xfrm>
        <a:graphic>
          <a:graphicData uri="http://schemas.openxmlformats.org/drawingml/2006/table">
            <a:tbl>
              <a:tblPr>
                <a:noFill/>
                <a:tableStyleId>{C4FB6988-095D-4BAB-819B-994064CF832A}</a:tableStyleId>
              </a:tblPr>
              <a:tblGrid>
                <a:gridCol w="1989925">
                  <a:extLst>
                    <a:ext uri="{9D8B030D-6E8A-4147-A177-3AD203B41FA5}">
                      <a16:colId xmlns:a16="http://schemas.microsoft.com/office/drawing/2014/main" val="20000"/>
                    </a:ext>
                  </a:extLst>
                </a:gridCol>
                <a:gridCol w="4003400">
                  <a:extLst>
                    <a:ext uri="{9D8B030D-6E8A-4147-A177-3AD203B41FA5}">
                      <a16:colId xmlns:a16="http://schemas.microsoft.com/office/drawing/2014/main" val="20001"/>
                    </a:ext>
                  </a:extLst>
                </a:gridCol>
              </a:tblGrid>
              <a:tr h="326500">
                <a:tc>
                  <a:txBody>
                    <a:bodyPr/>
                    <a:lstStyle/>
                    <a:p>
                      <a:pPr marL="0" lvl="0" indent="0" algn="l" rtl="0">
                        <a:spcBef>
                          <a:spcPts val="0"/>
                        </a:spcBef>
                        <a:spcAft>
                          <a:spcPts val="0"/>
                        </a:spcAft>
                        <a:buNone/>
                      </a:pPr>
                      <a:r>
                        <a:rPr lang="en-GB" sz="1200" b="1">
                          <a:latin typeface="Century Gothic"/>
                          <a:ea typeface="Century Gothic"/>
                          <a:cs typeface="Century Gothic"/>
                          <a:sym typeface="Century Gothic"/>
                        </a:rPr>
                        <a:t>Human Factor</a:t>
                      </a:r>
                      <a:endParaRPr sz="1200" b="1">
                        <a:latin typeface="Century Gothic"/>
                        <a:ea typeface="Century Gothic"/>
                        <a:cs typeface="Century Gothic"/>
                        <a:sym typeface="Century Gothic"/>
                      </a:endParaRPr>
                    </a:p>
                  </a:txBody>
                  <a:tcPr marL="91425" marR="91425" marT="91425" marB="91425"/>
                </a:tc>
                <a:tc>
                  <a:txBody>
                    <a:bodyPr/>
                    <a:lstStyle/>
                    <a:p>
                      <a:pPr marL="0" lvl="0" indent="0" algn="l" rtl="0">
                        <a:spcBef>
                          <a:spcPts val="0"/>
                        </a:spcBef>
                        <a:spcAft>
                          <a:spcPts val="0"/>
                        </a:spcAft>
                        <a:buNone/>
                      </a:pPr>
                      <a:r>
                        <a:rPr lang="en-GB" sz="1200" b="1">
                          <a:latin typeface="Century Gothic"/>
                          <a:ea typeface="Century Gothic"/>
                          <a:cs typeface="Century Gothic"/>
                          <a:sym typeface="Century Gothic"/>
                        </a:rPr>
                        <a:t>Impact on the water cycle </a:t>
                      </a:r>
                      <a:endParaRPr sz="1200" b="1">
                        <a:latin typeface="Century Gothic"/>
                        <a:ea typeface="Century Gothic"/>
                        <a:cs typeface="Century Gothic"/>
                        <a:sym typeface="Century Gothic"/>
                      </a:endParaRPr>
                    </a:p>
                  </a:txBody>
                  <a:tcPr marL="91425" marR="91425" marT="91425" marB="91425"/>
                </a:tc>
                <a:extLst>
                  <a:ext uri="{0D108BD9-81ED-4DB2-BD59-A6C34878D82A}">
                    <a16:rowId xmlns:a16="http://schemas.microsoft.com/office/drawing/2014/main" val="10000"/>
                  </a:ext>
                </a:extLst>
              </a:tr>
              <a:tr h="1471925">
                <a:tc>
                  <a:txBody>
                    <a:bodyPr/>
                    <a:lstStyle/>
                    <a:p>
                      <a:pPr marL="0" lvl="0" indent="0" algn="l" rtl="0">
                        <a:spcBef>
                          <a:spcPts val="0"/>
                        </a:spcBef>
                        <a:spcAft>
                          <a:spcPts val="0"/>
                        </a:spcAft>
                        <a:buNone/>
                      </a:pPr>
                      <a:r>
                        <a:rPr lang="en-GB" sz="1200">
                          <a:latin typeface="Century Gothic"/>
                          <a:ea typeface="Century Gothic"/>
                          <a:cs typeface="Century Gothic"/>
                          <a:sym typeface="Century Gothic"/>
                        </a:rPr>
                        <a:t>Domestic use of water </a:t>
                      </a:r>
                      <a:endParaRPr sz="1200">
                        <a:latin typeface="Century Gothic"/>
                        <a:ea typeface="Century Gothic"/>
                        <a:cs typeface="Century Gothic"/>
                        <a:sym typeface="Century Gothic"/>
                      </a:endParaRPr>
                    </a:p>
                    <a:p>
                      <a:pPr marL="457200" lvl="0" indent="-304800" algn="l" rtl="0">
                        <a:spcBef>
                          <a:spcPts val="0"/>
                        </a:spcBef>
                        <a:spcAft>
                          <a:spcPts val="0"/>
                        </a:spcAft>
                        <a:buSzPts val="1200"/>
                        <a:buFont typeface="Century Gothic"/>
                        <a:buChar char="-"/>
                      </a:pPr>
                      <a:r>
                        <a:rPr lang="en-GB" sz="1200">
                          <a:latin typeface="Century Gothic"/>
                          <a:ea typeface="Century Gothic"/>
                          <a:cs typeface="Century Gothic"/>
                          <a:sym typeface="Century Gothic"/>
                        </a:rPr>
                        <a:t>Sprinklers on sports ovals </a:t>
                      </a:r>
                      <a:endParaRPr sz="1200">
                        <a:latin typeface="Century Gothic"/>
                        <a:ea typeface="Century Gothic"/>
                        <a:cs typeface="Century Gothic"/>
                        <a:sym typeface="Century Gothic"/>
                      </a:endParaRPr>
                    </a:p>
                    <a:p>
                      <a:pPr marL="457200" lvl="0" indent="-304800" algn="l" rtl="0">
                        <a:spcBef>
                          <a:spcPts val="0"/>
                        </a:spcBef>
                        <a:spcAft>
                          <a:spcPts val="0"/>
                        </a:spcAft>
                        <a:buSzPts val="1200"/>
                        <a:buFont typeface="Century Gothic"/>
                        <a:buChar char="-"/>
                      </a:pPr>
                      <a:r>
                        <a:rPr lang="en-GB" sz="1200">
                          <a:latin typeface="Century Gothic"/>
                          <a:ea typeface="Century Gothic"/>
                          <a:cs typeface="Century Gothic"/>
                          <a:sym typeface="Century Gothic"/>
                        </a:rPr>
                        <a:t>Gardening</a:t>
                      </a:r>
                      <a:endParaRPr sz="1200">
                        <a:latin typeface="Century Gothic"/>
                        <a:ea typeface="Century Gothic"/>
                        <a:cs typeface="Century Gothic"/>
                        <a:sym typeface="Century Gothic"/>
                      </a:endParaRPr>
                    </a:p>
                    <a:p>
                      <a:pPr marL="457200" lvl="0" indent="-304800" algn="l" rtl="0">
                        <a:spcBef>
                          <a:spcPts val="0"/>
                        </a:spcBef>
                        <a:spcAft>
                          <a:spcPts val="0"/>
                        </a:spcAft>
                        <a:buSzPts val="1200"/>
                        <a:buFont typeface="Century Gothic"/>
                        <a:buChar char="-"/>
                      </a:pPr>
                      <a:r>
                        <a:rPr lang="en-GB" sz="1200">
                          <a:latin typeface="Century Gothic"/>
                          <a:ea typeface="Century Gothic"/>
                          <a:cs typeface="Century Gothic"/>
                          <a:sym typeface="Century Gothic"/>
                        </a:rPr>
                        <a:t>Flushing toilets </a:t>
                      </a:r>
                      <a:endParaRPr sz="1200">
                        <a:latin typeface="Century Gothic"/>
                        <a:ea typeface="Century Gothic"/>
                        <a:cs typeface="Century Gothic"/>
                        <a:sym typeface="Century Gothic"/>
                      </a:endParaRPr>
                    </a:p>
                    <a:p>
                      <a:pPr marL="457200" lvl="0" indent="-304800" algn="l" rtl="0">
                        <a:spcBef>
                          <a:spcPts val="0"/>
                        </a:spcBef>
                        <a:spcAft>
                          <a:spcPts val="0"/>
                        </a:spcAft>
                        <a:buSzPts val="1200"/>
                        <a:buFont typeface="Century Gothic"/>
                        <a:buChar char="-"/>
                      </a:pPr>
                      <a:r>
                        <a:rPr lang="en-GB" sz="1200">
                          <a:latin typeface="Century Gothic"/>
                          <a:ea typeface="Century Gothic"/>
                          <a:cs typeface="Century Gothic"/>
                          <a:sym typeface="Century Gothic"/>
                        </a:rPr>
                        <a:t>Pools </a:t>
                      </a:r>
                      <a:endParaRPr sz="1200">
                        <a:latin typeface="Century Gothic"/>
                        <a:ea typeface="Century Gothic"/>
                        <a:cs typeface="Century Gothic"/>
                        <a:sym typeface="Century Gothic"/>
                      </a:endParaRPr>
                    </a:p>
                    <a:p>
                      <a:pPr marL="457200" lvl="0" indent="-304800" algn="l" rtl="0">
                        <a:spcBef>
                          <a:spcPts val="0"/>
                        </a:spcBef>
                        <a:spcAft>
                          <a:spcPts val="0"/>
                        </a:spcAft>
                        <a:buSzPts val="1200"/>
                        <a:buFont typeface="Century Gothic"/>
                        <a:buChar char="-"/>
                      </a:pPr>
                      <a:r>
                        <a:rPr lang="en-GB" sz="1200">
                          <a:latin typeface="Century Gothic"/>
                          <a:ea typeface="Century Gothic"/>
                          <a:cs typeface="Century Gothic"/>
                          <a:sym typeface="Century Gothic"/>
                        </a:rPr>
                        <a:t>Cleaning </a:t>
                      </a:r>
                      <a:endParaRPr sz="1200">
                        <a:latin typeface="Century Gothic"/>
                        <a:ea typeface="Century Gothic"/>
                        <a:cs typeface="Century Gothic"/>
                        <a:sym typeface="Century Gothic"/>
                      </a:endParaRPr>
                    </a:p>
                  </a:txBody>
                  <a:tcPr marL="91425" marR="91425" marT="91425" marB="91425"/>
                </a:tc>
                <a:tc>
                  <a:txBody>
                    <a:bodyPr/>
                    <a:lstStyle/>
                    <a:p>
                      <a:pPr marL="457200" lvl="0" indent="-304800" algn="l" rtl="0">
                        <a:lnSpc>
                          <a:spcPct val="115000"/>
                        </a:lnSpc>
                        <a:spcBef>
                          <a:spcPts val="0"/>
                        </a:spcBef>
                        <a:spcAft>
                          <a:spcPts val="0"/>
                        </a:spcAft>
                        <a:buClr>
                          <a:srgbClr val="000000"/>
                        </a:buClr>
                        <a:buSzPts val="1200"/>
                        <a:buFont typeface="Century Gothic"/>
                        <a:buChar char="●"/>
                      </a:pPr>
                      <a:r>
                        <a:rPr lang="en-GB" sz="1200">
                          <a:latin typeface="Century Gothic"/>
                          <a:ea typeface="Century Gothic"/>
                          <a:cs typeface="Century Gothic"/>
                          <a:sym typeface="Century Gothic"/>
                        </a:rPr>
                        <a:t>Increase water stored in dams</a:t>
                      </a:r>
                      <a:endParaRPr sz="1200">
                        <a:latin typeface="Century Gothic"/>
                        <a:ea typeface="Century Gothic"/>
                        <a:cs typeface="Century Gothic"/>
                        <a:sym typeface="Century Gothic"/>
                      </a:endParaRPr>
                    </a:p>
                    <a:p>
                      <a:pPr marL="457200" lvl="0" indent="-304800" algn="l" rtl="0">
                        <a:lnSpc>
                          <a:spcPct val="115000"/>
                        </a:lnSpc>
                        <a:spcBef>
                          <a:spcPts val="0"/>
                        </a:spcBef>
                        <a:spcAft>
                          <a:spcPts val="0"/>
                        </a:spcAft>
                        <a:buSzPts val="1200"/>
                        <a:buFont typeface="Century Gothic"/>
                        <a:buChar char="●"/>
                      </a:pPr>
                      <a:r>
                        <a:rPr lang="en-GB" sz="1200">
                          <a:latin typeface="Century Gothic"/>
                          <a:ea typeface="Century Gothic"/>
                          <a:cs typeface="Century Gothic"/>
                          <a:sym typeface="Century Gothic"/>
                        </a:rPr>
                        <a:t>Decrease water available in groundwater around the dam</a:t>
                      </a:r>
                      <a:endParaRPr sz="1200">
                        <a:latin typeface="Century Gothic"/>
                        <a:ea typeface="Century Gothic"/>
                        <a:cs typeface="Century Gothic"/>
                        <a:sym typeface="Century Gothic"/>
                      </a:endParaRPr>
                    </a:p>
                    <a:p>
                      <a:pPr marL="457200" lvl="0" indent="-304800" algn="l" rtl="0">
                        <a:lnSpc>
                          <a:spcPct val="115000"/>
                        </a:lnSpc>
                        <a:spcBef>
                          <a:spcPts val="0"/>
                        </a:spcBef>
                        <a:spcAft>
                          <a:spcPts val="0"/>
                        </a:spcAft>
                        <a:buSzPts val="1200"/>
                        <a:buFont typeface="Century Gothic"/>
                        <a:buChar char="●"/>
                      </a:pPr>
                      <a:r>
                        <a:rPr lang="en-GB" sz="1200">
                          <a:latin typeface="Century Gothic"/>
                          <a:ea typeface="Century Gothic"/>
                          <a:cs typeface="Century Gothic"/>
                          <a:sym typeface="Century Gothic"/>
                        </a:rPr>
                        <a:t>Decreases water available to native plants </a:t>
                      </a:r>
                      <a:endParaRPr sz="1200">
                        <a:latin typeface="Century Gothic"/>
                        <a:ea typeface="Century Gothic"/>
                        <a:cs typeface="Century Gothic"/>
                        <a:sym typeface="Century Gothic"/>
                      </a:endParaRPr>
                    </a:p>
                    <a:p>
                      <a:pPr marL="457200" lvl="0" indent="-304800" algn="l" rtl="0">
                        <a:lnSpc>
                          <a:spcPct val="115000"/>
                        </a:lnSpc>
                        <a:spcBef>
                          <a:spcPts val="0"/>
                        </a:spcBef>
                        <a:spcAft>
                          <a:spcPts val="0"/>
                        </a:spcAft>
                        <a:buSzPts val="1200"/>
                        <a:buFont typeface="Century Gothic"/>
                        <a:buChar char="●"/>
                      </a:pPr>
                      <a:r>
                        <a:rPr lang="en-GB" sz="1200">
                          <a:latin typeface="Century Gothic"/>
                          <a:ea typeface="Century Gothic"/>
                          <a:cs typeface="Century Gothic"/>
                          <a:sym typeface="Century Gothic"/>
                        </a:rPr>
                        <a:t>Decreases water in lakes, steams and rivers around the dam. </a:t>
                      </a:r>
                      <a:endParaRPr sz="1200">
                        <a:latin typeface="Century Gothic"/>
                        <a:ea typeface="Century Gothic"/>
                        <a:cs typeface="Century Gothic"/>
                        <a:sym typeface="Century Gothic"/>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4"/>
          <p:cNvSpPr txBox="1">
            <a:spLocks noGrp="1"/>
          </p:cNvSpPr>
          <p:nvPr>
            <p:ph type="subTitle" idx="1"/>
          </p:nvPr>
        </p:nvSpPr>
        <p:spPr>
          <a:xfrm>
            <a:off x="95500" y="266050"/>
            <a:ext cx="7037400" cy="3480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r>
              <a:rPr lang="en-GB" sz="1600">
                <a:solidFill>
                  <a:srgbClr val="FFFFFF"/>
                </a:solidFill>
              </a:rPr>
              <a:t>We will explain how human factors impact the water cycle.</a:t>
            </a:r>
            <a:endParaRPr/>
          </a:p>
        </p:txBody>
      </p:sp>
      <p:sp>
        <p:nvSpPr>
          <p:cNvPr id="242" name="Google Shape;242;p34"/>
          <p:cNvSpPr txBox="1">
            <a:spLocks noGrp="1"/>
          </p:cNvSpPr>
          <p:nvPr>
            <p:ph type="body" idx="2"/>
          </p:nvPr>
        </p:nvSpPr>
        <p:spPr>
          <a:xfrm>
            <a:off x="488925" y="1563325"/>
            <a:ext cx="6193500" cy="10083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AutoNum type="arabicPeriod"/>
            </a:pPr>
            <a:r>
              <a:rPr lang="en-GB" sz="1600"/>
              <a:t>Define a human factor? </a:t>
            </a:r>
            <a:endParaRPr sz="1600"/>
          </a:p>
          <a:p>
            <a:pPr marL="457200" lvl="0" indent="-330200" algn="l" rtl="0">
              <a:spcBef>
                <a:spcPts val="0"/>
              </a:spcBef>
              <a:spcAft>
                <a:spcPts val="0"/>
              </a:spcAft>
              <a:buSzPts val="1600"/>
              <a:buAutoNum type="arabicPeriod"/>
            </a:pPr>
            <a:r>
              <a:rPr lang="en-GB" sz="1600"/>
              <a:t>What human factor is affecting melting ice caps? </a:t>
            </a:r>
            <a:endParaRPr sz="1600"/>
          </a:p>
          <a:p>
            <a:pPr marL="0" lvl="0" indent="0" algn="l" rtl="0">
              <a:spcBef>
                <a:spcPts val="1600"/>
              </a:spcBef>
              <a:spcAft>
                <a:spcPts val="0"/>
              </a:spcAft>
              <a:buNone/>
            </a:pPr>
            <a:endParaRPr sz="1600"/>
          </a:p>
          <a:p>
            <a:pPr marL="457200" lvl="0" indent="0" algn="l" rtl="0">
              <a:spcBef>
                <a:spcPts val="1600"/>
              </a:spcBef>
              <a:spcAft>
                <a:spcPts val="1600"/>
              </a:spcAft>
              <a:buNone/>
            </a:pPr>
            <a:endParaRPr sz="1600"/>
          </a:p>
        </p:txBody>
      </p:sp>
      <p:sp>
        <p:nvSpPr>
          <p:cNvPr id="243" name="Google Shape;243;p34"/>
          <p:cNvSpPr/>
          <p:nvPr/>
        </p:nvSpPr>
        <p:spPr>
          <a:xfrm>
            <a:off x="380650" y="732925"/>
            <a:ext cx="6426600" cy="830400"/>
          </a:xfrm>
          <a:prstGeom prst="rect">
            <a:avLst/>
          </a:prstGeom>
          <a:noFill/>
          <a:ln w="2857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457200" lvl="0" indent="-342900" algn="l" rtl="0">
              <a:spcBef>
                <a:spcPts val="0"/>
              </a:spcBef>
              <a:spcAft>
                <a:spcPts val="0"/>
              </a:spcAft>
              <a:buSzPts val="1800"/>
              <a:buFont typeface="Century Gothic"/>
              <a:buAutoNum type="arabicPeriod"/>
            </a:pPr>
            <a:r>
              <a:rPr lang="en-GB" sz="1800">
                <a:latin typeface="Century Gothic"/>
                <a:ea typeface="Century Gothic"/>
                <a:cs typeface="Century Gothic"/>
                <a:sym typeface="Century Gothic"/>
              </a:rPr>
              <a:t>Answer the following question with a full sentences.</a:t>
            </a:r>
            <a:endParaRPr sz="1800">
              <a:latin typeface="Century Gothic"/>
              <a:ea typeface="Century Gothic"/>
              <a:cs typeface="Century Gothic"/>
              <a:sym typeface="Century Gothic"/>
            </a:endParaRPr>
          </a:p>
          <a:p>
            <a:pPr marL="457200" lvl="0" indent="-342900" algn="l" rtl="0">
              <a:spcBef>
                <a:spcPts val="0"/>
              </a:spcBef>
              <a:spcAft>
                <a:spcPts val="0"/>
              </a:spcAft>
              <a:buSzPts val="1800"/>
              <a:buFont typeface="Century Gothic"/>
              <a:buAutoNum type="arabicPeriod"/>
            </a:pPr>
            <a:r>
              <a:rPr lang="en-GB" sz="1800">
                <a:latin typeface="Century Gothic"/>
                <a:ea typeface="Century Gothic"/>
                <a:cs typeface="Century Gothic"/>
                <a:sym typeface="Century Gothic"/>
              </a:rPr>
              <a:t>Complete the table below. </a:t>
            </a:r>
            <a:endParaRPr sz="1800">
              <a:latin typeface="Century Gothic"/>
              <a:ea typeface="Century Gothic"/>
              <a:cs typeface="Century Gothic"/>
              <a:sym typeface="Century Gothic"/>
            </a:endParaRPr>
          </a:p>
          <a:p>
            <a:pPr marL="0" lvl="0" indent="0" algn="l" rtl="0">
              <a:spcBef>
                <a:spcPts val="0"/>
              </a:spcBef>
              <a:spcAft>
                <a:spcPts val="0"/>
              </a:spcAft>
              <a:buNone/>
            </a:pPr>
            <a:endParaRPr sz="1800">
              <a:latin typeface="Century Gothic"/>
              <a:ea typeface="Century Gothic"/>
              <a:cs typeface="Century Gothic"/>
              <a:sym typeface="Century Gothic"/>
            </a:endParaRPr>
          </a:p>
        </p:txBody>
      </p:sp>
      <p:graphicFrame>
        <p:nvGraphicFramePr>
          <p:cNvPr id="244" name="Google Shape;244;p34"/>
          <p:cNvGraphicFramePr/>
          <p:nvPr/>
        </p:nvGraphicFramePr>
        <p:xfrm>
          <a:off x="513388" y="2354013"/>
          <a:ext cx="3000000" cy="3000000"/>
        </p:xfrm>
        <a:graphic>
          <a:graphicData uri="http://schemas.openxmlformats.org/drawingml/2006/table">
            <a:tbl>
              <a:tblPr>
                <a:noFill/>
                <a:tableStyleId>{C4FB6988-095D-4BAB-819B-994064CF832A}</a:tableStyleId>
              </a:tblPr>
              <a:tblGrid>
                <a:gridCol w="1423025">
                  <a:extLst>
                    <a:ext uri="{9D8B030D-6E8A-4147-A177-3AD203B41FA5}">
                      <a16:colId xmlns:a16="http://schemas.microsoft.com/office/drawing/2014/main" val="20000"/>
                    </a:ext>
                  </a:extLst>
                </a:gridCol>
                <a:gridCol w="2174550">
                  <a:extLst>
                    <a:ext uri="{9D8B030D-6E8A-4147-A177-3AD203B41FA5}">
                      <a16:colId xmlns:a16="http://schemas.microsoft.com/office/drawing/2014/main" val="20001"/>
                    </a:ext>
                  </a:extLst>
                </a:gridCol>
                <a:gridCol w="2696275">
                  <a:extLst>
                    <a:ext uri="{9D8B030D-6E8A-4147-A177-3AD203B41FA5}">
                      <a16:colId xmlns:a16="http://schemas.microsoft.com/office/drawing/2014/main" val="20002"/>
                    </a:ext>
                  </a:extLst>
                </a:gridCol>
              </a:tblGrid>
              <a:tr h="534850">
                <a:tc>
                  <a:txBody>
                    <a:bodyPr/>
                    <a:lstStyle/>
                    <a:p>
                      <a:pPr marL="0" lvl="0" indent="0" algn="l" rtl="0">
                        <a:spcBef>
                          <a:spcPts val="0"/>
                        </a:spcBef>
                        <a:spcAft>
                          <a:spcPts val="0"/>
                        </a:spcAft>
                        <a:buNone/>
                      </a:pPr>
                      <a:r>
                        <a:rPr lang="en-GB" sz="1200" b="1">
                          <a:latin typeface="Century Gothic"/>
                          <a:ea typeface="Century Gothic"/>
                          <a:cs typeface="Century Gothic"/>
                          <a:sym typeface="Century Gothic"/>
                        </a:rPr>
                        <a:t>Human Factor</a:t>
                      </a:r>
                      <a:endParaRPr sz="1200" b="1">
                        <a:latin typeface="Century Gothic"/>
                        <a:ea typeface="Century Gothic"/>
                        <a:cs typeface="Century Gothic"/>
                        <a:sym typeface="Century Gothic"/>
                      </a:endParaRPr>
                    </a:p>
                  </a:txBody>
                  <a:tcPr marL="91425" marR="91425" marT="91425" marB="91425"/>
                </a:tc>
                <a:tc>
                  <a:txBody>
                    <a:bodyPr/>
                    <a:lstStyle/>
                    <a:p>
                      <a:pPr marL="0" lvl="0" indent="0" algn="l" rtl="0">
                        <a:spcBef>
                          <a:spcPts val="0"/>
                        </a:spcBef>
                        <a:spcAft>
                          <a:spcPts val="0"/>
                        </a:spcAft>
                        <a:buNone/>
                      </a:pPr>
                      <a:r>
                        <a:rPr lang="en-GB" sz="1200" b="1">
                          <a:latin typeface="Century Gothic"/>
                          <a:ea typeface="Century Gothic"/>
                          <a:cs typeface="Century Gothic"/>
                          <a:sym typeface="Century Gothic"/>
                        </a:rPr>
                        <a:t>Example of water use </a:t>
                      </a:r>
                      <a:endParaRPr sz="1200" b="1">
                        <a:latin typeface="Century Gothic"/>
                        <a:ea typeface="Century Gothic"/>
                        <a:cs typeface="Century Gothic"/>
                        <a:sym typeface="Century Gothic"/>
                      </a:endParaRPr>
                    </a:p>
                  </a:txBody>
                  <a:tcPr marL="91425" marR="91425" marT="91425" marB="91425"/>
                </a:tc>
                <a:tc>
                  <a:txBody>
                    <a:bodyPr/>
                    <a:lstStyle/>
                    <a:p>
                      <a:pPr marL="0" lvl="0" indent="0" algn="l" rtl="0">
                        <a:spcBef>
                          <a:spcPts val="0"/>
                        </a:spcBef>
                        <a:spcAft>
                          <a:spcPts val="0"/>
                        </a:spcAft>
                        <a:buNone/>
                      </a:pPr>
                      <a:r>
                        <a:rPr lang="en-GB" sz="1200" b="1">
                          <a:latin typeface="Century Gothic"/>
                          <a:ea typeface="Century Gothic"/>
                          <a:cs typeface="Century Gothic"/>
                          <a:sym typeface="Century Gothic"/>
                        </a:rPr>
                        <a:t>Impact on the water cycle </a:t>
                      </a:r>
                      <a:endParaRPr sz="1200" b="1">
                        <a:latin typeface="Century Gothic"/>
                        <a:ea typeface="Century Gothic"/>
                        <a:cs typeface="Century Gothic"/>
                        <a:sym typeface="Century Gothic"/>
                      </a:endParaRPr>
                    </a:p>
                  </a:txBody>
                  <a:tcPr marL="91425" marR="91425" marT="91425" marB="91425"/>
                </a:tc>
                <a:extLst>
                  <a:ext uri="{0D108BD9-81ED-4DB2-BD59-A6C34878D82A}">
                    <a16:rowId xmlns:a16="http://schemas.microsoft.com/office/drawing/2014/main" val="10000"/>
                  </a:ext>
                </a:extLst>
              </a:tr>
              <a:tr h="7648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lnSpc>
                          <a:spcPct val="115000"/>
                        </a:lnSpc>
                        <a:spcBef>
                          <a:spcPts val="0"/>
                        </a:spcBef>
                        <a:spcAft>
                          <a:spcPts val="1600"/>
                        </a:spcAft>
                        <a:buNone/>
                      </a:pPr>
                      <a:endParaRPr sz="1200">
                        <a:latin typeface="Century Gothic"/>
                        <a:ea typeface="Century Gothic"/>
                        <a:cs typeface="Century Gothic"/>
                        <a:sym typeface="Century Gothic"/>
                      </a:endParaRPr>
                    </a:p>
                  </a:txBody>
                  <a:tcPr marL="91425" marR="91425" marT="91425" marB="91425"/>
                </a:tc>
                <a:tc>
                  <a:txBody>
                    <a:bodyPr/>
                    <a:lstStyle/>
                    <a:p>
                      <a:pPr marL="457200" lvl="0" indent="-304800" algn="l" rtl="0">
                        <a:lnSpc>
                          <a:spcPct val="115000"/>
                        </a:lnSpc>
                        <a:spcBef>
                          <a:spcPts val="0"/>
                        </a:spcBef>
                        <a:spcAft>
                          <a:spcPts val="0"/>
                        </a:spcAft>
                        <a:buSzPts val="1200"/>
                        <a:buFont typeface="Century Gothic"/>
                        <a:buChar char="●"/>
                      </a:pPr>
                      <a:endParaRPr sz="1200">
                        <a:latin typeface="Century Gothic"/>
                        <a:ea typeface="Century Gothic"/>
                        <a:cs typeface="Century Gothic"/>
                        <a:sym typeface="Century Gothic"/>
                      </a:endParaRPr>
                    </a:p>
                  </a:txBody>
                  <a:tcPr marL="91425" marR="91425" marT="91425" marB="91425"/>
                </a:tc>
                <a:extLst>
                  <a:ext uri="{0D108BD9-81ED-4DB2-BD59-A6C34878D82A}">
                    <a16:rowId xmlns:a16="http://schemas.microsoft.com/office/drawing/2014/main" val="10001"/>
                  </a:ext>
                </a:extLst>
              </a:tr>
              <a:tr h="764800">
                <a:tc>
                  <a:txBody>
                    <a:bodyPr/>
                    <a:lstStyle/>
                    <a:p>
                      <a:pPr marL="0" lvl="0" indent="0" algn="l" rtl="0">
                        <a:spcBef>
                          <a:spcPts val="0"/>
                        </a:spcBef>
                        <a:spcAft>
                          <a:spcPts val="0"/>
                        </a:spcAft>
                        <a:buNone/>
                      </a:pPr>
                      <a:endParaRPr/>
                    </a:p>
                  </a:txBody>
                  <a:tcPr marL="91425" marR="91425" marT="91425" marB="91425"/>
                </a:tc>
                <a:tc>
                  <a:txBody>
                    <a:bodyPr/>
                    <a:lstStyle/>
                    <a:p>
                      <a:pPr marL="457200" lvl="0" indent="-228600" algn="l" rtl="0">
                        <a:lnSpc>
                          <a:spcPct val="115000"/>
                        </a:lnSpc>
                        <a:spcBef>
                          <a:spcPts val="0"/>
                        </a:spcBef>
                        <a:spcAft>
                          <a:spcPts val="1600"/>
                        </a:spcAft>
                        <a:buNone/>
                      </a:pPr>
                      <a:endParaRPr sz="1200">
                        <a:latin typeface="Century Gothic"/>
                        <a:ea typeface="Century Gothic"/>
                        <a:cs typeface="Century Gothic"/>
                        <a:sym typeface="Century Gothic"/>
                      </a:endParaRPr>
                    </a:p>
                  </a:txBody>
                  <a:tcPr marL="91425" marR="91425" marT="91425" marB="91425"/>
                </a:tc>
                <a:tc>
                  <a:txBody>
                    <a:bodyPr/>
                    <a:lstStyle/>
                    <a:p>
                      <a:pPr marL="457200" lvl="0" indent="-304800" algn="l" rtl="0">
                        <a:lnSpc>
                          <a:spcPct val="115000"/>
                        </a:lnSpc>
                        <a:spcBef>
                          <a:spcPts val="0"/>
                        </a:spcBef>
                        <a:spcAft>
                          <a:spcPts val="0"/>
                        </a:spcAft>
                        <a:buSzPts val="1200"/>
                        <a:buFont typeface="Century Gothic"/>
                        <a:buChar char="●"/>
                      </a:pPr>
                      <a:endParaRPr sz="1200">
                        <a:latin typeface="Century Gothic"/>
                        <a:ea typeface="Century Gothic"/>
                        <a:cs typeface="Century Gothic"/>
                        <a:sym typeface="Century Gothic"/>
                      </a:endParaRPr>
                    </a:p>
                  </a:txBody>
                  <a:tcPr marL="91425" marR="91425" marT="91425" marB="91425"/>
                </a:tc>
                <a:extLst>
                  <a:ext uri="{0D108BD9-81ED-4DB2-BD59-A6C34878D82A}">
                    <a16:rowId xmlns:a16="http://schemas.microsoft.com/office/drawing/2014/main" val="10002"/>
                  </a:ext>
                </a:extLst>
              </a:tr>
              <a:tr h="534850">
                <a:tc>
                  <a:txBody>
                    <a:bodyPr/>
                    <a:lstStyle/>
                    <a:p>
                      <a:pPr marL="0" lvl="0" indent="0" algn="l" rtl="0">
                        <a:spcBef>
                          <a:spcPts val="0"/>
                        </a:spcBef>
                        <a:spcAft>
                          <a:spcPts val="0"/>
                        </a:spcAft>
                        <a:buNone/>
                      </a:pPr>
                      <a:endParaRPr/>
                    </a:p>
                  </a:txBody>
                  <a:tcPr marL="91425" marR="91425" marT="91425" marB="91425"/>
                </a:tc>
                <a:tc>
                  <a:txBody>
                    <a:bodyPr/>
                    <a:lstStyle/>
                    <a:p>
                      <a:pPr marL="457200" lvl="0" indent="-228600" algn="l" rtl="0">
                        <a:lnSpc>
                          <a:spcPct val="115000"/>
                        </a:lnSpc>
                        <a:spcBef>
                          <a:spcPts val="0"/>
                        </a:spcBef>
                        <a:spcAft>
                          <a:spcPts val="1600"/>
                        </a:spcAft>
                        <a:buNone/>
                      </a:pPr>
                      <a:endParaRPr sz="1200">
                        <a:latin typeface="Century Gothic"/>
                        <a:ea typeface="Century Gothic"/>
                        <a:cs typeface="Century Gothic"/>
                        <a:sym typeface="Century Gothic"/>
                      </a:endParaRPr>
                    </a:p>
                  </a:txBody>
                  <a:tcPr marL="91425" marR="91425" marT="91425" marB="91425"/>
                </a:tc>
                <a:tc>
                  <a:txBody>
                    <a:bodyPr/>
                    <a:lstStyle/>
                    <a:p>
                      <a:pPr marL="457200" lvl="0" indent="-304800" algn="l" rtl="0">
                        <a:lnSpc>
                          <a:spcPct val="115000"/>
                        </a:lnSpc>
                        <a:spcBef>
                          <a:spcPts val="0"/>
                        </a:spcBef>
                        <a:spcAft>
                          <a:spcPts val="0"/>
                        </a:spcAft>
                        <a:buSzPts val="1200"/>
                        <a:buFont typeface="Century Gothic"/>
                        <a:buChar char="●"/>
                      </a:pPr>
                      <a:endParaRPr sz="1200">
                        <a:latin typeface="Century Gothic"/>
                        <a:ea typeface="Century Gothic"/>
                        <a:cs typeface="Century Gothic"/>
                        <a:sym typeface="Century Gothic"/>
                      </a:endParaRPr>
                    </a:p>
                  </a:txBody>
                  <a:tcPr marL="91425" marR="91425" marT="91425" marB="91425"/>
                </a:tc>
                <a:extLst>
                  <a:ext uri="{0D108BD9-81ED-4DB2-BD59-A6C34878D82A}">
                    <a16:rowId xmlns:a16="http://schemas.microsoft.com/office/drawing/2014/main" val="10003"/>
                  </a:ext>
                </a:extLst>
              </a:tr>
            </a:tbl>
          </a:graphicData>
        </a:graphic>
      </p:graphicFrame>
      <p:graphicFrame>
        <p:nvGraphicFramePr>
          <p:cNvPr id="245" name="Google Shape;245;p34"/>
          <p:cNvGraphicFramePr/>
          <p:nvPr/>
        </p:nvGraphicFramePr>
        <p:xfrm>
          <a:off x="6941195" y="266050"/>
          <a:ext cx="3000000" cy="3000000"/>
        </p:xfrm>
        <a:graphic>
          <a:graphicData uri="http://schemas.openxmlformats.org/drawingml/2006/table">
            <a:tbl>
              <a:tblPr>
                <a:noFill/>
                <a:tableStyleId>{C4FB6988-095D-4BAB-819B-994064CF832A}</a:tableStyleId>
              </a:tblPr>
              <a:tblGrid>
                <a:gridCol w="2134475">
                  <a:extLst>
                    <a:ext uri="{9D8B030D-6E8A-4147-A177-3AD203B41FA5}">
                      <a16:colId xmlns:a16="http://schemas.microsoft.com/office/drawing/2014/main" val="20000"/>
                    </a:ext>
                  </a:extLst>
                </a:gridCol>
              </a:tblGrid>
              <a:tr h="333825">
                <a:tc>
                  <a:txBody>
                    <a:bodyPr/>
                    <a:lstStyle/>
                    <a:p>
                      <a:pPr marL="0" lvl="0" indent="0" algn="l" rtl="0">
                        <a:spcBef>
                          <a:spcPts val="0"/>
                        </a:spcBef>
                        <a:spcAft>
                          <a:spcPts val="0"/>
                        </a:spcAft>
                        <a:buNone/>
                      </a:pPr>
                      <a:r>
                        <a:rPr lang="en-GB" sz="1100" b="1">
                          <a:solidFill>
                            <a:srgbClr val="FFFFFF"/>
                          </a:solidFill>
                          <a:latin typeface="Century Gothic"/>
                          <a:ea typeface="Century Gothic"/>
                          <a:cs typeface="Century Gothic"/>
                          <a:sym typeface="Century Gothic"/>
                        </a:rPr>
                        <a:t>HINT</a:t>
                      </a:r>
                      <a:endParaRPr sz="1100" b="1">
                        <a:solidFill>
                          <a:srgbClr val="FFFFFF"/>
                        </a:solidFill>
                        <a:latin typeface="Century Gothic"/>
                        <a:ea typeface="Century Gothic"/>
                        <a:cs typeface="Century Gothic"/>
                        <a:sym typeface="Century Gothic"/>
                      </a:endParaRPr>
                    </a:p>
                  </a:txBody>
                  <a:tcPr marL="91425" marR="91425" marT="91425" marB="91425">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solidFill>
                      <a:srgbClr val="6AA84F"/>
                    </a:solidFill>
                  </a:tcPr>
                </a:tc>
                <a:extLst>
                  <a:ext uri="{0D108BD9-81ED-4DB2-BD59-A6C34878D82A}">
                    <a16:rowId xmlns:a16="http://schemas.microsoft.com/office/drawing/2014/main" val="10000"/>
                  </a:ext>
                </a:extLst>
              </a:tr>
              <a:tr h="4129950">
                <a:tc>
                  <a:txBody>
                    <a:bodyPr/>
                    <a:lstStyle/>
                    <a:p>
                      <a:pPr marL="0" lvl="0" indent="0" algn="l" rtl="0">
                        <a:lnSpc>
                          <a:spcPct val="115000"/>
                        </a:lnSpc>
                        <a:spcBef>
                          <a:spcPts val="0"/>
                        </a:spcBef>
                        <a:spcAft>
                          <a:spcPts val="0"/>
                        </a:spcAft>
                        <a:buNone/>
                      </a:pPr>
                      <a:r>
                        <a:rPr lang="en-GB" sz="1000" b="1">
                          <a:solidFill>
                            <a:schemeClr val="dk1"/>
                          </a:solidFill>
                          <a:latin typeface="Century Gothic"/>
                          <a:ea typeface="Century Gothic"/>
                          <a:cs typeface="Century Gothic"/>
                          <a:sym typeface="Century Gothic"/>
                        </a:rPr>
                        <a:t>Domestic</a:t>
                      </a:r>
                      <a:r>
                        <a:rPr lang="en-GB" sz="1000">
                          <a:solidFill>
                            <a:schemeClr val="dk1"/>
                          </a:solidFill>
                          <a:latin typeface="Century Gothic"/>
                          <a:ea typeface="Century Gothic"/>
                          <a:cs typeface="Century Gothic"/>
                          <a:sym typeface="Century Gothic"/>
                        </a:rPr>
                        <a:t> water use, is water used in your house, outside garden and public places such as pools and ovals. </a:t>
                      </a:r>
                      <a:endParaRPr sz="1000">
                        <a:solidFill>
                          <a:schemeClr val="dk1"/>
                        </a:solidFill>
                        <a:latin typeface="Century Gothic"/>
                        <a:ea typeface="Century Gothic"/>
                        <a:cs typeface="Century Gothic"/>
                        <a:sym typeface="Century Gothic"/>
                      </a:endParaRPr>
                    </a:p>
                    <a:p>
                      <a:pPr marL="0" lvl="0" indent="0" algn="l" rtl="0">
                        <a:lnSpc>
                          <a:spcPct val="115000"/>
                        </a:lnSpc>
                        <a:spcBef>
                          <a:spcPts val="1600"/>
                        </a:spcBef>
                        <a:spcAft>
                          <a:spcPts val="0"/>
                        </a:spcAft>
                        <a:buNone/>
                      </a:pPr>
                      <a:r>
                        <a:rPr lang="en-GB" sz="1000" b="1">
                          <a:solidFill>
                            <a:schemeClr val="dk1"/>
                          </a:solidFill>
                          <a:latin typeface="Century Gothic"/>
                          <a:ea typeface="Century Gothic"/>
                          <a:cs typeface="Century Gothic"/>
                          <a:sym typeface="Century Gothic"/>
                        </a:rPr>
                        <a:t>Agriculture </a:t>
                      </a:r>
                      <a:r>
                        <a:rPr lang="en-GB" sz="1000">
                          <a:solidFill>
                            <a:schemeClr val="dk1"/>
                          </a:solidFill>
                          <a:latin typeface="Century Gothic"/>
                          <a:ea typeface="Century Gothic"/>
                          <a:cs typeface="Century Gothic"/>
                          <a:sym typeface="Century Gothic"/>
                        </a:rPr>
                        <a:t>is the use of water to grow fruit, vegetables and grains for food. Crops such as cotton for clothes and grasses to feed animals for human food.   </a:t>
                      </a:r>
                      <a:endParaRPr sz="1000">
                        <a:solidFill>
                          <a:schemeClr val="dk1"/>
                        </a:solidFill>
                        <a:latin typeface="Century Gothic"/>
                        <a:ea typeface="Century Gothic"/>
                        <a:cs typeface="Century Gothic"/>
                        <a:sym typeface="Century Gothic"/>
                      </a:endParaRPr>
                    </a:p>
                    <a:p>
                      <a:pPr marL="0" lvl="0" indent="0" algn="l" rtl="0">
                        <a:lnSpc>
                          <a:spcPct val="115000"/>
                        </a:lnSpc>
                        <a:spcBef>
                          <a:spcPts val="1600"/>
                        </a:spcBef>
                        <a:spcAft>
                          <a:spcPts val="0"/>
                        </a:spcAft>
                        <a:buNone/>
                      </a:pPr>
                      <a:r>
                        <a:rPr lang="en-GB" sz="1000" b="1">
                          <a:solidFill>
                            <a:schemeClr val="dk1"/>
                          </a:solidFill>
                          <a:latin typeface="Century Gothic"/>
                          <a:ea typeface="Century Gothic"/>
                          <a:cs typeface="Century Gothic"/>
                          <a:sym typeface="Century Gothic"/>
                        </a:rPr>
                        <a:t>Industry </a:t>
                      </a:r>
                      <a:r>
                        <a:rPr lang="en-GB" sz="1000">
                          <a:solidFill>
                            <a:schemeClr val="dk1"/>
                          </a:solidFill>
                          <a:latin typeface="Century Gothic"/>
                          <a:ea typeface="Century Gothic"/>
                          <a:cs typeface="Century Gothic"/>
                          <a:sym typeface="Century Gothic"/>
                        </a:rPr>
                        <a:t>is the use of water in making products, mining rocks and generating electricity. </a:t>
                      </a:r>
                      <a:endParaRPr sz="1000">
                        <a:solidFill>
                          <a:schemeClr val="dk1"/>
                        </a:solidFill>
                        <a:latin typeface="Century Gothic"/>
                        <a:ea typeface="Century Gothic"/>
                        <a:cs typeface="Century Gothic"/>
                        <a:sym typeface="Century Gothic"/>
                      </a:endParaRPr>
                    </a:p>
                    <a:p>
                      <a:pPr marL="0" lvl="0" indent="0" algn="l" rtl="0">
                        <a:lnSpc>
                          <a:spcPct val="100000"/>
                        </a:lnSpc>
                        <a:spcBef>
                          <a:spcPts val="1600"/>
                        </a:spcBef>
                        <a:spcAft>
                          <a:spcPts val="0"/>
                        </a:spcAft>
                        <a:buNone/>
                      </a:pPr>
                      <a:r>
                        <a:rPr lang="en-GB" sz="800">
                          <a:solidFill>
                            <a:schemeClr val="dk1"/>
                          </a:solidFill>
                          <a:latin typeface="Century Gothic"/>
                          <a:ea typeface="Century Gothic"/>
                          <a:cs typeface="Century Gothic"/>
                          <a:sym typeface="Century Gothic"/>
                        </a:rPr>
                        <a:t>- Increase water stored in dams.</a:t>
                      </a:r>
                      <a:endParaRPr sz="800">
                        <a:solidFill>
                          <a:schemeClr val="dk1"/>
                        </a:solidFill>
                        <a:latin typeface="Century Gothic"/>
                        <a:ea typeface="Century Gothic"/>
                        <a:cs typeface="Century Gothic"/>
                        <a:sym typeface="Century Gothic"/>
                      </a:endParaRPr>
                    </a:p>
                    <a:p>
                      <a:pPr marL="0" lvl="0" indent="0" algn="l" rtl="0">
                        <a:lnSpc>
                          <a:spcPct val="100000"/>
                        </a:lnSpc>
                        <a:spcBef>
                          <a:spcPts val="0"/>
                        </a:spcBef>
                        <a:spcAft>
                          <a:spcPts val="0"/>
                        </a:spcAft>
                        <a:buNone/>
                      </a:pPr>
                      <a:endParaRPr sz="800">
                        <a:solidFill>
                          <a:schemeClr val="dk1"/>
                        </a:solidFill>
                        <a:latin typeface="Century Gothic"/>
                        <a:ea typeface="Century Gothic"/>
                        <a:cs typeface="Century Gothic"/>
                        <a:sym typeface="Century Gothic"/>
                      </a:endParaRPr>
                    </a:p>
                    <a:p>
                      <a:pPr marL="0" lvl="0" indent="0" algn="l" rtl="0">
                        <a:lnSpc>
                          <a:spcPct val="100000"/>
                        </a:lnSpc>
                        <a:spcBef>
                          <a:spcPts val="0"/>
                        </a:spcBef>
                        <a:spcAft>
                          <a:spcPts val="0"/>
                        </a:spcAft>
                        <a:buNone/>
                      </a:pPr>
                      <a:r>
                        <a:rPr lang="en-GB" sz="800">
                          <a:solidFill>
                            <a:schemeClr val="dk1"/>
                          </a:solidFill>
                          <a:latin typeface="Century Gothic"/>
                          <a:ea typeface="Century Gothic"/>
                          <a:cs typeface="Century Gothic"/>
                          <a:sym typeface="Century Gothic"/>
                        </a:rPr>
                        <a:t>- Decrease water available in groundwater. </a:t>
                      </a:r>
                      <a:endParaRPr sz="800">
                        <a:solidFill>
                          <a:schemeClr val="dk1"/>
                        </a:solidFill>
                        <a:latin typeface="Century Gothic"/>
                        <a:ea typeface="Century Gothic"/>
                        <a:cs typeface="Century Gothic"/>
                        <a:sym typeface="Century Gothic"/>
                      </a:endParaRPr>
                    </a:p>
                    <a:p>
                      <a:pPr marL="0" lvl="0" indent="0" algn="l" rtl="0">
                        <a:lnSpc>
                          <a:spcPct val="100000"/>
                        </a:lnSpc>
                        <a:spcBef>
                          <a:spcPts val="0"/>
                        </a:spcBef>
                        <a:spcAft>
                          <a:spcPts val="0"/>
                        </a:spcAft>
                        <a:buNone/>
                      </a:pPr>
                      <a:endParaRPr sz="800">
                        <a:solidFill>
                          <a:schemeClr val="dk1"/>
                        </a:solidFill>
                        <a:latin typeface="Century Gothic"/>
                        <a:ea typeface="Century Gothic"/>
                        <a:cs typeface="Century Gothic"/>
                        <a:sym typeface="Century Gothic"/>
                      </a:endParaRPr>
                    </a:p>
                    <a:p>
                      <a:pPr marL="0" lvl="0" indent="0" algn="l" rtl="0">
                        <a:lnSpc>
                          <a:spcPct val="100000"/>
                        </a:lnSpc>
                        <a:spcBef>
                          <a:spcPts val="0"/>
                        </a:spcBef>
                        <a:spcAft>
                          <a:spcPts val="0"/>
                        </a:spcAft>
                        <a:buNone/>
                      </a:pPr>
                      <a:r>
                        <a:rPr lang="en-GB" sz="800">
                          <a:solidFill>
                            <a:schemeClr val="dk1"/>
                          </a:solidFill>
                          <a:latin typeface="Century Gothic"/>
                          <a:ea typeface="Century Gothic"/>
                          <a:cs typeface="Century Gothic"/>
                          <a:sym typeface="Century Gothic"/>
                        </a:rPr>
                        <a:t>- Decreases water available to native plants . </a:t>
                      </a:r>
                      <a:endParaRPr sz="800">
                        <a:solidFill>
                          <a:schemeClr val="dk1"/>
                        </a:solidFill>
                        <a:latin typeface="Century Gothic"/>
                        <a:ea typeface="Century Gothic"/>
                        <a:cs typeface="Century Gothic"/>
                        <a:sym typeface="Century Gothic"/>
                      </a:endParaRPr>
                    </a:p>
                    <a:p>
                      <a:pPr marL="0" lvl="0" indent="0" algn="l" rtl="0">
                        <a:lnSpc>
                          <a:spcPct val="100000"/>
                        </a:lnSpc>
                        <a:spcBef>
                          <a:spcPts val="0"/>
                        </a:spcBef>
                        <a:spcAft>
                          <a:spcPts val="0"/>
                        </a:spcAft>
                        <a:buNone/>
                      </a:pPr>
                      <a:endParaRPr sz="800">
                        <a:solidFill>
                          <a:schemeClr val="dk1"/>
                        </a:solidFill>
                        <a:latin typeface="Century Gothic"/>
                        <a:ea typeface="Century Gothic"/>
                        <a:cs typeface="Century Gothic"/>
                        <a:sym typeface="Century Gothic"/>
                      </a:endParaRPr>
                    </a:p>
                    <a:p>
                      <a:pPr marL="0" lvl="0" indent="0" algn="l" rtl="0">
                        <a:lnSpc>
                          <a:spcPct val="100000"/>
                        </a:lnSpc>
                        <a:spcBef>
                          <a:spcPts val="0"/>
                        </a:spcBef>
                        <a:spcAft>
                          <a:spcPts val="0"/>
                        </a:spcAft>
                        <a:buNone/>
                      </a:pPr>
                      <a:r>
                        <a:rPr lang="en-GB" sz="800">
                          <a:solidFill>
                            <a:schemeClr val="dk1"/>
                          </a:solidFill>
                          <a:latin typeface="Century Gothic"/>
                          <a:ea typeface="Century Gothic"/>
                          <a:cs typeface="Century Gothic"/>
                          <a:sym typeface="Century Gothic"/>
                        </a:rPr>
                        <a:t>-Decreases water in lakes, steams and rivers. </a:t>
                      </a:r>
                      <a:endParaRPr sz="800">
                        <a:solidFill>
                          <a:schemeClr val="dk1"/>
                        </a:solidFill>
                        <a:latin typeface="Century Gothic"/>
                        <a:ea typeface="Century Gothic"/>
                        <a:cs typeface="Century Gothic"/>
                        <a:sym typeface="Century Gothic"/>
                      </a:endParaRPr>
                    </a:p>
                  </a:txBody>
                  <a:tcPr marL="91425" marR="91425" marT="91425" marB="91425">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5"/>
          <p:cNvSpPr txBox="1">
            <a:spLocks noGrp="1"/>
          </p:cNvSpPr>
          <p:nvPr>
            <p:ph type="body" idx="1"/>
          </p:nvPr>
        </p:nvSpPr>
        <p:spPr>
          <a:xfrm>
            <a:off x="497975" y="2892375"/>
            <a:ext cx="5946000" cy="2012400"/>
          </a:xfrm>
          <a:prstGeom prst="rect">
            <a:avLst/>
          </a:prstGeom>
        </p:spPr>
        <p:txBody>
          <a:bodyPr spcFirstLastPara="1" wrap="square" lIns="91425" tIns="91425" rIns="91425" bIns="91425" anchor="ctr" anchorCtr="0">
            <a:noAutofit/>
          </a:bodyPr>
          <a:lstStyle/>
          <a:p>
            <a:pPr marL="457200" lvl="0" indent="-368300" algn="l" rtl="0">
              <a:spcBef>
                <a:spcPts val="0"/>
              </a:spcBef>
              <a:spcAft>
                <a:spcPts val="0"/>
              </a:spcAft>
              <a:buClr>
                <a:schemeClr val="dk1"/>
              </a:buClr>
              <a:buSzPts val="2200"/>
              <a:buChar char="●"/>
            </a:pPr>
            <a:r>
              <a:rPr lang="en-GB" sz="2200">
                <a:solidFill>
                  <a:schemeClr val="dk1"/>
                </a:solidFill>
                <a:highlight>
                  <a:srgbClr val="FFFFFF"/>
                </a:highlight>
              </a:rPr>
              <a:t>We will describe how humans manage water.</a:t>
            </a:r>
            <a:endParaRPr sz="2200">
              <a:solidFill>
                <a:schemeClr val="dk1"/>
              </a:solidFill>
              <a:highlight>
                <a:srgbClr val="FFFFFF"/>
              </a:highlight>
            </a:endParaRPr>
          </a:p>
          <a:p>
            <a:pPr marL="457200" lvl="0" indent="-368300" algn="l" rtl="0">
              <a:spcBef>
                <a:spcPts val="0"/>
              </a:spcBef>
              <a:spcAft>
                <a:spcPts val="0"/>
              </a:spcAft>
              <a:buClr>
                <a:schemeClr val="dk1"/>
              </a:buClr>
              <a:buSzPts val="2200"/>
              <a:buChar char="●"/>
            </a:pPr>
            <a:r>
              <a:rPr lang="en-GB" sz="2200">
                <a:solidFill>
                  <a:schemeClr val="dk1"/>
                </a:solidFill>
                <a:highlight>
                  <a:srgbClr val="FFFFFF"/>
                </a:highlight>
              </a:rPr>
              <a:t>We will explain how human management of water impacts the water cycle.</a:t>
            </a:r>
            <a:endParaRPr sz="2200"/>
          </a:p>
        </p:txBody>
      </p:sp>
      <p:sp>
        <p:nvSpPr>
          <p:cNvPr id="251" name="Google Shape;251;p35"/>
          <p:cNvSpPr txBox="1">
            <a:spLocks noGrp="1"/>
          </p:cNvSpPr>
          <p:nvPr>
            <p:ph type="title"/>
          </p:nvPr>
        </p:nvSpPr>
        <p:spPr>
          <a:xfrm>
            <a:off x="453775" y="229425"/>
            <a:ext cx="5198100" cy="226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4000">
                <a:solidFill>
                  <a:srgbClr val="FFFFFF"/>
                </a:solidFill>
              </a:rPr>
              <a:t>We will explain how human factors impact the water cycle.</a:t>
            </a:r>
            <a:endParaRPr sz="4000">
              <a:solidFill>
                <a:srgbClr val="FFFFFF"/>
              </a:solidFill>
            </a:endParaRPr>
          </a:p>
        </p:txBody>
      </p:sp>
      <p:graphicFrame>
        <p:nvGraphicFramePr>
          <p:cNvPr id="252" name="Google Shape;252;p35"/>
          <p:cNvGraphicFramePr/>
          <p:nvPr/>
        </p:nvGraphicFramePr>
        <p:xfrm>
          <a:off x="7603350" y="229425"/>
          <a:ext cx="3000000" cy="3000000"/>
        </p:xfrm>
        <a:graphic>
          <a:graphicData uri="http://schemas.openxmlformats.org/drawingml/2006/table">
            <a:tbl>
              <a:tblPr>
                <a:noFill/>
                <a:tableStyleId>{C4FB6988-095D-4BAB-819B-994064CF832A}</a:tableStyleId>
              </a:tblPr>
              <a:tblGrid>
                <a:gridCol w="1224575">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n-GB" sz="1100" b="1">
                          <a:solidFill>
                            <a:srgbClr val="FFFFFF"/>
                          </a:solidFill>
                          <a:latin typeface="Century Gothic"/>
                          <a:ea typeface="Century Gothic"/>
                          <a:cs typeface="Century Gothic"/>
                          <a:sym typeface="Century Gothic"/>
                        </a:rPr>
                        <a:t>TRACK WITH ME</a:t>
                      </a:r>
                      <a:endParaRPr sz="1100" b="1">
                        <a:solidFill>
                          <a:srgbClr val="FFFFFF"/>
                        </a:solidFill>
                        <a:latin typeface="Century Gothic"/>
                        <a:ea typeface="Century Gothic"/>
                        <a:cs typeface="Century Gothic"/>
                        <a:sym typeface="Century Gothic"/>
                      </a:endParaRPr>
                    </a:p>
                  </a:txBody>
                  <a:tcPr marL="91425" marR="91425" marT="91425" marB="91425">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solidFill>
                      <a:srgbClr val="0B5394"/>
                    </a:solidFill>
                  </a:tcPr>
                </a:tc>
                <a:extLst>
                  <a:ext uri="{0D108BD9-81ED-4DB2-BD59-A6C34878D82A}">
                    <a16:rowId xmlns:a16="http://schemas.microsoft.com/office/drawing/2014/main" val="10000"/>
                  </a:ext>
                </a:extLst>
              </a:tr>
            </a:tbl>
          </a:graphicData>
        </a:graphic>
      </p:graphicFrame>
      <p:graphicFrame>
        <p:nvGraphicFramePr>
          <p:cNvPr id="253" name="Google Shape;253;p35"/>
          <p:cNvGraphicFramePr/>
          <p:nvPr/>
        </p:nvGraphicFramePr>
        <p:xfrm>
          <a:off x="7603350" y="738925"/>
          <a:ext cx="3000000" cy="3000000"/>
        </p:xfrm>
        <a:graphic>
          <a:graphicData uri="http://schemas.openxmlformats.org/drawingml/2006/table">
            <a:tbl>
              <a:tblPr>
                <a:noFill/>
                <a:tableStyleId>{C4FB6988-095D-4BAB-819B-994064CF832A}</a:tableStyleId>
              </a:tblPr>
              <a:tblGrid>
                <a:gridCol w="1224575">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n-GB" sz="1100" b="1">
                          <a:solidFill>
                            <a:srgbClr val="FFFFFF"/>
                          </a:solidFill>
                          <a:latin typeface="Century Gothic"/>
                          <a:ea typeface="Century Gothic"/>
                          <a:cs typeface="Century Gothic"/>
                          <a:sym typeface="Century Gothic"/>
                        </a:rPr>
                        <a:t>READ WITH ME</a:t>
                      </a:r>
                      <a:endParaRPr sz="1100" b="1">
                        <a:solidFill>
                          <a:srgbClr val="FFFFFF"/>
                        </a:solidFill>
                        <a:latin typeface="Century Gothic"/>
                        <a:ea typeface="Century Gothic"/>
                        <a:cs typeface="Century Gothic"/>
                        <a:sym typeface="Century Gothic"/>
                      </a:endParaRPr>
                    </a:p>
                  </a:txBody>
                  <a:tcPr marL="91425" marR="91425" marT="91425" marB="91425">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solidFill>
                      <a:srgbClr val="0B5394"/>
                    </a:solidFill>
                  </a:tcPr>
                </a:tc>
                <a:extLst>
                  <a:ext uri="{0D108BD9-81ED-4DB2-BD59-A6C34878D82A}">
                    <a16:rowId xmlns:a16="http://schemas.microsoft.com/office/drawing/2014/main" val="10000"/>
                  </a:ext>
                </a:extLst>
              </a:tr>
            </a:tbl>
          </a:graphicData>
        </a:graphic>
      </p:graphicFrame>
      <p:graphicFrame>
        <p:nvGraphicFramePr>
          <p:cNvPr id="254" name="Google Shape;254;p35"/>
          <p:cNvGraphicFramePr/>
          <p:nvPr/>
        </p:nvGraphicFramePr>
        <p:xfrm>
          <a:off x="6685300" y="3988350"/>
          <a:ext cx="3000000" cy="3000000"/>
        </p:xfrm>
        <a:graphic>
          <a:graphicData uri="http://schemas.openxmlformats.org/drawingml/2006/table">
            <a:tbl>
              <a:tblPr>
                <a:noFill/>
                <a:tableStyleId>{C4FB6988-095D-4BAB-819B-994064CF832A}</a:tableStyleId>
              </a:tblPr>
              <a:tblGrid>
                <a:gridCol w="2142625">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n-GB" sz="1100" b="1">
                          <a:solidFill>
                            <a:srgbClr val="FFFFFF"/>
                          </a:solidFill>
                          <a:latin typeface="Century Gothic"/>
                          <a:ea typeface="Century Gothic"/>
                          <a:cs typeface="Century Gothic"/>
                          <a:sym typeface="Century Gothic"/>
                        </a:rPr>
                        <a:t>CHECK FOR UNDERSTANDING</a:t>
                      </a:r>
                      <a:endParaRPr sz="1100" b="1">
                        <a:solidFill>
                          <a:srgbClr val="FFFFFF"/>
                        </a:solidFill>
                        <a:latin typeface="Century Gothic"/>
                        <a:ea typeface="Century Gothic"/>
                        <a:cs typeface="Century Gothic"/>
                        <a:sym typeface="Century Gothic"/>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solidFill>
                      <a:srgbClr val="FF9900"/>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GB" sz="1100">
                          <a:latin typeface="Century Gothic"/>
                          <a:ea typeface="Century Gothic"/>
                          <a:cs typeface="Century Gothic"/>
                          <a:sym typeface="Century Gothic"/>
                        </a:rPr>
                        <a:t>Check Success Criteria.</a:t>
                      </a:r>
                      <a:endParaRPr sz="1100">
                        <a:latin typeface="Century Gothic"/>
                        <a:ea typeface="Century Gothic"/>
                        <a:cs typeface="Century Gothic"/>
                        <a:sym typeface="Century Gothic"/>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258"/>
        <p:cNvGrpSpPr/>
        <p:nvPr/>
      </p:nvGrpSpPr>
      <p:grpSpPr>
        <a:xfrm>
          <a:off x="0" y="0"/>
          <a:ext cx="0" cy="0"/>
          <a:chOff x="0" y="0"/>
          <a:chExt cx="0" cy="0"/>
        </a:xfrm>
      </p:grpSpPr>
      <p:sp>
        <p:nvSpPr>
          <p:cNvPr id="259" name="Google Shape;259;p36"/>
          <p:cNvSpPr txBox="1">
            <a:spLocks noGrp="1"/>
          </p:cNvSpPr>
          <p:nvPr>
            <p:ph type="subTitle" idx="1"/>
          </p:nvPr>
        </p:nvSpPr>
        <p:spPr>
          <a:xfrm>
            <a:off x="95500" y="266050"/>
            <a:ext cx="6589800" cy="34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GB" sz="1600">
                <a:solidFill>
                  <a:srgbClr val="FFFFFF"/>
                </a:solidFill>
              </a:rPr>
              <a:t>We will explain how human factors impact the water cycle</a:t>
            </a:r>
            <a:r>
              <a:rPr lang="en-GB" sz="1400">
                <a:solidFill>
                  <a:schemeClr val="lt1"/>
                </a:solidFill>
              </a:rPr>
              <a:t>.</a:t>
            </a:r>
            <a:endParaRPr/>
          </a:p>
        </p:txBody>
      </p:sp>
      <p:sp>
        <p:nvSpPr>
          <p:cNvPr id="260" name="Google Shape;260;p36"/>
          <p:cNvSpPr txBox="1">
            <a:spLocks noGrp="1"/>
          </p:cNvSpPr>
          <p:nvPr>
            <p:ph type="body" idx="2"/>
          </p:nvPr>
        </p:nvSpPr>
        <p:spPr>
          <a:xfrm>
            <a:off x="552550" y="852700"/>
            <a:ext cx="6173700" cy="4065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61" name="Google Shape;261;p36"/>
          <p:cNvPicPr preferRelativeResize="0"/>
          <p:nvPr/>
        </p:nvPicPr>
        <p:blipFill>
          <a:blip r:embed="rId3">
            <a:alphaModFix/>
          </a:blip>
          <a:stretch>
            <a:fillRect/>
          </a:stretch>
        </p:blipFill>
        <p:spPr>
          <a:xfrm>
            <a:off x="552553" y="710187"/>
            <a:ext cx="6488872" cy="4208125"/>
          </a:xfrm>
          <a:prstGeom prst="rect">
            <a:avLst/>
          </a:prstGeom>
          <a:noFill/>
          <a:ln>
            <a:noFill/>
          </a:ln>
        </p:spPr>
      </p:pic>
      <p:graphicFrame>
        <p:nvGraphicFramePr>
          <p:cNvPr id="262" name="Google Shape;262;p36"/>
          <p:cNvGraphicFramePr/>
          <p:nvPr/>
        </p:nvGraphicFramePr>
        <p:xfrm>
          <a:off x="6936260" y="614038"/>
          <a:ext cx="3000000" cy="3000000"/>
        </p:xfrm>
        <a:graphic>
          <a:graphicData uri="http://schemas.openxmlformats.org/drawingml/2006/table">
            <a:tbl>
              <a:tblPr>
                <a:noFill/>
                <a:tableStyleId>{C4FB6988-095D-4BAB-819B-994064CF832A}</a:tableStyleId>
              </a:tblPr>
              <a:tblGrid>
                <a:gridCol w="2142625">
                  <a:extLst>
                    <a:ext uri="{9D8B030D-6E8A-4147-A177-3AD203B41FA5}">
                      <a16:colId xmlns:a16="http://schemas.microsoft.com/office/drawing/2014/main" val="20000"/>
                    </a:ext>
                  </a:extLst>
                </a:gridCol>
              </a:tblGrid>
              <a:tr h="229850">
                <a:tc>
                  <a:txBody>
                    <a:bodyPr/>
                    <a:lstStyle/>
                    <a:p>
                      <a:pPr marL="0" lvl="0" indent="0" algn="l" rtl="0">
                        <a:spcBef>
                          <a:spcPts val="0"/>
                        </a:spcBef>
                        <a:spcAft>
                          <a:spcPts val="0"/>
                        </a:spcAft>
                        <a:buNone/>
                      </a:pPr>
                      <a:r>
                        <a:rPr lang="en-GB" sz="1100" b="1">
                          <a:solidFill>
                            <a:srgbClr val="FFFFFF"/>
                          </a:solidFill>
                          <a:latin typeface="Century Gothic"/>
                          <a:ea typeface="Century Gothic"/>
                          <a:cs typeface="Century Gothic"/>
                          <a:sym typeface="Century Gothic"/>
                        </a:rPr>
                        <a:t>CHECK FOR UNDERSTANDING</a:t>
                      </a:r>
                      <a:endParaRPr sz="1100" b="1">
                        <a:solidFill>
                          <a:srgbClr val="FFFFFF"/>
                        </a:solidFill>
                        <a:latin typeface="Century Gothic"/>
                        <a:ea typeface="Century Gothic"/>
                        <a:cs typeface="Century Gothic"/>
                        <a:sym typeface="Century Gothic"/>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solidFill>
                      <a:srgbClr val="FF9900"/>
                    </a:solidFill>
                  </a:tcPr>
                </a:tc>
                <a:extLst>
                  <a:ext uri="{0D108BD9-81ED-4DB2-BD59-A6C34878D82A}">
                    <a16:rowId xmlns:a16="http://schemas.microsoft.com/office/drawing/2014/main" val="10000"/>
                  </a:ext>
                </a:extLst>
              </a:tr>
              <a:tr h="386150">
                <a:tc>
                  <a:txBody>
                    <a:bodyPr/>
                    <a:lstStyle/>
                    <a:p>
                      <a:pPr marL="0" lvl="0" indent="0" algn="l" rtl="0">
                        <a:spcBef>
                          <a:spcPts val="0"/>
                        </a:spcBef>
                        <a:spcAft>
                          <a:spcPts val="0"/>
                        </a:spcAft>
                        <a:buNone/>
                      </a:pPr>
                      <a:endParaRPr sz="1100">
                        <a:latin typeface="Century Gothic"/>
                        <a:ea typeface="Century Gothic"/>
                        <a:cs typeface="Century Gothic"/>
                        <a:sym typeface="Century Gothic"/>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7FC3234-1E27-F618-9381-D8062764ECA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76615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5"/>
          <p:cNvPicPr preferRelativeResize="0"/>
          <p:nvPr/>
        </p:nvPicPr>
        <p:blipFill>
          <a:blip r:embed="rId3">
            <a:alphaModFix/>
          </a:blip>
          <a:stretch>
            <a:fillRect/>
          </a:stretch>
        </p:blipFill>
        <p:spPr>
          <a:xfrm>
            <a:off x="4840925" y="1307825"/>
            <a:ext cx="4248676" cy="2741875"/>
          </a:xfrm>
          <a:prstGeom prst="rect">
            <a:avLst/>
          </a:prstGeom>
          <a:noFill/>
          <a:ln>
            <a:noFill/>
          </a:ln>
        </p:spPr>
      </p:pic>
      <p:sp>
        <p:nvSpPr>
          <p:cNvPr id="95" name="Google Shape;95;p15"/>
          <p:cNvSpPr txBox="1"/>
          <p:nvPr/>
        </p:nvSpPr>
        <p:spPr>
          <a:xfrm>
            <a:off x="536800" y="283050"/>
            <a:ext cx="4635900" cy="45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200">
                <a:latin typeface="Century Gothic"/>
                <a:ea typeface="Century Gothic"/>
                <a:cs typeface="Century Gothic"/>
                <a:sym typeface="Century Gothic"/>
              </a:rPr>
              <a:t>Answer these questions in full sentences</a:t>
            </a:r>
            <a:endParaRPr sz="2200">
              <a:latin typeface="Century Gothic"/>
              <a:ea typeface="Century Gothic"/>
              <a:cs typeface="Century Gothic"/>
              <a:sym typeface="Century Gothic"/>
            </a:endParaRPr>
          </a:p>
          <a:p>
            <a:pPr marL="0" lvl="0" indent="0" algn="l" rtl="0">
              <a:spcBef>
                <a:spcPts val="0"/>
              </a:spcBef>
              <a:spcAft>
                <a:spcPts val="0"/>
              </a:spcAft>
              <a:buNone/>
            </a:pPr>
            <a:endParaRPr sz="2200">
              <a:latin typeface="Century Gothic"/>
              <a:ea typeface="Century Gothic"/>
              <a:cs typeface="Century Gothic"/>
              <a:sym typeface="Century Gothic"/>
            </a:endParaRPr>
          </a:p>
          <a:p>
            <a:pPr marL="269999" lvl="0" indent="-149225" algn="l" rtl="0">
              <a:spcBef>
                <a:spcPts val="0"/>
              </a:spcBef>
              <a:spcAft>
                <a:spcPts val="0"/>
              </a:spcAft>
              <a:buSzPts val="2200"/>
              <a:buFont typeface="Century Gothic"/>
              <a:buAutoNum type="arabicPeriod"/>
            </a:pPr>
            <a:r>
              <a:rPr lang="en-GB" sz="2200">
                <a:latin typeface="Century Gothic"/>
                <a:ea typeface="Century Gothic"/>
                <a:cs typeface="Century Gothic"/>
                <a:sym typeface="Century Gothic"/>
              </a:rPr>
              <a:t>What causes evaporation in the water cycle? </a:t>
            </a:r>
            <a:endParaRPr sz="2200">
              <a:latin typeface="Century Gothic"/>
              <a:ea typeface="Century Gothic"/>
              <a:cs typeface="Century Gothic"/>
              <a:sym typeface="Century Gothic"/>
            </a:endParaRPr>
          </a:p>
          <a:p>
            <a:pPr marL="0" lvl="0" indent="0" algn="l" rtl="0">
              <a:spcBef>
                <a:spcPts val="0"/>
              </a:spcBef>
              <a:spcAft>
                <a:spcPts val="0"/>
              </a:spcAft>
              <a:buNone/>
            </a:pPr>
            <a:endParaRPr sz="2200">
              <a:latin typeface="Century Gothic"/>
              <a:ea typeface="Century Gothic"/>
              <a:cs typeface="Century Gothic"/>
              <a:sym typeface="Century Gothic"/>
            </a:endParaRPr>
          </a:p>
          <a:p>
            <a:pPr marL="0" lvl="0" indent="0" algn="l" rtl="0">
              <a:spcBef>
                <a:spcPts val="0"/>
              </a:spcBef>
              <a:spcAft>
                <a:spcPts val="0"/>
              </a:spcAft>
              <a:buNone/>
            </a:pPr>
            <a:endParaRPr sz="2200">
              <a:latin typeface="Century Gothic"/>
              <a:ea typeface="Century Gothic"/>
              <a:cs typeface="Century Gothic"/>
              <a:sym typeface="Century Gothic"/>
            </a:endParaRPr>
          </a:p>
          <a:p>
            <a:pPr marL="0" lvl="0" indent="0" algn="l" rtl="0">
              <a:spcBef>
                <a:spcPts val="0"/>
              </a:spcBef>
              <a:spcAft>
                <a:spcPts val="0"/>
              </a:spcAft>
              <a:buNone/>
            </a:pPr>
            <a:r>
              <a:rPr lang="en-GB" sz="2200">
                <a:latin typeface="Century Gothic"/>
                <a:ea typeface="Century Gothic"/>
                <a:cs typeface="Century Gothic"/>
                <a:sym typeface="Century Gothic"/>
              </a:rPr>
              <a:t>2. What state is water during transpiration? </a:t>
            </a:r>
            <a:endParaRPr sz="2200">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6"/>
          <p:cNvSpPr txBox="1">
            <a:spLocks noGrp="1"/>
          </p:cNvSpPr>
          <p:nvPr>
            <p:ph type="body" idx="1"/>
          </p:nvPr>
        </p:nvSpPr>
        <p:spPr>
          <a:xfrm>
            <a:off x="439200" y="566200"/>
            <a:ext cx="7710300" cy="1366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3000"/>
              <a:t>What is one impact of high air temperature on the water cycle?</a:t>
            </a:r>
            <a:endParaRPr sz="3000"/>
          </a:p>
        </p:txBody>
      </p:sp>
      <p:graphicFrame>
        <p:nvGraphicFramePr>
          <p:cNvPr id="101" name="Google Shape;101;p16"/>
          <p:cNvGraphicFramePr/>
          <p:nvPr/>
        </p:nvGraphicFramePr>
        <p:xfrm>
          <a:off x="2626750" y="2241525"/>
          <a:ext cx="6057800" cy="1997084"/>
        </p:xfrm>
        <a:graphic>
          <a:graphicData uri="http://schemas.openxmlformats.org/drawingml/2006/table">
            <a:tbl>
              <a:tblPr>
                <a:noFill/>
                <a:tableStyleId>{C4FB6988-095D-4BAB-819B-994064CF832A}</a:tableStyleId>
              </a:tblPr>
              <a:tblGrid>
                <a:gridCol w="1822450">
                  <a:extLst>
                    <a:ext uri="{9D8B030D-6E8A-4147-A177-3AD203B41FA5}">
                      <a16:colId xmlns:a16="http://schemas.microsoft.com/office/drawing/2014/main" val="20000"/>
                    </a:ext>
                  </a:extLst>
                </a:gridCol>
                <a:gridCol w="4235350">
                  <a:extLst>
                    <a:ext uri="{9D8B030D-6E8A-4147-A177-3AD203B41FA5}">
                      <a16:colId xmlns:a16="http://schemas.microsoft.com/office/drawing/2014/main" val="20001"/>
                    </a:ext>
                  </a:extLst>
                </a:gridCol>
              </a:tblGrid>
              <a:tr h="334850">
                <a:tc>
                  <a:txBody>
                    <a:bodyPr/>
                    <a:lstStyle/>
                    <a:p>
                      <a:pPr marL="0" lvl="0" indent="0" algn="l" rtl="0">
                        <a:spcBef>
                          <a:spcPts val="0"/>
                        </a:spcBef>
                        <a:spcAft>
                          <a:spcPts val="0"/>
                        </a:spcAft>
                        <a:buNone/>
                      </a:pPr>
                      <a:r>
                        <a:rPr lang="en-GB" sz="1200" b="1">
                          <a:latin typeface="Century Gothic"/>
                          <a:ea typeface="Century Gothic"/>
                          <a:cs typeface="Century Gothic"/>
                          <a:sym typeface="Century Gothic"/>
                        </a:rPr>
                        <a:t>Natural Factor</a:t>
                      </a:r>
                      <a:endParaRPr sz="1200" b="1">
                        <a:latin typeface="Century Gothic"/>
                        <a:ea typeface="Century Gothic"/>
                        <a:cs typeface="Century Gothic"/>
                        <a:sym typeface="Century Gothic"/>
                      </a:endParaRPr>
                    </a:p>
                  </a:txBody>
                  <a:tcPr marL="91425" marR="91425" marT="91425" marB="91425"/>
                </a:tc>
                <a:tc>
                  <a:txBody>
                    <a:bodyPr/>
                    <a:lstStyle/>
                    <a:p>
                      <a:pPr marL="0" lvl="0" indent="0" algn="l" rtl="0">
                        <a:spcBef>
                          <a:spcPts val="0"/>
                        </a:spcBef>
                        <a:spcAft>
                          <a:spcPts val="0"/>
                        </a:spcAft>
                        <a:buNone/>
                      </a:pPr>
                      <a:r>
                        <a:rPr lang="en-GB" sz="1200" b="1">
                          <a:latin typeface="Century Gothic"/>
                          <a:ea typeface="Century Gothic"/>
                          <a:cs typeface="Century Gothic"/>
                          <a:sym typeface="Century Gothic"/>
                        </a:rPr>
                        <a:t>Impact on the water cycle </a:t>
                      </a:r>
                      <a:endParaRPr sz="1200" b="1">
                        <a:latin typeface="Century Gothic"/>
                        <a:ea typeface="Century Gothic"/>
                        <a:cs typeface="Century Gothic"/>
                        <a:sym typeface="Century Gothic"/>
                      </a:endParaRPr>
                    </a:p>
                  </a:txBody>
                  <a:tcPr marL="91425" marR="91425" marT="91425" marB="91425"/>
                </a:tc>
                <a:extLst>
                  <a:ext uri="{0D108BD9-81ED-4DB2-BD59-A6C34878D82A}">
                    <a16:rowId xmlns:a16="http://schemas.microsoft.com/office/drawing/2014/main" val="10000"/>
                  </a:ext>
                </a:extLst>
              </a:tr>
              <a:tr h="793325">
                <a:tc>
                  <a:txBody>
                    <a:bodyPr/>
                    <a:lstStyle/>
                    <a:p>
                      <a:pPr marL="0" lvl="0" indent="0" algn="l" rtl="0">
                        <a:spcBef>
                          <a:spcPts val="0"/>
                        </a:spcBef>
                        <a:spcAft>
                          <a:spcPts val="0"/>
                        </a:spcAft>
                        <a:buNone/>
                      </a:pPr>
                      <a:r>
                        <a:rPr lang="en-GB" sz="1200">
                          <a:latin typeface="Century Gothic"/>
                          <a:ea typeface="Century Gothic"/>
                          <a:cs typeface="Century Gothic"/>
                          <a:sym typeface="Century Gothic"/>
                        </a:rPr>
                        <a:t>High air temperature </a:t>
                      </a:r>
                      <a:endParaRPr sz="1200">
                        <a:latin typeface="Century Gothic"/>
                        <a:ea typeface="Century Gothic"/>
                        <a:cs typeface="Century Gothic"/>
                        <a:sym typeface="Century Gothic"/>
                      </a:endParaRPr>
                    </a:p>
                  </a:txBody>
                  <a:tcPr marL="91425" marR="91425" marT="91425" marB="91425"/>
                </a:tc>
                <a:tc>
                  <a:txBody>
                    <a:bodyPr/>
                    <a:lstStyle/>
                    <a:p>
                      <a:pPr marL="457200" lvl="0" indent="-304800" algn="l" rtl="0">
                        <a:lnSpc>
                          <a:spcPct val="115000"/>
                        </a:lnSpc>
                        <a:spcBef>
                          <a:spcPts val="0"/>
                        </a:spcBef>
                        <a:spcAft>
                          <a:spcPts val="0"/>
                        </a:spcAft>
                        <a:buClr>
                          <a:srgbClr val="000000"/>
                        </a:buClr>
                        <a:buSzPts val="1200"/>
                        <a:buFont typeface="Century Gothic"/>
                        <a:buChar char="●"/>
                      </a:pPr>
                      <a:r>
                        <a:rPr lang="en-GB" sz="1200">
                          <a:solidFill>
                            <a:srgbClr val="000000"/>
                          </a:solidFill>
                          <a:latin typeface="Century Gothic"/>
                          <a:ea typeface="Century Gothic"/>
                          <a:cs typeface="Century Gothic"/>
                          <a:sym typeface="Century Gothic"/>
                        </a:rPr>
                        <a:t>Increase evaporation of ocean water.</a:t>
                      </a:r>
                      <a:endParaRPr sz="1200">
                        <a:solidFill>
                          <a:srgbClr val="000000"/>
                        </a:solidFill>
                        <a:latin typeface="Century Gothic"/>
                        <a:ea typeface="Century Gothic"/>
                        <a:cs typeface="Century Gothic"/>
                        <a:sym typeface="Century Gothic"/>
                      </a:endParaRPr>
                    </a:p>
                    <a:p>
                      <a:pPr marL="457200" lvl="0" indent="-304800" algn="l" rtl="0">
                        <a:lnSpc>
                          <a:spcPct val="115000"/>
                        </a:lnSpc>
                        <a:spcBef>
                          <a:spcPts val="0"/>
                        </a:spcBef>
                        <a:spcAft>
                          <a:spcPts val="0"/>
                        </a:spcAft>
                        <a:buClr>
                          <a:srgbClr val="000000"/>
                        </a:buClr>
                        <a:buSzPts val="1200"/>
                        <a:buFont typeface="Century Gothic"/>
                        <a:buChar char="●"/>
                      </a:pPr>
                      <a:r>
                        <a:rPr lang="en-GB" sz="1200">
                          <a:solidFill>
                            <a:srgbClr val="000000"/>
                          </a:solidFill>
                          <a:latin typeface="Century Gothic"/>
                          <a:ea typeface="Century Gothic"/>
                          <a:cs typeface="Century Gothic"/>
                          <a:sym typeface="Century Gothic"/>
                        </a:rPr>
                        <a:t>Increases evaporation of freshwater. </a:t>
                      </a:r>
                      <a:endParaRPr sz="1200">
                        <a:solidFill>
                          <a:srgbClr val="000000"/>
                        </a:solidFill>
                        <a:latin typeface="Century Gothic"/>
                        <a:ea typeface="Century Gothic"/>
                        <a:cs typeface="Century Gothic"/>
                        <a:sym typeface="Century Gothic"/>
                      </a:endParaRPr>
                    </a:p>
                    <a:p>
                      <a:pPr marL="457200" lvl="0" indent="-304800" algn="l" rtl="0">
                        <a:lnSpc>
                          <a:spcPct val="115000"/>
                        </a:lnSpc>
                        <a:spcBef>
                          <a:spcPts val="0"/>
                        </a:spcBef>
                        <a:spcAft>
                          <a:spcPts val="0"/>
                        </a:spcAft>
                        <a:buClr>
                          <a:srgbClr val="000000"/>
                        </a:buClr>
                        <a:buSzPts val="1200"/>
                        <a:buFont typeface="Century Gothic"/>
                        <a:buChar char="●"/>
                      </a:pPr>
                      <a:r>
                        <a:rPr lang="en-GB" sz="1200">
                          <a:solidFill>
                            <a:srgbClr val="000000"/>
                          </a:solidFill>
                          <a:latin typeface="Century Gothic"/>
                          <a:ea typeface="Century Gothic"/>
                          <a:cs typeface="Century Gothic"/>
                          <a:sym typeface="Century Gothic"/>
                        </a:rPr>
                        <a:t>Increases transpiration of plants. </a:t>
                      </a:r>
                      <a:endParaRPr sz="1200">
                        <a:solidFill>
                          <a:srgbClr val="000000"/>
                        </a:solidFill>
                        <a:latin typeface="Century Gothic"/>
                        <a:ea typeface="Century Gothic"/>
                        <a:cs typeface="Century Gothic"/>
                        <a:sym typeface="Century Gothic"/>
                      </a:endParaRPr>
                    </a:p>
                  </a:txBody>
                  <a:tcPr marL="91425" marR="91425" marT="91425" marB="91425"/>
                </a:tc>
                <a:extLst>
                  <a:ext uri="{0D108BD9-81ED-4DB2-BD59-A6C34878D82A}">
                    <a16:rowId xmlns:a16="http://schemas.microsoft.com/office/drawing/2014/main" val="10001"/>
                  </a:ext>
                </a:extLst>
              </a:tr>
              <a:tr h="836300">
                <a:tc>
                  <a:txBody>
                    <a:bodyPr/>
                    <a:lstStyle/>
                    <a:p>
                      <a:pPr marL="0" lvl="0" indent="0" algn="l" rtl="0">
                        <a:spcBef>
                          <a:spcPts val="0"/>
                        </a:spcBef>
                        <a:spcAft>
                          <a:spcPts val="0"/>
                        </a:spcAft>
                        <a:buNone/>
                      </a:pPr>
                      <a:r>
                        <a:rPr lang="en-GB" sz="1200">
                          <a:latin typeface="Century Gothic"/>
                          <a:ea typeface="Century Gothic"/>
                          <a:cs typeface="Century Gothic"/>
                          <a:sym typeface="Century Gothic"/>
                        </a:rPr>
                        <a:t>Low air temperature </a:t>
                      </a:r>
                      <a:endParaRPr sz="1200">
                        <a:latin typeface="Century Gothic"/>
                        <a:ea typeface="Century Gothic"/>
                        <a:cs typeface="Century Gothic"/>
                        <a:sym typeface="Century Gothic"/>
                      </a:endParaRPr>
                    </a:p>
                  </a:txBody>
                  <a:tcPr marL="91425" marR="91425" marT="91425" marB="91425"/>
                </a:tc>
                <a:tc>
                  <a:txBody>
                    <a:bodyPr/>
                    <a:lstStyle/>
                    <a:p>
                      <a:pPr marL="457200" lvl="0" indent="-304800" algn="l" rtl="0">
                        <a:lnSpc>
                          <a:spcPct val="115000"/>
                        </a:lnSpc>
                        <a:spcBef>
                          <a:spcPts val="0"/>
                        </a:spcBef>
                        <a:spcAft>
                          <a:spcPts val="0"/>
                        </a:spcAft>
                        <a:buClr>
                          <a:srgbClr val="000000"/>
                        </a:buClr>
                        <a:buSzPts val="1200"/>
                        <a:buFont typeface="Century Gothic"/>
                        <a:buChar char="●"/>
                      </a:pPr>
                      <a:r>
                        <a:rPr lang="en-GB" sz="1200">
                          <a:solidFill>
                            <a:srgbClr val="000000"/>
                          </a:solidFill>
                          <a:latin typeface="Century Gothic"/>
                          <a:ea typeface="Century Gothic"/>
                          <a:cs typeface="Century Gothic"/>
                          <a:sym typeface="Century Gothic"/>
                        </a:rPr>
                        <a:t>Increases cloud formation (condensation). </a:t>
                      </a:r>
                      <a:endParaRPr sz="1200">
                        <a:solidFill>
                          <a:srgbClr val="000000"/>
                        </a:solidFill>
                        <a:latin typeface="Century Gothic"/>
                        <a:ea typeface="Century Gothic"/>
                        <a:cs typeface="Century Gothic"/>
                        <a:sym typeface="Century Gothic"/>
                      </a:endParaRPr>
                    </a:p>
                    <a:p>
                      <a:pPr marL="457200" lvl="0" indent="-304800" algn="l" rtl="0">
                        <a:lnSpc>
                          <a:spcPct val="115000"/>
                        </a:lnSpc>
                        <a:spcBef>
                          <a:spcPts val="0"/>
                        </a:spcBef>
                        <a:spcAft>
                          <a:spcPts val="0"/>
                        </a:spcAft>
                        <a:buClr>
                          <a:srgbClr val="000000"/>
                        </a:buClr>
                        <a:buSzPts val="1200"/>
                        <a:buFont typeface="Century Gothic"/>
                        <a:buChar char="●"/>
                      </a:pPr>
                      <a:r>
                        <a:rPr lang="en-GB" sz="1200">
                          <a:solidFill>
                            <a:srgbClr val="000000"/>
                          </a:solidFill>
                          <a:latin typeface="Century Gothic"/>
                          <a:ea typeface="Century Gothic"/>
                          <a:cs typeface="Century Gothic"/>
                          <a:sym typeface="Century Gothic"/>
                        </a:rPr>
                        <a:t>Increases rainfall (precipitation). </a:t>
                      </a:r>
                      <a:endParaRPr sz="1200">
                        <a:solidFill>
                          <a:srgbClr val="000000"/>
                        </a:solidFill>
                        <a:latin typeface="Century Gothic"/>
                        <a:ea typeface="Century Gothic"/>
                        <a:cs typeface="Century Gothic"/>
                        <a:sym typeface="Century Gothic"/>
                      </a:endParaRPr>
                    </a:p>
                  </a:txBody>
                  <a:tcPr marL="91425" marR="91425" marT="91425" marB="91425"/>
                </a:tc>
                <a:extLst>
                  <a:ext uri="{0D108BD9-81ED-4DB2-BD59-A6C34878D82A}">
                    <a16:rowId xmlns:a16="http://schemas.microsoft.com/office/drawing/2014/main" val="10002"/>
                  </a:ext>
                </a:extLst>
              </a:tr>
            </a:tbl>
          </a:graphicData>
        </a:graphic>
      </p:graphicFrame>
      <p:pic>
        <p:nvPicPr>
          <p:cNvPr id="102" name="Google Shape;102;p16"/>
          <p:cNvPicPr preferRelativeResize="0"/>
          <p:nvPr/>
        </p:nvPicPr>
        <p:blipFill rotWithShape="1">
          <a:blip r:embed="rId3">
            <a:alphaModFix/>
          </a:blip>
          <a:srcRect b="28171"/>
          <a:stretch/>
        </p:blipFill>
        <p:spPr>
          <a:xfrm>
            <a:off x="642250" y="2515750"/>
            <a:ext cx="1759954" cy="193742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7"/>
          <p:cNvSpPr txBox="1">
            <a:spLocks noGrp="1"/>
          </p:cNvSpPr>
          <p:nvPr>
            <p:ph type="body" idx="1"/>
          </p:nvPr>
        </p:nvSpPr>
        <p:spPr>
          <a:xfrm>
            <a:off x="499650" y="566200"/>
            <a:ext cx="8457300" cy="409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400"/>
              <a:t>Repeat the opposite word/phrase.</a:t>
            </a:r>
            <a:endParaRPr sz="2400"/>
          </a:p>
          <a:p>
            <a:pPr marL="0" lvl="0" indent="0" algn="l" rtl="0">
              <a:spcBef>
                <a:spcPts val="1600"/>
              </a:spcBef>
              <a:spcAft>
                <a:spcPts val="0"/>
              </a:spcAft>
              <a:buNone/>
            </a:pPr>
            <a:r>
              <a:rPr lang="en-GB" sz="4800"/>
              <a:t>RENEWABLE RESOURCE</a:t>
            </a:r>
            <a:endParaRPr sz="4800"/>
          </a:p>
          <a:p>
            <a:pPr marL="0" lvl="0" indent="0" algn="r" rtl="0">
              <a:spcBef>
                <a:spcPts val="0"/>
              </a:spcBef>
              <a:spcAft>
                <a:spcPts val="1600"/>
              </a:spcAft>
              <a:buNone/>
            </a:pPr>
            <a:r>
              <a:rPr lang="en-GB" sz="4800">
                <a:solidFill>
                  <a:srgbClr val="0B5394"/>
                </a:solidFill>
              </a:rPr>
              <a:t>IT WILL NOT RUN OUT</a:t>
            </a:r>
            <a:endParaRPr sz="4800">
              <a:solidFill>
                <a:srgbClr val="0B539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txBox="1">
            <a:spLocks noGrp="1"/>
          </p:cNvSpPr>
          <p:nvPr>
            <p:ph type="body" idx="1"/>
          </p:nvPr>
        </p:nvSpPr>
        <p:spPr>
          <a:xfrm>
            <a:off x="499650" y="566200"/>
            <a:ext cx="8457300" cy="409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400"/>
              <a:t>Repeat the opposite word/phrase.</a:t>
            </a:r>
            <a:endParaRPr sz="2400"/>
          </a:p>
          <a:p>
            <a:pPr marL="0" lvl="0" indent="0" algn="l" rtl="0">
              <a:spcBef>
                <a:spcPts val="1600"/>
              </a:spcBef>
              <a:spcAft>
                <a:spcPts val="0"/>
              </a:spcAft>
              <a:buNone/>
            </a:pPr>
            <a:r>
              <a:rPr lang="en-GB" sz="4800"/>
              <a:t>NON-RENEWABLE RESOURCE</a:t>
            </a:r>
            <a:endParaRPr sz="4800"/>
          </a:p>
          <a:p>
            <a:pPr marL="0" lvl="0" indent="0" algn="r" rtl="0">
              <a:spcBef>
                <a:spcPts val="0"/>
              </a:spcBef>
              <a:spcAft>
                <a:spcPts val="1600"/>
              </a:spcAft>
              <a:buNone/>
            </a:pPr>
            <a:r>
              <a:rPr lang="en-GB" sz="4800">
                <a:solidFill>
                  <a:srgbClr val="0B5394"/>
                </a:solidFill>
              </a:rPr>
              <a:t>IT WILL RUN OUT</a:t>
            </a:r>
            <a:endParaRPr sz="4800">
              <a:solidFill>
                <a:srgbClr val="0B5394"/>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9"/>
          <p:cNvSpPr txBox="1">
            <a:spLocks noGrp="1"/>
          </p:cNvSpPr>
          <p:nvPr>
            <p:ph type="body" idx="1"/>
          </p:nvPr>
        </p:nvSpPr>
        <p:spPr>
          <a:xfrm>
            <a:off x="499650" y="566200"/>
            <a:ext cx="8457300" cy="409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400"/>
              <a:t>Repeat the opposite word/phrase.</a:t>
            </a:r>
            <a:endParaRPr sz="2400"/>
          </a:p>
          <a:p>
            <a:pPr marL="0" lvl="0" indent="0" algn="l" rtl="0">
              <a:spcBef>
                <a:spcPts val="1600"/>
              </a:spcBef>
              <a:spcAft>
                <a:spcPts val="0"/>
              </a:spcAft>
              <a:buNone/>
            </a:pPr>
            <a:r>
              <a:rPr lang="en-GB" sz="4800"/>
              <a:t>TIMESCALE</a:t>
            </a:r>
            <a:endParaRPr sz="4800"/>
          </a:p>
          <a:p>
            <a:pPr marL="0" lvl="0" indent="0" algn="r" rtl="0">
              <a:spcBef>
                <a:spcPts val="1000"/>
              </a:spcBef>
              <a:spcAft>
                <a:spcPts val="1600"/>
              </a:spcAft>
              <a:buNone/>
            </a:pPr>
            <a:r>
              <a:rPr lang="en-GB" sz="4800">
                <a:solidFill>
                  <a:srgbClr val="0B5394"/>
                </a:solidFill>
              </a:rPr>
              <a:t>TIME NEEDED TO COMPLETE A PROCESS</a:t>
            </a:r>
            <a:endParaRPr sz="4800">
              <a:solidFill>
                <a:srgbClr val="0B5394"/>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0"/>
          <p:cNvSpPr txBox="1">
            <a:spLocks noGrp="1"/>
          </p:cNvSpPr>
          <p:nvPr>
            <p:ph type="body" idx="1"/>
          </p:nvPr>
        </p:nvSpPr>
        <p:spPr>
          <a:xfrm>
            <a:off x="499650" y="566200"/>
            <a:ext cx="8457300" cy="409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400"/>
              <a:t>Repeat the opposite word/phrase.</a:t>
            </a:r>
            <a:endParaRPr sz="2400"/>
          </a:p>
          <a:p>
            <a:pPr marL="0" lvl="0" indent="0" algn="l" rtl="0">
              <a:spcBef>
                <a:spcPts val="1600"/>
              </a:spcBef>
              <a:spcAft>
                <a:spcPts val="0"/>
              </a:spcAft>
              <a:buNone/>
            </a:pPr>
            <a:r>
              <a:rPr lang="en-GB" sz="4800"/>
              <a:t>SOLAR POWER</a:t>
            </a:r>
            <a:endParaRPr sz="4800"/>
          </a:p>
          <a:p>
            <a:pPr marL="0" lvl="0" indent="0" algn="r" rtl="0">
              <a:spcBef>
                <a:spcPts val="0"/>
              </a:spcBef>
              <a:spcAft>
                <a:spcPts val="1600"/>
              </a:spcAft>
              <a:buNone/>
            </a:pPr>
            <a:r>
              <a:rPr lang="en-GB" sz="4800">
                <a:solidFill>
                  <a:srgbClr val="0B5394"/>
                </a:solidFill>
              </a:rPr>
              <a:t>ENERGY FROM THE SUN</a:t>
            </a:r>
            <a:endParaRPr sz="4800">
              <a:solidFill>
                <a:srgbClr val="0B5394"/>
              </a:solidFill>
            </a:endParaRPr>
          </a:p>
        </p:txBody>
      </p:sp>
    </p:spTree>
  </p:cSld>
  <p:clrMapOvr>
    <a:masterClrMapping/>
  </p:clrMapOvr>
</p:sld>
</file>

<file path=ppt/theme/theme1.xml><?xml version="1.0" encoding="utf-8"?>
<a:theme xmlns:a="http://schemas.openxmlformats.org/drawingml/2006/main" name="ASC EDI Templat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d5c732d2-f217-444a-91d8-37c5714ca695">
      <UserInfo>
        <DisplayName/>
        <AccountId xsi:nil="true"/>
        <AccountType/>
      </UserInfo>
    </SharedWithUsers>
    <MediaLengthInSeconds xmlns="8f659357-f805-491c-ad0b-5621b2de6466" xsi:nil="true"/>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7" ma:contentTypeDescription="Create a new document." ma:contentTypeScope="" ma:versionID="a80bebadbce44e7a05ce0f8ed1bf3577">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400fe0a1a6d11ddc4d41185554cf8274"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BF581BD-3873-4493-8D6F-6A8C55F64F96}">
  <ds:schemaRefs>
    <ds:schemaRef ds:uri="d5c732d2-f217-444a-91d8-37c5714ca695"/>
    <ds:schemaRef ds:uri="http://schemas.microsoft.com/office/2006/metadata/properties"/>
    <ds:schemaRef ds:uri="http://www.w3.org/XML/1998/namespace"/>
    <ds:schemaRef ds:uri="http://purl.org/dc/terms/"/>
    <ds:schemaRef ds:uri="http://schemas.microsoft.com/office/infopath/2007/PartnerControls"/>
    <ds:schemaRef ds:uri="http://purl.org/dc/elements/1.1/"/>
    <ds:schemaRef ds:uri="http://schemas.microsoft.com/office/2006/documentManagement/types"/>
    <ds:schemaRef ds:uri="http://schemas.openxmlformats.org/package/2006/metadata/core-properties"/>
    <ds:schemaRef ds:uri="8f659357-f805-491c-ad0b-5621b2de6466"/>
    <ds:schemaRef ds:uri="http://purl.org/dc/dcmitype/"/>
  </ds:schemaRefs>
</ds:datastoreItem>
</file>

<file path=customXml/itemProps2.xml><?xml version="1.0" encoding="utf-8"?>
<ds:datastoreItem xmlns:ds="http://schemas.openxmlformats.org/officeDocument/2006/customXml" ds:itemID="{4A3FF1BA-170B-425D-8CE6-A909554378CB}">
  <ds:schemaRefs>
    <ds:schemaRef ds:uri="http://schemas.microsoft.com/sharepoint/v3/contenttype/forms"/>
  </ds:schemaRefs>
</ds:datastoreItem>
</file>

<file path=customXml/itemProps3.xml><?xml version="1.0" encoding="utf-8"?>
<ds:datastoreItem xmlns:ds="http://schemas.openxmlformats.org/officeDocument/2006/customXml" ds:itemID="{ADAE238E-CD0E-43DE-A986-07759E2EFA0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f659357-f805-491c-ad0b-5621b2de6466"/>
    <ds:schemaRef ds:uri="d5c732d2-f217-444a-91d8-37c5714ca6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1923</Words>
  <Application>Microsoft Macintosh PowerPoint</Application>
  <PresentationFormat>On-screen Show (16:9)</PresentationFormat>
  <Paragraphs>237</Paragraphs>
  <Slides>25</Slides>
  <Notes>24</Notes>
  <HiddenSlides>2</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Century Gothic</vt:lpstr>
      <vt:lpstr>ASC EDI Template</vt:lpstr>
      <vt:lpstr>HUMAN FACTORS  IMPACTING THE WATER CYCLE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We will explain how human factors impact the water cycle.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We will explain how human factors impact the water cycle.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FACTORS  IMPACTING THE WATER CYCLE</dc:title>
  <cp:lastModifiedBy>CHANDLER Felicity [Southern River College]</cp:lastModifiedBy>
  <cp:revision>1</cp:revision>
  <dcterms:modified xsi:type="dcterms:W3CDTF">2024-02-26T00:21:55Z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0x010100C8157990E5B9394AB60DC397E95032F9</vt:lpwstr>
  </property>
  <property fmtid="{D5CDD505-2E9C-101B-9397-08002B2CF9AE}" pid="3" name="Order">
    <vt:r8>39200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ies>
</file>