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E35638-5885-4B76-B037-005C36E2365A}">
  <a:tblStyle styleId="{E1E35638-5885-4B76-B037-005C36E23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Roboto-boldItalic.fntdata"/><Relationship Id="rId18" Type="http://schemas.openxmlformats.org/officeDocument/2006/relationships/slide" Target="slides/slide12.xml"/><Relationship Id="rId42" Type="http://schemas.openxmlformats.org/officeDocument/2006/relationships/font" Target="fonts/CenturyGothic-italic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font" Target="fonts/CenturyGothic-regular.fntdata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font" Target="fonts/Roboto-bold.fntdata"/><Relationship Id="rId45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Roboto-regular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1.xml"/><Relationship Id="rId22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Roboto-italic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4.xml"/><Relationship Id="rId41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om.gov.au/water/waterinaustralia/files/Water-in-Australia-2016-17.pdf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ae19017a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ae19017a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ae19017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ae19017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5c105c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5c105c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b="1" lang="en-GB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b="1" lang="en-GB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b="1" lang="en-GB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b="1" lang="en-GB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b="1" lang="en-GB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b="1" lang="en-GB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7cae6b6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7cae6b6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7cae6b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7cae6b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7cae6b6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7cae6b6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7cae6b6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7cae6b6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7cae6b6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7cae6b6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5c105c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5c105c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5c105c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5c105c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f8bd1c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f8bd1c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5c105ce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5c105ce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7cae6b6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7cae6b6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5c105ce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e5c105ce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2ae190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2ae190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5c105c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e5c105c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http://www.bom.gov.au/water/waterinaustralia/files/Water-in-Australia-2016-17.pdf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ae19017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2ae19017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e5c105c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e5c105c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8ea9c6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8ea9c6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5c105ce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5c105ce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28ea9c6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28ea9c6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ea8469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ea8469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ae19017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ae19017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2ae19017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2ae19017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ae19017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ae19017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ae19017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ae19017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2ae19017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2ae19017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ae19017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ae19017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kill Closure">
  <p:cSld name="BLANK_1_1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ependent Practice">
  <p:cSld name="BLANK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 Now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 rot="-5400000">
            <a:off x="-352325" y="2399550"/>
            <a:ext cx="1154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mpt Boxes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ily Review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rning Objective and Success Criteria">
  <p:cSld name="BLANK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ate Prior Knowledge">
  <p:cSld name="BLANK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</a:t>
            </a: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ept Development">
  <p:cSld name="BLANK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kill Development/Guided Practice">
  <p:cSld name="BLANK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9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levance">
  <p:cSld name="BLANK_1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0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fmla="val 3214" name="adj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0OW5DZWjF_I" TargetMode="External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OqMAaD61Tx0" TargetMode="External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8uSiNhWrIyU" TargetMode="External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 amt="37000"/>
          </a:blip>
          <a:srcRect b="23684" l="0" r="0" t="38815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</a:rPr>
              <a:t>WESTERN AUSTRALIA’S MANAGEMENT OF WATER</a:t>
            </a:r>
            <a:endParaRPr sz="4800"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We will analyse Western Australia's management of water.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49825" y="551425"/>
            <a:ext cx="44277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</a:rPr>
              <a:t>If agricultural water demand decreases what would be a positive impact on the water cycle? </a:t>
            </a:r>
            <a:endParaRPr sz="2200"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7149" l="6261" r="0" t="0"/>
          <a:stretch/>
        </p:blipFill>
        <p:spPr>
          <a:xfrm>
            <a:off x="5045919" y="372356"/>
            <a:ext cx="3452075" cy="269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22"/>
          <p:cNvGraphicFramePr/>
          <p:nvPr/>
        </p:nvGraphicFramePr>
        <p:xfrm>
          <a:off x="549813" y="318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053650"/>
                <a:gridCol w="4131525"/>
              </a:tblGrid>
              <a:tr h="36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Human Factor</a:t>
                      </a:r>
                      <a:endParaRPr b="1"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Impact on the water cycle </a:t>
                      </a:r>
                      <a:endParaRPr b="1"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23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Agricultural use of water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entury Gothic"/>
                        <a:buChar char="-"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Growing food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entury Gothic"/>
                        <a:buChar char="-"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Farming animals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entury Gothic"/>
                        <a:buChar char="-"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Growing grapes for wine in Margaret River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Gothic"/>
                        <a:buChar char="●"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 demand for dam water storage</a:t>
                      </a:r>
                      <a:endParaRPr sz="12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Gothic"/>
                        <a:buChar char="●"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Decrease water available in groundwater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Gothic"/>
                        <a:buChar char="●"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Decreases water available to native plants </a:t>
                      </a:r>
                      <a:endParaRPr sz="120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entury Gothic"/>
                        <a:buChar char="●"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Decreases water in lakes, steams and rivers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660" y="1888325"/>
            <a:ext cx="4766492" cy="3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6750" y="150725"/>
            <a:ext cx="60630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collection?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-GB">
                <a:solidFill>
                  <a:schemeClr val="dk1"/>
                </a:solidFill>
              </a:rPr>
              <a:t>Water from oceans, lakes and rivers as a gas.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>
                <a:solidFill>
                  <a:schemeClr val="dk1"/>
                </a:solidFill>
              </a:rPr>
              <a:t>Plants lose water as gas through their leaves.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>
                <a:solidFill>
                  <a:schemeClr val="dk1"/>
                </a:solidFill>
              </a:rPr>
              <a:t>Water collects into the ground or runs off to rivers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97975" y="2892375"/>
            <a:ext cx="60606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We will discuss the issues relating to water use in Western Australia.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We will consider water use in farming, households and gardening.</a:t>
            </a:r>
            <a:endParaRPr sz="2000"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532075" y="229425"/>
            <a:ext cx="5163900" cy="22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We will analyse Western Australia's management of water.</a:t>
            </a:r>
            <a:endParaRPr sz="3600">
              <a:solidFill>
                <a:srgbClr val="FFFFFF"/>
              </a:solidFill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6693450" y="40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52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4"/>
          <p:cNvGraphicFramePr/>
          <p:nvPr/>
        </p:nvGraphicFramePr>
        <p:xfrm>
          <a:off x="7603350" y="2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2245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24"/>
          <p:cNvGraphicFramePr/>
          <p:nvPr/>
        </p:nvGraphicFramePr>
        <p:xfrm>
          <a:off x="7603350" y="7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2245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552550" y="852700"/>
            <a:ext cx="27468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Humans change the natural movement of water in the water cycle to benefit how we live.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Have you seen any ways that water is </a:t>
            </a:r>
            <a:r>
              <a:rPr b="1" lang="en-GB">
                <a:solidFill>
                  <a:schemeClr val="dk1"/>
                </a:solidFill>
              </a:rPr>
              <a:t>wasted</a:t>
            </a:r>
            <a:r>
              <a:rPr lang="en-GB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pic>
        <p:nvPicPr>
          <p:cNvPr descr="We’re getting less rain due to climate change, which means we need other water sources. &#10;&#10;Learn more at waterforlife.com.au" id="156" name="Google Shape;156;p25" title="Rainfall | Water for Life | Water Corpo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625" y="852700"/>
            <a:ext cx="5420800" cy="4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552550" y="852700"/>
            <a:ext cx="34671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Western Australia’s water comes from dams₁.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Western Australia (WA) relies on regular rainfall to fill these dams</a:t>
            </a:r>
            <a:r>
              <a:rPr lang="en-GB">
                <a:solidFill>
                  <a:schemeClr val="dk1"/>
                </a:solidFill>
              </a:rPr>
              <a:t>₁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WA rainfall is decreasing from climate change. </a:t>
            </a:r>
            <a:r>
              <a:rPr lang="en-GB">
                <a:solidFill>
                  <a:schemeClr val="dk1"/>
                </a:solidFill>
              </a:rPr>
              <a:t>WA has experienced the lowest rainfall rate since 1911. </a:t>
            </a:r>
            <a:endParaRPr/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6809700" y="40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man-made pools to store and control water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3762"/>
          <a:stretch/>
        </p:blipFill>
        <p:spPr>
          <a:xfrm>
            <a:off x="4019650" y="845200"/>
            <a:ext cx="4924525" cy="29619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6"/>
          <p:cNvGraphicFramePr/>
          <p:nvPr/>
        </p:nvGraphicFramePr>
        <p:xfrm>
          <a:off x="4458625" y="40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is decreasing rainfall a problem for WA?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552550" y="852700"/>
            <a:ext cx="32175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warmer months, dams</a:t>
            </a:r>
            <a:r>
              <a:rPr lang="en-GB">
                <a:solidFill>
                  <a:schemeClr val="dk1"/>
                </a:solidFill>
              </a:rPr>
              <a:t>₁ can get 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WA supplements₂ dams₁ with groundwater and desalinated water.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Desalination is the process of changing seawater into freshwater.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187600" y="40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34672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man-made pools to store and control water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2 - adds to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Learn about how catchments work and why our dam levels don't automatically rise after a heavy rainfall.&#10;&#10;Visit our website for more information https://www.watercorporation.com.au/water-supply/rainfall-and-dams" id="173" name="Google Shape;173;p27" title="Dams and catchments | Water Supply | Water Corpo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225" y="1193000"/>
            <a:ext cx="4967075" cy="3725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7"/>
          <p:cNvGraphicFramePr/>
          <p:nvPr/>
        </p:nvGraphicFramePr>
        <p:xfrm>
          <a:off x="6835850" y="2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does WA supplement dams with other sources?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552550" y="852700"/>
            <a:ext cx="29196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WA’s population is increasing.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means more water is needed even with rainfall decreasing.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WA’s water supply sources have changed over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8"/>
          <p:cNvGrpSpPr/>
          <p:nvPr/>
        </p:nvGrpSpPr>
        <p:grpSpPr>
          <a:xfrm>
            <a:off x="3397675" y="948613"/>
            <a:ext cx="5583401" cy="4075475"/>
            <a:chOff x="3181600" y="1327350"/>
            <a:chExt cx="5583401" cy="4075475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3">
              <a:alphaModFix/>
            </a:blip>
            <a:srcRect b="11496" l="0" r="0" t="0"/>
            <a:stretch/>
          </p:blipFill>
          <p:spPr>
            <a:xfrm>
              <a:off x="5866400" y="1327350"/>
              <a:ext cx="2898601" cy="406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8"/>
            <p:cNvPicPr preferRelativeResize="0"/>
            <p:nvPr/>
          </p:nvPicPr>
          <p:blipFill rotWithShape="1">
            <a:blip r:embed="rId4">
              <a:alphaModFix/>
            </a:blip>
            <a:srcRect b="12457" l="0" r="0" t="0"/>
            <a:stretch/>
          </p:blipFill>
          <p:spPr>
            <a:xfrm>
              <a:off x="3181600" y="1435800"/>
              <a:ext cx="2780800" cy="3967025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4" name="Google Shape;184;p28"/>
          <p:cNvGraphicFramePr/>
          <p:nvPr/>
        </p:nvGraphicFramePr>
        <p:xfrm>
          <a:off x="239800" y="40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3028700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How has WA’s sources of water changed over time? Why did it need to change?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552550" y="852700"/>
            <a:ext cx="64350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 uses water in many ways. Lots of water is used for households, gardening and farming.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WA, some practices waste water. There are water-saving practices which can help reduce waste.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29"/>
          <p:cNvGraphicFramePr/>
          <p:nvPr/>
        </p:nvGraphicFramePr>
        <p:xfrm>
          <a:off x="552538" y="25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171625"/>
                <a:gridCol w="2974625"/>
                <a:gridCol w="3697225"/>
              </a:tblGrid>
              <a:tr h="29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Wasting Practices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Saving Practices</a:t>
                      </a:r>
                      <a:endParaRPr b="1"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29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Household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Long showers</a:t>
                      </a:r>
                      <a:endParaRPr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Brushing teeth with tap on</a:t>
                      </a:r>
                      <a:endParaRPr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Four minute showers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Turn tap off while brushing teeth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5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Gardening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Watering too long or often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Watering during the day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Plants which need lots of water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Cover soil with mulch or compost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Watering at night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Native plants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5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Farming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Crops for livestock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Crops which need lots of water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Diet change (reducing meat intake)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Crops which don’t need lots of water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6802450" y="20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200250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Describe the impact on WA’s water supply if everyone used water saving practices.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593750" y="782725"/>
            <a:ext cx="6406200" cy="5571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entury Gothic"/>
                <a:ea typeface="Century Gothic"/>
                <a:cs typeface="Century Gothic"/>
                <a:sym typeface="Century Gothic"/>
              </a:rPr>
              <a:t>Order the points below into a paragraph.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7124520" y="3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86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Climate change has caused a reduction in </a:t>
                      </a:r>
                      <a:r>
                        <a:rPr b="1"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rainfall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 Perth. WA has experienced the lowest rainfall rate since 1911.</a:t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 now supplements dams with groundwater and desalination.</a:t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our population increases, so does our use of water.</a:t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579350" y="1508500"/>
            <a:ext cx="64350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Low rainfall means less water in dams.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Climate change has decreased WA’s rainfall.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This means water saving practices are important to reduce water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WA now relies on groundwater and desalination to supplement dams.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WA’s population has increased and so water use has also increased.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6854515" y="410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Please work through as a class.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07" name="Google Shape;207;p31"/>
          <p:cNvSpPr txBox="1"/>
          <p:nvPr>
            <p:ph idx="2" type="body"/>
          </p:nvPr>
        </p:nvSpPr>
        <p:spPr>
          <a:xfrm>
            <a:off x="390250" y="764850"/>
            <a:ext cx="2898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rainfall in Perth has significantly reduced and will continue to do 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Perth will need to find better ways to manage water as well as find alternative sources of water besides groundwater and dam flow.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3397675" y="948613"/>
            <a:ext cx="5583401" cy="4075475"/>
            <a:chOff x="3181600" y="1327350"/>
            <a:chExt cx="5583401" cy="4075475"/>
          </a:xfrm>
        </p:grpSpPr>
        <p:pic>
          <p:nvPicPr>
            <p:cNvPr id="209" name="Google Shape;209;p31"/>
            <p:cNvPicPr preferRelativeResize="0"/>
            <p:nvPr/>
          </p:nvPicPr>
          <p:blipFill rotWithShape="1">
            <a:blip r:embed="rId3">
              <a:alphaModFix/>
            </a:blip>
            <a:srcRect b="11496" l="0" r="0" t="0"/>
            <a:stretch/>
          </p:blipFill>
          <p:spPr>
            <a:xfrm>
              <a:off x="5866400" y="1327350"/>
              <a:ext cx="2898601" cy="406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1"/>
            <p:cNvPicPr preferRelativeResize="0"/>
            <p:nvPr/>
          </p:nvPicPr>
          <p:blipFill rotWithShape="1">
            <a:blip r:embed="rId4">
              <a:alphaModFix/>
            </a:blip>
            <a:srcRect b="12457" l="0" r="0" t="0"/>
            <a:stretch/>
          </p:blipFill>
          <p:spPr>
            <a:xfrm>
              <a:off x="3181600" y="1435800"/>
              <a:ext cx="2780800" cy="3967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 not delete this slide.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slide is designed so that you can copy the </a:t>
            </a:r>
            <a:r>
              <a:rPr b="1" lang="en-GB"/>
              <a:t>prompt box</a:t>
            </a:r>
            <a:r>
              <a:rPr lang="en-GB"/>
              <a:t> you need and insert it into your slides.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slide is hidden and will not be included when presenting your lesson.</a:t>
            </a:r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2040790" y="36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14"/>
          <p:cNvGraphicFramePr/>
          <p:nvPr/>
        </p:nvGraphicFramePr>
        <p:xfrm>
          <a:off x="204080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Google Shape;83;p14"/>
          <p:cNvGraphicFramePr/>
          <p:nvPr/>
        </p:nvGraphicFramePr>
        <p:xfrm>
          <a:off x="51570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3663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4"/>
          <p:cNvGraphicFramePr/>
          <p:nvPr/>
        </p:nvGraphicFramePr>
        <p:xfrm>
          <a:off x="515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3663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14"/>
          <p:cNvGraphicFramePr/>
          <p:nvPr/>
        </p:nvGraphicFramePr>
        <p:xfrm>
          <a:off x="4439730" y="365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4"/>
          <p:cNvGraphicFramePr/>
          <p:nvPr/>
        </p:nvGraphicFramePr>
        <p:xfrm>
          <a:off x="6838660" y="253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22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14"/>
          <p:cNvGraphicFramePr/>
          <p:nvPr/>
        </p:nvGraphicFramePr>
        <p:xfrm>
          <a:off x="443972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4"/>
          <p:cNvGraphicFramePr/>
          <p:nvPr/>
        </p:nvGraphicFramePr>
        <p:xfrm>
          <a:off x="6838650" y="36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3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4"/>
          <p:cNvGraphicFramePr/>
          <p:nvPr/>
        </p:nvGraphicFramePr>
        <p:xfrm>
          <a:off x="515688" y="382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3663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16" name="Google Shape;216;p32"/>
          <p:cNvSpPr txBox="1"/>
          <p:nvPr>
            <p:ph idx="2" type="body"/>
          </p:nvPr>
        </p:nvSpPr>
        <p:spPr>
          <a:xfrm>
            <a:off x="517300" y="689125"/>
            <a:ext cx="58392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Describe why Western Australians need to use water saving practices.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Use the following words to help you: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Climate change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Rainfall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Population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Write at least three sentences.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5954040" y="40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977325"/>
              </a:tblGrid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these before continuing to Independent Practice.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23" name="Google Shape;223;p33"/>
          <p:cNvSpPr txBox="1"/>
          <p:nvPr>
            <p:ph idx="2" type="body"/>
          </p:nvPr>
        </p:nvSpPr>
        <p:spPr>
          <a:xfrm>
            <a:off x="352750" y="1533675"/>
            <a:ext cx="66885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Describe what is happening to WA’s rainfall.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What impact does the change in rainfall have on WA’s water supply?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Why is WA using groundwater and desalination to supplement dams?</a:t>
            </a:r>
            <a:endParaRPr sz="1400"/>
          </a:p>
        </p:txBody>
      </p:sp>
      <p:sp>
        <p:nvSpPr>
          <p:cNvPr id="224" name="Google Shape;224;p33"/>
          <p:cNvSpPr/>
          <p:nvPr/>
        </p:nvSpPr>
        <p:spPr>
          <a:xfrm>
            <a:off x="593738" y="782725"/>
            <a:ext cx="6406200" cy="6831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GB" sz="1600">
                <a:latin typeface="Century Gothic"/>
                <a:ea typeface="Century Gothic"/>
                <a:cs typeface="Century Gothic"/>
                <a:sym typeface="Century Gothic"/>
              </a:rPr>
              <a:t>Answer the following questions in full sentences. 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GB" sz="1600">
                <a:latin typeface="Century Gothic"/>
                <a:ea typeface="Century Gothic"/>
                <a:cs typeface="Century Gothic"/>
                <a:sym typeface="Century Gothic"/>
              </a:rPr>
              <a:t>Complete the table by adding the water saving practices.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5525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230950"/>
                <a:gridCol w="3141175"/>
                <a:gridCol w="211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Wasting Practices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Saving Practices</a:t>
                      </a:r>
                      <a:endParaRPr b="1"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Household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Long showers</a:t>
                      </a:r>
                      <a:endParaRPr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Brushing teeth with tap 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Gardening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Watering too long or often</a:t>
                      </a:r>
                      <a:endParaRPr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Watering during the day</a:t>
                      </a:r>
                      <a:endParaRPr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Plants which need lots of water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Farming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Crops for livestock</a:t>
                      </a:r>
                      <a:endParaRPr sz="13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68275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entury Gothic"/>
                        <a:buChar char="-"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Crops which need lots of water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33"/>
          <p:cNvGraphicFramePr/>
          <p:nvPr/>
        </p:nvGraphicFramePr>
        <p:xfrm>
          <a:off x="7124520" y="3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86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Climate change has caused a reduction in </a:t>
                      </a:r>
                      <a:r>
                        <a:rPr b="1"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rainfall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for Perth. WA has experienced the lowest rainfall rate since 1911.</a:t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 now supplements dams with groundwater and desalination.</a:t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 our population increases, so does our use of water.</a:t>
                      </a:r>
                      <a:endParaRPr sz="10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97975" y="2892375"/>
            <a:ext cx="60606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We will discuss the issues relating to water use in Western Australia.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We will consider water use in farming, households and gardening.</a:t>
            </a:r>
            <a:endParaRPr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6793300" y="41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Success Criteria.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2" type="body"/>
          </p:nvPr>
        </p:nvSpPr>
        <p:spPr>
          <a:xfrm>
            <a:off x="566075" y="751525"/>
            <a:ext cx="33528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Humans change the natural movement of water in the water cycle to benefit how we live.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use water in our households, gardens, in industry to make materials and farming to grow </a:t>
            </a:r>
            <a:r>
              <a:rPr lang="en-GB">
                <a:solidFill>
                  <a:schemeClr val="dk1"/>
                </a:solidFill>
              </a:rPr>
              <a:t>crops and </a:t>
            </a:r>
            <a:r>
              <a:rPr lang="en-GB">
                <a:solidFill>
                  <a:schemeClr val="dk1"/>
                </a:solidFill>
              </a:rPr>
              <a:t>food.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What water issues are we having in Perth from this video?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pic>
        <p:nvPicPr>
          <p:cNvPr descr="The current water situation in Perth is dire. Neville Passmore explains why it is so important to reduce your water use in your garden. Last year, we only had 4% of usual dam inflows. Even with careful groundwater management, running desal at full capacity and the second desal plant coming online soon, we still have a 76 billion litre shortage has to come from dam inflow or water savings.&#10;&#10;0:15 - dam water level&#10;0:38 - What Water Corporation is Doing&#10;1:38 - Ways To save water&#10;2:18 - Gardeners Challange&#10;&#10;Subscribe: http://goo.gl/1TKSCX&#10;Facebook: http://www.watercorporation.com.au/&#10;Twitter: https://twitter.com/watercorpwa&#10;Website:  https://www.watercorporation.com.au/" id="240" name="Google Shape;240;p35" title="Water Corporation 2011 - Water Situation In Western Australi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300" y="1007500"/>
            <a:ext cx="5006774" cy="3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2" type="body"/>
          </p:nvPr>
        </p:nvSpPr>
        <p:spPr>
          <a:xfrm>
            <a:off x="488925" y="767000"/>
            <a:ext cx="6237300" cy="131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People in Perth use too much water per person. On average we use 33 liters a day. You might not think you use much water but the following diagram shows household and garden water usage.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 sz="1600"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674" y="2364423"/>
            <a:ext cx="2627800" cy="2669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6"/>
          <p:cNvGraphicFramePr/>
          <p:nvPr/>
        </p:nvGraphicFramePr>
        <p:xfrm>
          <a:off x="6726250" y="8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3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57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What 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activities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could people in Perth change to reduce water use on a daily basis?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9" name="Google Shape;249;p36"/>
          <p:cNvGrpSpPr/>
          <p:nvPr/>
        </p:nvGrpSpPr>
        <p:grpSpPr>
          <a:xfrm>
            <a:off x="488926" y="2077302"/>
            <a:ext cx="2166000" cy="2166000"/>
            <a:chOff x="3611776" y="414352"/>
            <a:chExt cx="2166000" cy="2166000"/>
          </a:xfrm>
        </p:grpSpPr>
        <p:sp>
          <p:nvSpPr>
            <p:cNvPr id="250" name="Google Shape;250;p36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 txBox="1"/>
            <p:nvPr/>
          </p:nvSpPr>
          <p:spPr>
            <a:xfrm>
              <a:off x="3669400" y="571200"/>
              <a:ext cx="1794300" cy="16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Bathroom</a:t>
              </a:r>
              <a:endParaRPr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Toilet  15 L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 minute shower: 45 L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Brushing  teeth   27 L</a:t>
              </a:r>
              <a:endPara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36"/>
          <p:cNvGrpSpPr/>
          <p:nvPr/>
        </p:nvGrpSpPr>
        <p:grpSpPr>
          <a:xfrm>
            <a:off x="3911526" y="1879372"/>
            <a:ext cx="2627791" cy="2402744"/>
            <a:chOff x="4562258" y="2032864"/>
            <a:chExt cx="2166000" cy="2166000"/>
          </a:xfrm>
        </p:grpSpPr>
        <p:sp>
          <p:nvSpPr>
            <p:cNvPr id="253" name="Google Shape;253;p3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 txBox="1"/>
            <p:nvPr/>
          </p:nvSpPr>
          <p:spPr>
            <a:xfrm>
              <a:off x="5042060" y="2348129"/>
              <a:ext cx="1395300" cy="14505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>
                  <a:latin typeface="Century Gothic"/>
                  <a:ea typeface="Century Gothic"/>
                  <a:cs typeface="Century Gothic"/>
                  <a:sym typeface="Century Gothic"/>
                </a:rPr>
                <a:t>Garden</a:t>
              </a:r>
              <a:r>
                <a:rPr b="1" lang="en-GB"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Water plants 13 L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Sprinklers 750 L 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Pool 70 L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5" name="Google Shape;255;p36"/>
          <p:cNvGrpSpPr/>
          <p:nvPr/>
        </p:nvGrpSpPr>
        <p:grpSpPr>
          <a:xfrm>
            <a:off x="2254501" y="2693375"/>
            <a:ext cx="2536947" cy="2377336"/>
            <a:chOff x="2702884" y="1910708"/>
            <a:chExt cx="2371200" cy="2288100"/>
          </a:xfrm>
        </p:grpSpPr>
        <p:sp>
          <p:nvSpPr>
            <p:cNvPr id="256" name="Google Shape;256;p36"/>
            <p:cNvSpPr/>
            <p:nvPr/>
          </p:nvSpPr>
          <p:spPr>
            <a:xfrm>
              <a:off x="2702884" y="1910708"/>
              <a:ext cx="2371200" cy="22881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 txBox="1"/>
            <p:nvPr/>
          </p:nvSpPr>
          <p:spPr>
            <a:xfrm>
              <a:off x="3108634" y="2193600"/>
              <a:ext cx="1559700" cy="17223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Century Gothic"/>
                  <a:ea typeface="Century Gothic"/>
                  <a:cs typeface="Century Gothic"/>
                  <a:sym typeface="Century Gothic"/>
                </a:rPr>
                <a:t>Kitchen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Dishes: 10 L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Cooking: 5 L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Dishwashing: 40 L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entury Gothic"/>
                  <a:ea typeface="Century Gothic"/>
                  <a:cs typeface="Century Gothic"/>
                  <a:sym typeface="Century Gothic"/>
                </a:rPr>
                <a:t>Drinking 8 L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63" name="Google Shape;263;p37"/>
          <p:cNvSpPr txBox="1"/>
          <p:nvPr>
            <p:ph idx="2" type="body"/>
          </p:nvPr>
        </p:nvSpPr>
        <p:spPr>
          <a:xfrm>
            <a:off x="468475" y="646400"/>
            <a:ext cx="83202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There are 2 million people that live in Perth. As our population increases, so does the amount of houses and our use of water.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C</a:t>
            </a:r>
            <a:r>
              <a:rPr lang="en-GB" sz="1500"/>
              <a:t>limate change has caused a reduction in rainfall for Perth. </a:t>
            </a:r>
            <a:r>
              <a:rPr lang="en-GB" sz="1500">
                <a:solidFill>
                  <a:schemeClr val="dk1"/>
                </a:solidFill>
              </a:rPr>
              <a:t>The red areas show the lowest amount of rainfall in Spring 2016 and Winter 2017.  Western Australia has experienced the lowest rainfall rate since 1911. </a:t>
            </a:r>
            <a:endParaRPr sz="1500"/>
          </a:p>
        </p:txBody>
      </p:sp>
      <p:graphicFrame>
        <p:nvGraphicFramePr>
          <p:cNvPr id="264" name="Google Shape;264;p37"/>
          <p:cNvGraphicFramePr/>
          <p:nvPr/>
        </p:nvGraphicFramePr>
        <p:xfrm>
          <a:off x="6559063" y="24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What will be a problem if Perth’s population continues to increase and rainfall is decreasing?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3762"/>
          <a:stretch/>
        </p:blipFill>
        <p:spPr>
          <a:xfrm>
            <a:off x="1254088" y="2291825"/>
            <a:ext cx="4616826" cy="277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37"/>
          <p:cNvGraphicFramePr/>
          <p:nvPr/>
        </p:nvGraphicFramePr>
        <p:xfrm>
          <a:off x="6324825" y="388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611100"/>
              </a:tblGrid>
              <a:tr h="3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Increased Spring rainfall in the rest of Australia has led to flooding in lower lying areas of NSW.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72" name="Google Shape;272;p38"/>
          <p:cNvSpPr txBox="1"/>
          <p:nvPr>
            <p:ph idx="2" type="body"/>
          </p:nvPr>
        </p:nvSpPr>
        <p:spPr>
          <a:xfrm>
            <a:off x="426700" y="740350"/>
            <a:ext cx="63303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As rainfall decreases, runoff and groundwater collection has </a:t>
            </a:r>
            <a:r>
              <a:rPr lang="en-GB" sz="1400"/>
              <a:t>significantly</a:t>
            </a:r>
            <a:r>
              <a:rPr lang="en-GB" sz="1400"/>
              <a:t> decreased. This has impacted the supply of water to the Western Australian population.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This has impacted water </a:t>
            </a:r>
            <a:r>
              <a:rPr lang="en-GB" sz="1400"/>
              <a:t>availability</a:t>
            </a:r>
            <a:r>
              <a:rPr lang="en-GB" sz="1400"/>
              <a:t> to plants through groundwater and animals that access surface water in rivers and lakes. </a:t>
            </a:r>
            <a:endParaRPr sz="1400"/>
          </a:p>
        </p:txBody>
      </p:sp>
      <p:graphicFrame>
        <p:nvGraphicFramePr>
          <p:cNvPr id="273" name="Google Shape;273;p38"/>
          <p:cNvGraphicFramePr/>
          <p:nvPr/>
        </p:nvGraphicFramePr>
        <p:xfrm>
          <a:off x="6838650" y="2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Describe what is happening to the water cycle in reference to water collection, runoff and groundwater.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25" y="2274075"/>
            <a:ext cx="5644501" cy="2762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38"/>
          <p:cNvGraphicFramePr/>
          <p:nvPr/>
        </p:nvGraphicFramePr>
        <p:xfrm>
          <a:off x="6838650" y="339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3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graph shows the decrease in water run off that collects in dams each year. The spike is Winter rainfall.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81" name="Google Shape;281;p39"/>
          <p:cNvSpPr txBox="1"/>
          <p:nvPr>
            <p:ph idx="2" type="body"/>
          </p:nvPr>
        </p:nvSpPr>
        <p:spPr>
          <a:xfrm>
            <a:off x="552550" y="668600"/>
            <a:ext cx="61329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Some </a:t>
            </a:r>
            <a:r>
              <a:rPr lang="en-GB" sz="1600"/>
              <a:t>activities use lots of water but we can save water with a few changes in practices.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6868875" y="42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What is the impact on groundwater if we all save water.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39"/>
          <p:cNvGraphicFramePr/>
          <p:nvPr/>
        </p:nvGraphicFramePr>
        <p:xfrm>
          <a:off x="552550" y="16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498750"/>
                <a:gridCol w="3309000"/>
                <a:gridCol w="365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Area of water use </a:t>
                      </a:r>
                      <a:endParaRPr b="1"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wasting practice </a:t>
                      </a:r>
                      <a:endParaRPr b="1"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saving practice </a:t>
                      </a:r>
                      <a:endParaRPr b="1"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Farming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High amount of sprinkler use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Grow crops that need lots of 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Crops for beef farming 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-Drip sprinklers into plants roots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Grow plants that need less 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Crop </a:t>
                      </a: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rotation</a:t>
                      </a: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Diet change, vegan or </a:t>
                      </a: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vegetarian</a:t>
                      </a: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Garden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Gardens with lots of lawn to 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Having a pool evaporates 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Sprinklers being used too often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Sprinklers on during the day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-Use compost and mulch to cover soil to reduce evaporation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-Water at night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-Sprinkler bans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-Plant native plants that use less 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water tank to collect rainwater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Land management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Growing pine trees in a plantations that use lots of groundwater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Concrete roads that change runoff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-Grow plants that use less water to supply resources such as bamboo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 planning to include natural plants for runoff  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lt1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494000" y="741425"/>
            <a:ext cx="6191400" cy="10788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GB" sz="1600">
                <a:latin typeface="Century Gothic"/>
                <a:ea typeface="Century Gothic"/>
                <a:cs typeface="Century Gothic"/>
                <a:sym typeface="Century Gothic"/>
              </a:rPr>
              <a:t>Create a T chart comparing water wasting practices and water saving practices for the garden.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GB" sz="1600">
                <a:latin typeface="Century Gothic"/>
                <a:ea typeface="Century Gothic"/>
                <a:cs typeface="Century Gothic"/>
                <a:sym typeface="Century Gothic"/>
              </a:rPr>
              <a:t>Research water wasting and saving practices in the household.</a:t>
            </a: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0" name="Google Shape;290;p40"/>
          <p:cNvGraphicFramePr/>
          <p:nvPr/>
        </p:nvGraphicFramePr>
        <p:xfrm>
          <a:off x="6303945" y="263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889525"/>
                <a:gridCol w="948450"/>
                <a:gridCol w="918950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Area of water use </a:t>
                      </a:r>
                      <a:endParaRPr b="1"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wasting practice </a:t>
                      </a:r>
                      <a:endParaRPr b="1"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saving practice </a:t>
                      </a:r>
                      <a:endParaRPr b="1"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Farming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High amount of sprinkler use.</a:t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Drip sprinklers into plant roots. </a:t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Garden 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Gardens with lots of lawn</a:t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 compost and mulch </a:t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Land management 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Growing pine trees </a:t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Grow plants that use less water to supply </a:t>
                      </a:r>
                      <a:endParaRPr sz="7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1" name="Google Shape;291;p40"/>
          <p:cNvCxnSpPr/>
          <p:nvPr/>
        </p:nvCxnSpPr>
        <p:spPr>
          <a:xfrm>
            <a:off x="627500" y="2244750"/>
            <a:ext cx="592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0"/>
          <p:cNvCxnSpPr/>
          <p:nvPr/>
        </p:nvCxnSpPr>
        <p:spPr>
          <a:xfrm>
            <a:off x="3522225" y="1947600"/>
            <a:ext cx="11700" cy="317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0"/>
          <p:cNvSpPr txBox="1"/>
          <p:nvPr/>
        </p:nvSpPr>
        <p:spPr>
          <a:xfrm>
            <a:off x="494000" y="2528500"/>
            <a:ext cx="938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Garden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494000" y="3657375"/>
            <a:ext cx="1146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Household 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1058025" y="1866550"/>
            <a:ext cx="246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entury Gothic"/>
                <a:ea typeface="Century Gothic"/>
                <a:cs typeface="Century Gothic"/>
                <a:sym typeface="Century Gothic"/>
              </a:rPr>
              <a:t>Water wasting practices 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3776450" y="1866550"/>
            <a:ext cx="2464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entury Gothic"/>
                <a:ea typeface="Century Gothic"/>
                <a:cs typeface="Century Gothic"/>
                <a:sym typeface="Century Gothic"/>
              </a:rPr>
              <a:t>Water saving practices 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We will analyse Western Australia's management of water.</a:t>
            </a:r>
            <a:endParaRPr/>
          </a:p>
        </p:txBody>
      </p:sp>
      <p:sp>
        <p:nvSpPr>
          <p:cNvPr id="302" name="Google Shape;302;p41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1"/>
          <p:cNvGraphicFramePr/>
          <p:nvPr/>
        </p:nvGraphicFramePr>
        <p:xfrm>
          <a:off x="6685300" y="8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1"/>
          <p:cNvGraphicFramePr/>
          <p:nvPr/>
        </p:nvGraphicFramePr>
        <p:xfrm>
          <a:off x="6797375" y="42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910" y="0"/>
            <a:ext cx="333953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56" y="113425"/>
            <a:ext cx="315623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8571" y="58650"/>
            <a:ext cx="3184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95100" y="371000"/>
            <a:ext cx="5283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the weather forecast, what day would have the highest amount of evaporation?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Explain your answer.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758250" y="17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{E1E35638-5885-4B76-B037-005C36E2365A}</a:tableStyleId>
              </a:tblPr>
              <a:tblGrid>
                <a:gridCol w="1157525"/>
                <a:gridCol w="4311575"/>
              </a:tblGrid>
              <a:tr h="67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Natural Factor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Impact on the water cycle 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26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High sunshine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Char char="●"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Increases evaporation of ocean water.</a:t>
                      </a:r>
                      <a:endParaRPr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Char char="●"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Increases evaporation of freshwater. </a:t>
                      </a:r>
                      <a:endParaRPr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Char char="●"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Increases transpiration of plants.  </a:t>
                      </a:r>
                      <a:endParaRPr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26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Low sunshine 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Char char="●"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Increases cloud formation (condensation).</a:t>
                      </a:r>
                      <a:endParaRPr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entury Gothic"/>
                        <a:buChar char="●"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Increases rainfall (precipitation).</a:t>
                      </a:r>
                      <a:endParaRPr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13951" r="26908" t="24941"/>
          <a:stretch/>
        </p:blipFill>
        <p:spPr>
          <a:xfrm>
            <a:off x="5143500" y="440650"/>
            <a:ext cx="3713650" cy="12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increases evaporation?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lphaLcParenR"/>
            </a:pPr>
            <a:r>
              <a:rPr lang="en-GB" sz="2400"/>
              <a:t>The amount of rain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-GB" sz="2400"/>
              <a:t>The ground temperature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en-GB" sz="2400"/>
              <a:t>Amount of sunlight </a:t>
            </a:r>
            <a:endParaRPr sz="24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50" y="2137425"/>
            <a:ext cx="4191900" cy="279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RENEWABLE RESOURCE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IT WILL NOT RUN OUT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600"/>
              <a:t>NON-RENEWABLE RESOURCE</a:t>
            </a:r>
            <a:endParaRPr sz="46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IT WILL RUN OUT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FUEL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300">
                <a:solidFill>
                  <a:srgbClr val="0B5394"/>
                </a:solidFill>
              </a:rPr>
              <a:t>MATERIALS BURNT FOR ENERGY</a:t>
            </a:r>
            <a:endParaRPr sz="4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PRECIPITATION 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LIQUID WATER AS RAIN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CONDENSATION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00">
                <a:solidFill>
                  <a:srgbClr val="0B5394"/>
                </a:solidFill>
              </a:rPr>
              <a:t>WATER VAPOUR INTO DROPLETS </a:t>
            </a:r>
            <a:r>
              <a:rPr lang="en-GB" sz="4800">
                <a:solidFill>
                  <a:srgbClr val="0B5394"/>
                </a:solidFill>
              </a:rPr>
              <a:t> 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6003980-4369-483F-AEC9-BEE3DCE7340D}"/>
</file>

<file path=customXml/itemProps2.xml><?xml version="1.0" encoding="utf-8"?>
<ds:datastoreItem xmlns:ds="http://schemas.openxmlformats.org/officeDocument/2006/customXml" ds:itemID="{640935A5-3DC2-4840-995F-CF3B4E41E199}"/>
</file>

<file path=customXml/itemProps3.xml><?xml version="1.0" encoding="utf-8"?>
<ds:datastoreItem xmlns:ds="http://schemas.openxmlformats.org/officeDocument/2006/customXml" ds:itemID="{939FD260-B454-49B1-AF98-3652EFA47710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39000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