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90A34FD-9B25-4F5A-A402-0C975FB9EE77}">
  <a:tblStyle styleId="{590A34FD-9B25-4F5A-A402-0C975FB9EE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slide" Target="slides/slide19.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font" Target="fonts/CenturyGothic-regular.fntdata"/><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CenturyGothic-bold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1" Type="http://schemas.openxmlformats.org/officeDocument/2006/relationships/font" Target="fonts/CenturyGothic-italic.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CenturyGothic-bold.fntdata"/><Relationship Id="rId14" Type="http://schemas.openxmlformats.org/officeDocument/2006/relationships/slide" Target="slides/slide8.xml"/><Relationship Id="rId35" Type="http://schemas.openxmlformats.org/officeDocument/2006/relationships/customXml" Target="../customXml/item3.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 cover image and use transparency settings to fade image.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2abe78e0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abe78e0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Finish here for DI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5c105c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e5c105c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b="1" lang="en-GB">
                <a:solidFill>
                  <a:schemeClr val="dk1"/>
                </a:solidFill>
              </a:rPr>
              <a:t>concepts </a:t>
            </a:r>
            <a:r>
              <a:rPr lang="en-GB">
                <a:solidFill>
                  <a:schemeClr val="dk1"/>
                </a:solidFill>
              </a:rPr>
              <a:t>(nouns, big ideas), </a:t>
            </a:r>
            <a:r>
              <a:rPr b="1" lang="en-GB">
                <a:solidFill>
                  <a:schemeClr val="dk1"/>
                </a:solidFill>
              </a:rPr>
              <a:t>skills </a:t>
            </a:r>
            <a:r>
              <a:rPr lang="en-GB">
                <a:solidFill>
                  <a:schemeClr val="dk1"/>
                </a:solidFill>
              </a:rPr>
              <a:t>(verbs, measurable behaviours) and sometimes </a:t>
            </a:r>
            <a:r>
              <a:rPr b="1" lang="en-GB">
                <a:solidFill>
                  <a:schemeClr val="dk1"/>
                </a:solidFill>
              </a:rPr>
              <a:t>context </a:t>
            </a:r>
            <a:r>
              <a:rPr lang="en-GB">
                <a:solidFill>
                  <a:schemeClr val="dk1"/>
                </a:solidFill>
              </a:rPr>
              <a:t>(restricting or targeting conditions).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b="1" lang="en-GB">
                <a:solidFill>
                  <a:schemeClr val="dk1"/>
                </a:solidFill>
              </a:rPr>
              <a:t>describe</a:t>
            </a:r>
            <a:r>
              <a:rPr lang="en-GB">
                <a:solidFill>
                  <a:schemeClr val="dk1"/>
                </a:solidFill>
              </a:rPr>
              <a:t> the concept of </a:t>
            </a:r>
            <a:r>
              <a:rPr b="1" lang="en-GB">
                <a:solidFill>
                  <a:schemeClr val="dk1"/>
                </a:solidFill>
              </a:rPr>
              <a:t>density </a:t>
            </a:r>
            <a:r>
              <a:rPr lang="en-GB">
                <a:solidFill>
                  <a:schemeClr val="dk1"/>
                </a:solidFill>
              </a:rPr>
              <a:t>and apply it to </a:t>
            </a:r>
            <a:r>
              <a:rPr b="1" lang="en-GB">
                <a:solidFill>
                  <a:schemeClr val="dk1"/>
                </a:solidFill>
              </a:rPr>
              <a:t>floating and sinking.</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5c105ce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e5c105ce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5c105c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5c105c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2852e77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852e77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2852e77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2852e77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852e77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852e77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5c105ce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e5c105ce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e5c105ce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e5c105ce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e5c105ce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e5c105ce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f8bd1c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f8bd1c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e5c105ce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e5c105ce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t>Please include tasks/questions here rather than just referring to a worksheet. This will save on photocopying and facilitate sharing with other schools.</a:t>
            </a:r>
            <a:endParaRPr/>
          </a:p>
          <a:p>
            <a:pPr indent="0" lvl="0" marL="0" rtl="0" algn="l">
              <a:lnSpc>
                <a:spcPct val="115000"/>
              </a:lnSpc>
              <a:spcBef>
                <a:spcPts val="0"/>
              </a:spcBef>
              <a:spcAft>
                <a:spcPts val="0"/>
              </a:spcAft>
              <a:buNone/>
            </a:pPr>
            <a:r>
              <a:rPr lang="en-GB"/>
              <a:t>Try and build tasks/questions which escalate through Bloom’s Taxonomy. This will help with differentiation.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e5c105ce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e5c105ce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2852e777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2852e777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ea8469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ea8469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abe78e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abe78e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2abe78e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2abe78e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abe78e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abe78e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2abe78e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abe78e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abe78e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2abe78e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2abe78e0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abe78e0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7769825" y="4467425"/>
            <a:ext cx="1251325" cy="589250"/>
          </a:xfrm>
          <a:prstGeom prst="rect">
            <a:avLst/>
          </a:prstGeom>
          <a:noFill/>
          <a:ln>
            <a:noFill/>
          </a:ln>
        </p:spPr>
      </p:pic>
      <p:sp>
        <p:nvSpPr>
          <p:cNvPr id="15" name="Google Shape;15;p2"/>
          <p:cNvSpPr txBox="1"/>
          <p:nvPr/>
        </p:nvSpPr>
        <p:spPr>
          <a:xfrm>
            <a:off x="191000" y="4663075"/>
            <a:ext cx="2571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entury Gothic"/>
                <a:ea typeface="Century Gothic"/>
                <a:cs typeface="Century Gothic"/>
                <a:sym typeface="Century Gothic"/>
              </a:rPr>
              <a:t>Science</a:t>
            </a:r>
            <a:endParaRPr>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kill Closure">
  <p:cSld name="BLANK_1_1_1_1_1_1">
    <p:spTree>
      <p:nvGrpSpPr>
        <p:cNvPr id="57" name="Shape 57"/>
        <p:cNvGrpSpPr/>
        <p:nvPr/>
      </p:nvGrpSpPr>
      <p:grpSpPr>
        <a:xfrm>
          <a:off x="0" y="0"/>
          <a:ext cx="0" cy="0"/>
          <a:chOff x="0" y="0"/>
          <a:chExt cx="0" cy="0"/>
        </a:xfrm>
      </p:grpSpPr>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11"/>
          <p:cNvSpPr txBox="1"/>
          <p:nvPr/>
        </p:nvSpPr>
        <p:spPr>
          <a:xfrm rot="-5400000">
            <a:off x="-667850" y="2399550"/>
            <a:ext cx="17718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SKILL CLOSURE</a:t>
            </a:r>
            <a:endParaRPr sz="1600">
              <a:solidFill>
                <a:srgbClr val="0B5394"/>
              </a:solidFill>
              <a:latin typeface="Century Gothic"/>
              <a:ea typeface="Century Gothic"/>
              <a:cs typeface="Century Gothic"/>
              <a:sym typeface="Century Gothic"/>
            </a:endParaRPr>
          </a:p>
        </p:txBody>
      </p:sp>
      <p:sp>
        <p:nvSpPr>
          <p:cNvPr id="60" name="Google Shape;60;p11"/>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2" name="Google Shape;62;p11"/>
          <p:cNvSpPr txBox="1"/>
          <p:nvPr>
            <p:ph idx="2" type="body"/>
          </p:nvPr>
        </p:nvSpPr>
        <p:spPr>
          <a:xfrm>
            <a:off x="552550" y="767450"/>
            <a:ext cx="6173700" cy="4151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ependent Practice">
  <p:cSld name="BLANK_1_1_1_1_1_1_1">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12"/>
          <p:cNvSpPr txBox="1"/>
          <p:nvPr/>
        </p:nvSpPr>
        <p:spPr>
          <a:xfrm rot="-5400000">
            <a:off x="-1128800" y="2670800"/>
            <a:ext cx="26937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INDEPENDENT PRACTICE</a:t>
            </a:r>
            <a:endParaRPr sz="1600">
              <a:solidFill>
                <a:srgbClr val="0B5394"/>
              </a:solidFill>
              <a:latin typeface="Century Gothic"/>
              <a:ea typeface="Century Gothic"/>
              <a:cs typeface="Century Gothic"/>
              <a:sym typeface="Century Gothic"/>
            </a:endParaRPr>
          </a:p>
        </p:txBody>
      </p:sp>
      <p:sp>
        <p:nvSpPr>
          <p:cNvPr id="66" name="Google Shape;66;p12"/>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8" name="Google Shape;68;p12"/>
          <p:cNvSpPr txBox="1"/>
          <p:nvPr>
            <p:ph idx="2" type="body"/>
          </p:nvPr>
        </p:nvSpPr>
        <p:spPr>
          <a:xfrm>
            <a:off x="552550" y="1937350"/>
            <a:ext cx="6173700" cy="2981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 Now">
  <p:cSld name="CUSTOM_1">
    <p:spTree>
      <p:nvGrpSpPr>
        <p:cNvPr id="16" name="Shape 16"/>
        <p:cNvGrpSpPr/>
        <p:nvPr/>
      </p:nvGrpSpPr>
      <p:grpSpPr>
        <a:xfrm>
          <a:off x="0" y="0"/>
          <a:ext cx="0" cy="0"/>
          <a:chOff x="0" y="0"/>
          <a:chExt cx="0" cy="0"/>
        </a:xfrm>
      </p:grpSpPr>
      <p:sp>
        <p:nvSpPr>
          <p:cNvPr id="17" name="Google Shape;17;p3"/>
          <p:cNvSpPr txBox="1"/>
          <p:nvPr>
            <p:ph idx="1" type="body"/>
          </p:nvPr>
        </p:nvSpPr>
        <p:spPr>
          <a:xfrm>
            <a:off x="709450" y="566200"/>
            <a:ext cx="5123100" cy="4097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
        <p:nvSpPr>
          <p:cNvPr id="18" name="Google Shape;18;p3"/>
          <p:cNvSpPr txBox="1"/>
          <p:nvPr/>
        </p:nvSpPr>
        <p:spPr>
          <a:xfrm rot="-5400000">
            <a:off x="-352325" y="2399550"/>
            <a:ext cx="1154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DO NOW</a:t>
            </a:r>
            <a:endParaRPr sz="1600">
              <a:solidFill>
                <a:srgbClr val="0B5394"/>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mpt Boxes">
  <p:cSld name="CUSTOM">
    <p:spTree>
      <p:nvGrpSpPr>
        <p:cNvPr id="19" name="Shape 19"/>
        <p:cNvGrpSpPr/>
        <p:nvPr/>
      </p:nvGrpSpPr>
      <p:grpSpPr>
        <a:xfrm>
          <a:off x="0" y="0"/>
          <a:ext cx="0" cy="0"/>
          <a:chOff x="0" y="0"/>
          <a:chExt cx="0" cy="0"/>
        </a:xfrm>
      </p:grpSpPr>
      <p:sp>
        <p:nvSpPr>
          <p:cNvPr id="20" name="Google Shape;20;p4"/>
          <p:cNvSpPr txBox="1"/>
          <p:nvPr/>
        </p:nvSpPr>
        <p:spPr>
          <a:xfrm rot="-5400000">
            <a:off x="-636425" y="2399550"/>
            <a:ext cx="17226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PROMPT BOXES</a:t>
            </a:r>
            <a:endParaRPr sz="1600">
              <a:solidFill>
                <a:srgbClr val="0B5394"/>
              </a:solidFill>
              <a:latin typeface="Century Gothic"/>
              <a:ea typeface="Century Gothic"/>
              <a:cs typeface="Century Gothic"/>
              <a:sym typeface="Century Gothic"/>
            </a:endParaRPr>
          </a:p>
        </p:txBody>
      </p:sp>
      <p:sp>
        <p:nvSpPr>
          <p:cNvPr id="21" name="Google Shape;21;p4"/>
          <p:cNvSpPr txBox="1"/>
          <p:nvPr>
            <p:ph idx="1" type="body"/>
          </p:nvPr>
        </p:nvSpPr>
        <p:spPr>
          <a:xfrm>
            <a:off x="586550" y="547850"/>
            <a:ext cx="7986000" cy="2661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ily Review" type="blank">
  <p:cSld name="BLANK">
    <p:spTree>
      <p:nvGrpSpPr>
        <p:cNvPr id="22" name="Shape 22"/>
        <p:cNvGrpSpPr/>
        <p:nvPr/>
      </p:nvGrpSpPr>
      <p:grpSpPr>
        <a:xfrm>
          <a:off x="0" y="0"/>
          <a:ext cx="0" cy="0"/>
          <a:chOff x="0" y="0"/>
          <a:chExt cx="0" cy="0"/>
        </a:xfrm>
      </p:grpSpPr>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5"/>
          <p:cNvSpPr txBox="1"/>
          <p:nvPr/>
        </p:nvSpPr>
        <p:spPr>
          <a:xfrm rot="-5400000">
            <a:off x="-569675" y="2399550"/>
            <a:ext cx="15891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25" name="Google Shape;25;p5"/>
          <p:cNvSpPr txBox="1"/>
          <p:nvPr>
            <p:ph idx="1" type="body"/>
          </p:nvPr>
        </p:nvSpPr>
        <p:spPr>
          <a:xfrm>
            <a:off x="709450" y="566200"/>
            <a:ext cx="5123100" cy="4097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rning Objective and Success Criteria">
  <p:cSld name="BLANK_1">
    <p:spTree>
      <p:nvGrpSpPr>
        <p:cNvPr id="26" name="Shape 26"/>
        <p:cNvGrpSpPr/>
        <p:nvPr/>
      </p:nvGrpSpPr>
      <p:grpSpPr>
        <a:xfrm>
          <a:off x="0" y="0"/>
          <a:ext cx="0" cy="0"/>
          <a:chOff x="0" y="0"/>
          <a:chExt cx="0" cy="0"/>
        </a:xfrm>
      </p:grpSpPr>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8" name="Google Shape;28;p6"/>
          <p:cNvSpPr txBox="1"/>
          <p:nvPr/>
        </p:nvSpPr>
        <p:spPr>
          <a:xfrm rot="-5400000">
            <a:off x="-929500" y="1209150"/>
            <a:ext cx="22989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29" name="Google Shape;29;p6"/>
          <p:cNvSpPr/>
          <p:nvPr/>
        </p:nvSpPr>
        <p:spPr>
          <a:xfrm>
            <a:off x="395650" y="231900"/>
            <a:ext cx="6419100" cy="2305800"/>
          </a:xfrm>
          <a:prstGeom prst="homePlate">
            <a:avLst>
              <a:gd fmla="val 50000" name="adj"/>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532075" y="477525"/>
            <a:ext cx="5061600" cy="18351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1" name="Google Shape;31;p6"/>
          <p:cNvSpPr txBox="1"/>
          <p:nvPr/>
        </p:nvSpPr>
        <p:spPr>
          <a:xfrm rot="-5400000">
            <a:off x="-790750" y="3730950"/>
            <a:ext cx="2021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32" name="Google Shape;32;p6"/>
          <p:cNvSpPr txBox="1"/>
          <p:nvPr>
            <p:ph idx="1" type="body"/>
          </p:nvPr>
        </p:nvSpPr>
        <p:spPr>
          <a:xfrm>
            <a:off x="497975" y="2892375"/>
            <a:ext cx="5198100" cy="201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ate Prior Knowledge">
  <p:cSld name="BLANK_1_1">
    <p:spTree>
      <p:nvGrpSpPr>
        <p:cNvPr id="33" name="Shape 33"/>
        <p:cNvGrpSpPr/>
        <p:nvPr/>
      </p:nvGrpSpPr>
      <p:grpSpPr>
        <a:xfrm>
          <a:off x="0" y="0"/>
          <a:ext cx="0" cy="0"/>
          <a:chOff x="0" y="0"/>
          <a:chExt cx="0" cy="0"/>
        </a:xfrm>
      </p:grpSpPr>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5" name="Google Shape;35;p7"/>
          <p:cNvSpPr txBox="1"/>
          <p:nvPr/>
        </p:nvSpPr>
        <p:spPr>
          <a:xfrm rot="-5400000">
            <a:off x="-1398650" y="2399550"/>
            <a:ext cx="3233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ACTIVATE PRIOR KNOWLEDG</a:t>
            </a:r>
            <a:r>
              <a:rPr lang="en-GB" sz="1600">
                <a:solidFill>
                  <a:srgbClr val="0B5394"/>
                </a:solidFill>
                <a:latin typeface="Century Gothic"/>
                <a:ea typeface="Century Gothic"/>
                <a:cs typeface="Century Gothic"/>
                <a:sym typeface="Century Gothic"/>
              </a:rPr>
              <a:t>E</a:t>
            </a:r>
            <a:endParaRPr sz="1600">
              <a:solidFill>
                <a:srgbClr val="0B5394"/>
              </a:solidFill>
              <a:latin typeface="Century Gothic"/>
              <a:ea typeface="Century Gothic"/>
              <a:cs typeface="Century Gothic"/>
              <a:sym typeface="Century Gothic"/>
            </a:endParaRPr>
          </a:p>
        </p:txBody>
      </p:sp>
      <p:sp>
        <p:nvSpPr>
          <p:cNvPr id="36" name="Google Shape;36;p7"/>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8" name="Google Shape;38;p7"/>
          <p:cNvSpPr txBox="1"/>
          <p:nvPr>
            <p:ph idx="2" type="body"/>
          </p:nvPr>
        </p:nvSpPr>
        <p:spPr>
          <a:xfrm>
            <a:off x="552550" y="852700"/>
            <a:ext cx="6173700" cy="4065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ept Development">
  <p:cSld name="BLANK_1_1_1">
    <p:spTree>
      <p:nvGrpSpPr>
        <p:cNvPr id="39" name="Shape 39"/>
        <p:cNvGrpSpPr/>
        <p:nvPr/>
      </p:nvGrpSpPr>
      <p:grpSpPr>
        <a:xfrm>
          <a:off x="0" y="0"/>
          <a:ext cx="0" cy="0"/>
          <a:chOff x="0" y="0"/>
          <a:chExt cx="0" cy="0"/>
        </a:xfrm>
      </p:grpSpPr>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8"/>
          <p:cNvSpPr txBox="1"/>
          <p:nvPr/>
        </p:nvSpPr>
        <p:spPr>
          <a:xfrm rot="-5400000">
            <a:off x="-1139375" y="2399550"/>
            <a:ext cx="27285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CONCEPT DEVELOPMENT</a:t>
            </a:r>
            <a:endParaRPr sz="1600">
              <a:solidFill>
                <a:srgbClr val="0B5394"/>
              </a:solidFill>
              <a:latin typeface="Century Gothic"/>
              <a:ea typeface="Century Gothic"/>
              <a:cs typeface="Century Gothic"/>
              <a:sym typeface="Century Gothic"/>
            </a:endParaRPr>
          </a:p>
        </p:txBody>
      </p:sp>
      <p:sp>
        <p:nvSpPr>
          <p:cNvPr id="42" name="Google Shape;42;p8"/>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4" name="Google Shape;44;p8"/>
          <p:cNvSpPr txBox="1"/>
          <p:nvPr>
            <p:ph idx="2" type="body"/>
          </p:nvPr>
        </p:nvSpPr>
        <p:spPr>
          <a:xfrm>
            <a:off x="552550" y="852700"/>
            <a:ext cx="6173700" cy="4065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kill Development/Guided Practice">
  <p:cSld name="BLANK_1_1_1_1">
    <p:spTree>
      <p:nvGrpSpPr>
        <p:cNvPr id="45" name="Shape 45"/>
        <p:cNvGrpSpPr/>
        <p:nvPr/>
      </p:nvGrpSpPr>
      <p:grpSpPr>
        <a:xfrm>
          <a:off x="0" y="0"/>
          <a:ext cx="0" cy="0"/>
          <a:chOff x="0" y="0"/>
          <a:chExt cx="0" cy="0"/>
        </a:xfrm>
      </p:grpSpPr>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9"/>
          <p:cNvSpPr txBox="1"/>
          <p:nvPr/>
        </p:nvSpPr>
        <p:spPr>
          <a:xfrm rot="-5400000">
            <a:off x="-1790900" y="2604200"/>
            <a:ext cx="40179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SKILL DEVELOPMENT/GUIDED PRACTICE</a:t>
            </a:r>
            <a:endParaRPr sz="1600">
              <a:solidFill>
                <a:srgbClr val="0B5394"/>
              </a:solidFill>
              <a:latin typeface="Century Gothic"/>
              <a:ea typeface="Century Gothic"/>
              <a:cs typeface="Century Gothic"/>
              <a:sym typeface="Century Gothic"/>
            </a:endParaRPr>
          </a:p>
        </p:txBody>
      </p:sp>
      <p:sp>
        <p:nvSpPr>
          <p:cNvPr id="48" name="Google Shape;48;p9"/>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0" name="Google Shape;50;p9"/>
          <p:cNvSpPr txBox="1"/>
          <p:nvPr>
            <p:ph idx="2" type="body"/>
          </p:nvPr>
        </p:nvSpPr>
        <p:spPr>
          <a:xfrm>
            <a:off x="552550" y="1807725"/>
            <a:ext cx="6173700" cy="311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levance">
  <p:cSld name="BLANK_1_1_1_1_1">
    <p:spTree>
      <p:nvGrpSpPr>
        <p:cNvPr id="51" name="Shape 51"/>
        <p:cNvGrpSpPr/>
        <p:nvPr/>
      </p:nvGrpSpPr>
      <p:grpSpPr>
        <a:xfrm>
          <a:off x="0" y="0"/>
          <a:ext cx="0" cy="0"/>
          <a:chOff x="0" y="0"/>
          <a:chExt cx="0" cy="0"/>
        </a:xfrm>
      </p:grpSpPr>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10"/>
          <p:cNvSpPr txBox="1"/>
          <p:nvPr/>
        </p:nvSpPr>
        <p:spPr>
          <a:xfrm rot="-5400000">
            <a:off x="-489650" y="2399550"/>
            <a:ext cx="1415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RELEVANCE</a:t>
            </a:r>
            <a:endParaRPr sz="1600">
              <a:solidFill>
                <a:srgbClr val="0B5394"/>
              </a:solidFill>
              <a:latin typeface="Century Gothic"/>
              <a:ea typeface="Century Gothic"/>
              <a:cs typeface="Century Gothic"/>
              <a:sym typeface="Century Gothic"/>
            </a:endParaRPr>
          </a:p>
        </p:txBody>
      </p:sp>
      <p:sp>
        <p:nvSpPr>
          <p:cNvPr id="54" name="Google Shape;54;p10"/>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6" name="Google Shape;56;p10"/>
          <p:cNvSpPr txBox="1"/>
          <p:nvPr>
            <p:ph idx="2" type="body"/>
          </p:nvPr>
        </p:nvSpPr>
        <p:spPr>
          <a:xfrm>
            <a:off x="552550" y="767450"/>
            <a:ext cx="6173700" cy="4151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47750" y="34100"/>
            <a:ext cx="9063300" cy="5075400"/>
          </a:xfrm>
          <a:prstGeom prst="roundRect">
            <a:avLst>
              <a:gd fmla="val 3214" name="adj"/>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Century Gothic"/>
              <a:buNone/>
              <a:defRPr sz="2800">
                <a:latin typeface="Century Gothic"/>
                <a:ea typeface="Century Gothic"/>
                <a:cs typeface="Century Gothic"/>
                <a:sym typeface="Century Gothic"/>
              </a:defRPr>
            </a:lvl1pPr>
            <a:lvl2pPr lvl="1">
              <a:spcBef>
                <a:spcPts val="0"/>
              </a:spcBef>
              <a:spcAft>
                <a:spcPts val="0"/>
              </a:spcAft>
              <a:buSzPts val="2800"/>
              <a:buFont typeface="Century Gothic"/>
              <a:buNone/>
              <a:defRPr sz="2800">
                <a:latin typeface="Century Gothic"/>
                <a:ea typeface="Century Gothic"/>
                <a:cs typeface="Century Gothic"/>
                <a:sym typeface="Century Gothic"/>
              </a:defRPr>
            </a:lvl2pPr>
            <a:lvl3pPr lvl="2">
              <a:spcBef>
                <a:spcPts val="0"/>
              </a:spcBef>
              <a:spcAft>
                <a:spcPts val="0"/>
              </a:spcAft>
              <a:buSzPts val="2800"/>
              <a:buFont typeface="Century Gothic"/>
              <a:buNone/>
              <a:defRPr sz="2800">
                <a:latin typeface="Century Gothic"/>
                <a:ea typeface="Century Gothic"/>
                <a:cs typeface="Century Gothic"/>
                <a:sym typeface="Century Gothic"/>
              </a:defRPr>
            </a:lvl3pPr>
            <a:lvl4pPr lvl="3">
              <a:spcBef>
                <a:spcPts val="0"/>
              </a:spcBef>
              <a:spcAft>
                <a:spcPts val="0"/>
              </a:spcAft>
              <a:buSzPts val="2800"/>
              <a:buFont typeface="Century Gothic"/>
              <a:buNone/>
              <a:defRPr sz="2800">
                <a:latin typeface="Century Gothic"/>
                <a:ea typeface="Century Gothic"/>
                <a:cs typeface="Century Gothic"/>
                <a:sym typeface="Century Gothic"/>
              </a:defRPr>
            </a:lvl4pPr>
            <a:lvl5pPr lvl="4">
              <a:spcBef>
                <a:spcPts val="0"/>
              </a:spcBef>
              <a:spcAft>
                <a:spcPts val="0"/>
              </a:spcAft>
              <a:buSzPts val="2800"/>
              <a:buFont typeface="Century Gothic"/>
              <a:buNone/>
              <a:defRPr sz="2800">
                <a:latin typeface="Century Gothic"/>
                <a:ea typeface="Century Gothic"/>
                <a:cs typeface="Century Gothic"/>
                <a:sym typeface="Century Gothic"/>
              </a:defRPr>
            </a:lvl5pPr>
            <a:lvl6pPr lvl="5">
              <a:spcBef>
                <a:spcPts val="0"/>
              </a:spcBef>
              <a:spcAft>
                <a:spcPts val="0"/>
              </a:spcAft>
              <a:buSzPts val="2800"/>
              <a:buFont typeface="Century Gothic"/>
              <a:buNone/>
              <a:defRPr sz="2800">
                <a:latin typeface="Century Gothic"/>
                <a:ea typeface="Century Gothic"/>
                <a:cs typeface="Century Gothic"/>
                <a:sym typeface="Century Gothic"/>
              </a:defRPr>
            </a:lvl6pPr>
            <a:lvl7pPr lvl="6">
              <a:spcBef>
                <a:spcPts val="0"/>
              </a:spcBef>
              <a:spcAft>
                <a:spcPts val="0"/>
              </a:spcAft>
              <a:buSzPts val="2800"/>
              <a:buFont typeface="Century Gothic"/>
              <a:buNone/>
              <a:defRPr sz="2800">
                <a:latin typeface="Century Gothic"/>
                <a:ea typeface="Century Gothic"/>
                <a:cs typeface="Century Gothic"/>
                <a:sym typeface="Century Gothic"/>
              </a:defRPr>
            </a:lvl7pPr>
            <a:lvl8pPr lvl="7">
              <a:spcBef>
                <a:spcPts val="0"/>
              </a:spcBef>
              <a:spcAft>
                <a:spcPts val="0"/>
              </a:spcAft>
              <a:buSzPts val="2800"/>
              <a:buFont typeface="Century Gothic"/>
              <a:buNone/>
              <a:defRPr sz="2800">
                <a:latin typeface="Century Gothic"/>
                <a:ea typeface="Century Gothic"/>
                <a:cs typeface="Century Gothic"/>
                <a:sym typeface="Century Gothic"/>
              </a:defRPr>
            </a:lvl8pPr>
            <a:lvl9pPr lvl="8">
              <a:spcBef>
                <a:spcPts val="0"/>
              </a:spcBef>
              <a:spcAft>
                <a:spcPts val="0"/>
              </a:spcAft>
              <a:buSzPts val="2800"/>
              <a:buFont typeface="Century Gothic"/>
              <a:buNone/>
              <a:defRPr sz="2800">
                <a:latin typeface="Century Gothic"/>
                <a:ea typeface="Century Gothic"/>
                <a:cs typeface="Century Gothic"/>
                <a:sym typeface="Century Gothic"/>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Century Gothic"/>
              <a:buChar char="●"/>
              <a:defRPr sz="1800">
                <a:latin typeface="Century Gothic"/>
                <a:ea typeface="Century Gothic"/>
                <a:cs typeface="Century Gothic"/>
                <a:sym typeface="Century Gothic"/>
              </a:defRPr>
            </a:lvl1pPr>
            <a:lvl2pPr indent="-317500" lvl="1" marL="9144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2pPr>
            <a:lvl3pPr indent="-317500" lvl="2" marL="13716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3pPr>
            <a:lvl4pPr indent="-317500" lvl="3" marL="18288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4pPr>
            <a:lvl5pPr indent="-317500" lvl="4" marL="22860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5pPr>
            <a:lvl6pPr indent="-317500" lvl="5" marL="27432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6pPr>
            <a:lvl7pPr indent="-317500" lvl="6" marL="32004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7pPr>
            <a:lvl8pPr indent="-317500" lvl="7" marL="36576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8pPr>
            <a:lvl9pPr indent="-317500" lvl="8" marL="4114800">
              <a:lnSpc>
                <a:spcPct val="115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3"/>
          <p:cNvPicPr preferRelativeResize="0"/>
          <p:nvPr/>
        </p:nvPicPr>
        <p:blipFill>
          <a:blip r:embed="rId3">
            <a:alphaModFix amt="31000"/>
          </a:blip>
          <a:stretch>
            <a:fillRect/>
          </a:stretch>
        </p:blipFill>
        <p:spPr>
          <a:xfrm>
            <a:off x="0" y="0"/>
            <a:ext cx="9144000" cy="5143499"/>
          </a:xfrm>
          <a:prstGeom prst="rect">
            <a:avLst/>
          </a:prstGeom>
          <a:noFill/>
          <a:ln>
            <a:noFill/>
          </a:ln>
        </p:spPr>
      </p:pic>
      <p:sp>
        <p:nvSpPr>
          <p:cNvPr id="74" name="Google Shape;7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GREYWATER AND BLACKWATER</a:t>
            </a:r>
            <a:endParaRPr/>
          </a:p>
        </p:txBody>
      </p:sp>
      <p:sp>
        <p:nvSpPr>
          <p:cNvPr id="75" name="Google Shape;75;p13"/>
          <p:cNvSpPr txBox="1"/>
          <p:nvPr>
            <p:ph idx="1" type="subTitle"/>
          </p:nvPr>
        </p:nvSpPr>
        <p:spPr>
          <a:xfrm>
            <a:off x="311700" y="2834125"/>
            <a:ext cx="8520600" cy="13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We will analyse the impacts of greywater and blackwater recycling.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709450" y="566200"/>
            <a:ext cx="5123100" cy="409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rPr lang="en-GB" sz="1600">
                <a:solidFill>
                  <a:srgbClr val="FFFFFF"/>
                </a:solidFill>
              </a:rPr>
              <a:t>We will explain how human factors impact the water cycle.</a:t>
            </a:r>
            <a:endParaRPr/>
          </a:p>
        </p:txBody>
      </p:sp>
      <p:sp>
        <p:nvSpPr>
          <p:cNvPr id="138" name="Google Shape;138;p22"/>
          <p:cNvSpPr/>
          <p:nvPr/>
        </p:nvSpPr>
        <p:spPr>
          <a:xfrm>
            <a:off x="467600" y="510950"/>
            <a:ext cx="6286500" cy="7641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Fill in the following table. </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Include one impact of each human factor. </a:t>
            </a:r>
            <a:endParaRPr sz="1600">
              <a:latin typeface="Century Gothic"/>
              <a:ea typeface="Century Gothic"/>
              <a:cs typeface="Century Gothic"/>
              <a:sym typeface="Century Gothic"/>
            </a:endParaRPr>
          </a:p>
        </p:txBody>
      </p:sp>
      <p:graphicFrame>
        <p:nvGraphicFramePr>
          <p:cNvPr id="139" name="Google Shape;139;p22"/>
          <p:cNvGraphicFramePr/>
          <p:nvPr/>
        </p:nvGraphicFramePr>
        <p:xfrm>
          <a:off x="6853770" y="156650"/>
          <a:ext cx="3000000" cy="3000000"/>
        </p:xfrm>
        <a:graphic>
          <a:graphicData uri="http://schemas.openxmlformats.org/drawingml/2006/table">
            <a:tbl>
              <a:tblPr>
                <a:noFill/>
                <a:tableStyleId>{590A34FD-9B25-4F5A-A402-0C975FB9EE77}</a:tableStyleId>
              </a:tblPr>
              <a:tblGrid>
                <a:gridCol w="2134475"/>
              </a:tblGrid>
              <a:tr h="3338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HINT</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4129950">
                <a:tc>
                  <a:txBody>
                    <a:bodyPr/>
                    <a:lstStyle/>
                    <a:p>
                      <a:pPr indent="0" lvl="0" marL="0" rtl="0" algn="l">
                        <a:lnSpc>
                          <a:spcPct val="115000"/>
                        </a:lnSpc>
                        <a:spcBef>
                          <a:spcPts val="0"/>
                        </a:spcBef>
                        <a:spcAft>
                          <a:spcPts val="0"/>
                        </a:spcAft>
                        <a:buNone/>
                      </a:pPr>
                      <a:r>
                        <a:rPr b="1" lang="en-GB" sz="1000">
                          <a:solidFill>
                            <a:schemeClr val="dk1"/>
                          </a:solidFill>
                          <a:latin typeface="Century Gothic"/>
                          <a:ea typeface="Century Gothic"/>
                          <a:cs typeface="Century Gothic"/>
                          <a:sym typeface="Century Gothic"/>
                        </a:rPr>
                        <a:t>Domestic</a:t>
                      </a:r>
                      <a:r>
                        <a:rPr lang="en-GB" sz="1000">
                          <a:solidFill>
                            <a:schemeClr val="dk1"/>
                          </a:solidFill>
                          <a:latin typeface="Century Gothic"/>
                          <a:ea typeface="Century Gothic"/>
                          <a:cs typeface="Century Gothic"/>
                          <a:sym typeface="Century Gothic"/>
                        </a:rPr>
                        <a:t> water use, is water used in your house, outside garden and public places such as pools and ovals. </a:t>
                      </a:r>
                      <a:endParaRPr sz="10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0"/>
                        </a:spcAft>
                        <a:buNone/>
                      </a:pPr>
                      <a:r>
                        <a:rPr b="1" lang="en-GB" sz="1000">
                          <a:solidFill>
                            <a:schemeClr val="dk1"/>
                          </a:solidFill>
                          <a:latin typeface="Century Gothic"/>
                          <a:ea typeface="Century Gothic"/>
                          <a:cs typeface="Century Gothic"/>
                          <a:sym typeface="Century Gothic"/>
                        </a:rPr>
                        <a:t>Agriculture </a:t>
                      </a:r>
                      <a:r>
                        <a:rPr lang="en-GB" sz="1000">
                          <a:solidFill>
                            <a:schemeClr val="dk1"/>
                          </a:solidFill>
                          <a:latin typeface="Century Gothic"/>
                          <a:ea typeface="Century Gothic"/>
                          <a:cs typeface="Century Gothic"/>
                          <a:sym typeface="Century Gothic"/>
                        </a:rPr>
                        <a:t>is the use of water to grow fruit, vegetables and grains for food. Crops such as cotton for clothes and grasses to feed animals for human food.   </a:t>
                      </a:r>
                      <a:endParaRPr sz="10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0"/>
                        </a:spcAft>
                        <a:buNone/>
                      </a:pPr>
                      <a:r>
                        <a:rPr b="1" lang="en-GB" sz="1000">
                          <a:solidFill>
                            <a:schemeClr val="dk1"/>
                          </a:solidFill>
                          <a:latin typeface="Century Gothic"/>
                          <a:ea typeface="Century Gothic"/>
                          <a:cs typeface="Century Gothic"/>
                          <a:sym typeface="Century Gothic"/>
                        </a:rPr>
                        <a:t>Industry </a:t>
                      </a:r>
                      <a:r>
                        <a:rPr lang="en-GB" sz="1000">
                          <a:solidFill>
                            <a:schemeClr val="dk1"/>
                          </a:solidFill>
                          <a:latin typeface="Century Gothic"/>
                          <a:ea typeface="Century Gothic"/>
                          <a:cs typeface="Century Gothic"/>
                          <a:sym typeface="Century Gothic"/>
                        </a:rPr>
                        <a:t>is the use of water in making products, mining rocks and generating electricity. </a:t>
                      </a:r>
                      <a:endParaRPr sz="1000">
                        <a:solidFill>
                          <a:schemeClr val="dk1"/>
                        </a:solidFill>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en-GB" sz="800">
                          <a:solidFill>
                            <a:schemeClr val="dk1"/>
                          </a:solidFill>
                          <a:latin typeface="Century Gothic"/>
                          <a:ea typeface="Century Gothic"/>
                          <a:cs typeface="Century Gothic"/>
                          <a:sym typeface="Century Gothic"/>
                        </a:rPr>
                        <a:t>- Increase water stored in dams.</a:t>
                      </a:r>
                      <a:endParaRPr sz="8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8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 Decrease water available in groundwater. </a:t>
                      </a:r>
                      <a:endParaRPr sz="8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8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 Decreases water available to native plants . </a:t>
                      </a:r>
                      <a:endParaRPr sz="8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8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-Decreases water in lakes, steams and rivers. </a:t>
                      </a:r>
                      <a:endParaRPr sz="800">
                        <a:solidFill>
                          <a:schemeClr val="dk1"/>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graphicFrame>
        <p:nvGraphicFramePr>
          <p:cNvPr id="140" name="Google Shape;140;p22"/>
          <p:cNvGraphicFramePr/>
          <p:nvPr/>
        </p:nvGraphicFramePr>
        <p:xfrm>
          <a:off x="608513" y="1674938"/>
          <a:ext cx="3000000" cy="3000000"/>
        </p:xfrm>
        <a:graphic>
          <a:graphicData uri="http://schemas.openxmlformats.org/drawingml/2006/table">
            <a:tbl>
              <a:tblPr>
                <a:noFill/>
                <a:tableStyleId>{590A34FD-9B25-4F5A-A402-0C975FB9EE77}</a:tableStyleId>
              </a:tblPr>
              <a:tblGrid>
                <a:gridCol w="1242375"/>
                <a:gridCol w="1930550"/>
                <a:gridCol w="2831725"/>
              </a:tblGrid>
              <a:tr h="438225">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Human Factor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Example of water use </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Impact on the water cycle </a:t>
                      </a:r>
                      <a:endParaRPr b="1" sz="1200">
                        <a:latin typeface="Century Gothic"/>
                        <a:ea typeface="Century Gothic"/>
                        <a:cs typeface="Century Gothic"/>
                        <a:sym typeface="Century Gothic"/>
                      </a:endParaRPr>
                    </a:p>
                  </a:txBody>
                  <a:tcPr marT="91425" marB="91425" marR="91425" marL="91425"/>
                </a:tc>
              </a:tr>
              <a:tr h="62665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Domestic</a:t>
                      </a:r>
                      <a:endParaRPr sz="1200">
                        <a:latin typeface="Century Gothic"/>
                        <a:ea typeface="Century Gothic"/>
                        <a:cs typeface="Century Gothic"/>
                        <a:sym typeface="Century Gothic"/>
                      </a:endParaRPr>
                    </a:p>
                    <a:p>
                      <a:pPr indent="0" lvl="0" marL="0" rtl="0" algn="l">
                        <a:spcBef>
                          <a:spcPts val="0"/>
                        </a:spcBef>
                        <a:spcAft>
                          <a:spcPts val="0"/>
                        </a:spcAft>
                        <a:buNone/>
                      </a:pPr>
                      <a:r>
                        <a:t/>
                      </a:r>
                      <a:endParaRPr sz="1200">
                        <a:latin typeface="Century Gothic"/>
                        <a:ea typeface="Century Gothic"/>
                        <a:cs typeface="Century Gothic"/>
                        <a:sym typeface="Century Gothic"/>
                      </a:endParaRPr>
                    </a:p>
                  </a:txBody>
                  <a:tcPr marT="91425" marB="91425" marR="91425" marL="91425"/>
                </a:tc>
                <a:tc>
                  <a:txBody>
                    <a:bodyPr/>
                    <a:lstStyle/>
                    <a:p>
                      <a:pPr indent="0" lvl="0" marL="0" rtl="0" algn="l">
                        <a:lnSpc>
                          <a:spcPct val="115000"/>
                        </a:lnSpc>
                        <a:spcBef>
                          <a:spcPts val="0"/>
                        </a:spcBef>
                        <a:spcAft>
                          <a:spcPts val="1600"/>
                        </a:spcAft>
                        <a:buNone/>
                      </a:pPr>
                      <a:r>
                        <a:rPr lang="en-GB" sz="1200">
                          <a:latin typeface="Century Gothic"/>
                          <a:ea typeface="Century Gothic"/>
                          <a:cs typeface="Century Gothic"/>
                          <a:sym typeface="Century Gothic"/>
                        </a:rPr>
                        <a:t>Washing dishes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SzPts val="1200"/>
                        <a:buFont typeface="Century Gothic"/>
                        <a:buChar char="●"/>
                      </a:pPr>
                      <a:r>
                        <a:t/>
                      </a:r>
                      <a:endParaRPr sz="1200">
                        <a:latin typeface="Century Gothic"/>
                        <a:ea typeface="Century Gothic"/>
                        <a:cs typeface="Century Gothic"/>
                        <a:sym typeface="Century Gothic"/>
                      </a:endParaRPr>
                    </a:p>
                  </a:txBody>
                  <a:tcPr marT="91425" marB="91425" marR="91425" marL="91425"/>
                </a:tc>
              </a:tr>
              <a:tr h="626650">
                <a:tc>
                  <a:txBody>
                    <a:bodyPr/>
                    <a:lstStyle/>
                    <a:p>
                      <a:pPr indent="0" lvl="0" marL="0" rtl="0" algn="l">
                        <a:spcBef>
                          <a:spcPts val="0"/>
                        </a:spcBef>
                        <a:spcAft>
                          <a:spcPts val="0"/>
                        </a:spcAft>
                        <a:buNone/>
                      </a:pPr>
                      <a:r>
                        <a:rPr lang="en-GB" sz="1200">
                          <a:solidFill>
                            <a:schemeClr val="dk1"/>
                          </a:solidFill>
                          <a:latin typeface="Century Gothic"/>
                          <a:ea typeface="Century Gothic"/>
                          <a:cs typeface="Century Gothic"/>
                          <a:sym typeface="Century Gothic"/>
                        </a:rPr>
                        <a:t>Agricultural </a:t>
                      </a:r>
                      <a:endParaRPr sz="12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txBody>
                  <a:tcPr marT="91425" marB="91425" marR="91425" marL="91425"/>
                </a:tc>
                <a:tc>
                  <a:txBody>
                    <a:bodyPr/>
                    <a:lstStyle/>
                    <a:p>
                      <a:pPr indent="-228600" lvl="0" marL="457200" rtl="0" algn="l">
                        <a:lnSpc>
                          <a:spcPct val="115000"/>
                        </a:lnSpc>
                        <a:spcBef>
                          <a:spcPts val="0"/>
                        </a:spcBef>
                        <a:spcAft>
                          <a:spcPts val="0"/>
                        </a:spcAft>
                        <a:buNone/>
                      </a:pPr>
                      <a:r>
                        <a:t/>
                      </a:r>
                      <a:endParaRPr sz="1200">
                        <a:latin typeface="Century Gothic"/>
                        <a:ea typeface="Century Gothic"/>
                        <a:cs typeface="Century Gothic"/>
                        <a:sym typeface="Century Gothic"/>
                      </a:endParaRPr>
                    </a:p>
                    <a:p>
                      <a:pPr indent="-228600" lvl="0" marL="457200" rtl="0" algn="l">
                        <a:lnSpc>
                          <a:spcPct val="115000"/>
                        </a:lnSpc>
                        <a:spcBef>
                          <a:spcPts val="1600"/>
                        </a:spcBef>
                        <a:spcAft>
                          <a:spcPts val="1600"/>
                        </a:spcAft>
                        <a:buNone/>
                      </a:pPr>
                      <a:r>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SzPts val="1200"/>
                        <a:buFont typeface="Century Gothic"/>
                        <a:buChar char="●"/>
                      </a:pPr>
                      <a:r>
                        <a:t/>
                      </a:r>
                      <a:endParaRPr sz="1200">
                        <a:latin typeface="Century Gothic"/>
                        <a:ea typeface="Century Gothic"/>
                        <a:cs typeface="Century Gothic"/>
                        <a:sym typeface="Century Gothic"/>
                      </a:endParaRPr>
                    </a:p>
                  </a:txBody>
                  <a:tcPr marT="91425" marB="91425" marR="91425" marL="91425"/>
                </a:tc>
              </a:tr>
              <a:tr h="438225">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Industry </a:t>
                      </a:r>
                      <a:endParaRPr sz="1200">
                        <a:latin typeface="Century Gothic"/>
                        <a:ea typeface="Century Gothic"/>
                        <a:cs typeface="Century Gothic"/>
                        <a:sym typeface="Century Gothic"/>
                      </a:endParaRPr>
                    </a:p>
                  </a:txBody>
                  <a:tcPr marT="91425" marB="91425" marR="91425" marL="91425"/>
                </a:tc>
                <a:tc>
                  <a:txBody>
                    <a:bodyPr/>
                    <a:lstStyle/>
                    <a:p>
                      <a:pPr indent="-228600" lvl="0" marL="457200" rtl="0" algn="l">
                        <a:lnSpc>
                          <a:spcPct val="115000"/>
                        </a:lnSpc>
                        <a:spcBef>
                          <a:spcPts val="0"/>
                        </a:spcBef>
                        <a:spcAft>
                          <a:spcPts val="0"/>
                        </a:spcAft>
                        <a:buNone/>
                      </a:pPr>
                      <a:r>
                        <a:t/>
                      </a:r>
                      <a:endParaRPr sz="1200">
                        <a:latin typeface="Century Gothic"/>
                        <a:ea typeface="Century Gothic"/>
                        <a:cs typeface="Century Gothic"/>
                        <a:sym typeface="Century Gothic"/>
                      </a:endParaRPr>
                    </a:p>
                    <a:p>
                      <a:pPr indent="-228600" lvl="0" marL="457200" rtl="0" algn="l">
                        <a:lnSpc>
                          <a:spcPct val="115000"/>
                        </a:lnSpc>
                        <a:spcBef>
                          <a:spcPts val="1600"/>
                        </a:spcBef>
                        <a:spcAft>
                          <a:spcPts val="1600"/>
                        </a:spcAft>
                        <a:buNone/>
                      </a:pPr>
                      <a:r>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SzPts val="1200"/>
                        <a:buFont typeface="Century Gothic"/>
                        <a:buChar char="●"/>
                      </a:pPr>
                      <a:r>
                        <a:t/>
                      </a:r>
                      <a:endParaRPr sz="1200">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497975" y="2894275"/>
            <a:ext cx="6008400" cy="2010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We will define greywater.</a:t>
            </a:r>
            <a:endParaRPr/>
          </a:p>
          <a:p>
            <a:pPr indent="-342900" lvl="0" marL="457200" rtl="0" algn="l">
              <a:spcBef>
                <a:spcPts val="0"/>
              </a:spcBef>
              <a:spcAft>
                <a:spcPts val="0"/>
              </a:spcAft>
              <a:buSzPts val="1800"/>
              <a:buChar char="●"/>
            </a:pPr>
            <a:r>
              <a:rPr lang="en-GB"/>
              <a:t>We will define blackwater.</a:t>
            </a:r>
            <a:endParaRPr/>
          </a:p>
          <a:p>
            <a:pPr indent="-342900" lvl="0" marL="457200" rtl="0" algn="l">
              <a:spcBef>
                <a:spcPts val="0"/>
              </a:spcBef>
              <a:spcAft>
                <a:spcPts val="0"/>
              </a:spcAft>
              <a:buSzPts val="1800"/>
              <a:buChar char="●"/>
            </a:pPr>
            <a:r>
              <a:rPr lang="en-GB"/>
              <a:t>We will discuss the benefits of recycling water.</a:t>
            </a:r>
            <a:endParaRPr/>
          </a:p>
          <a:p>
            <a:pPr indent="-342900" lvl="0" marL="457200" rtl="0" algn="l">
              <a:spcBef>
                <a:spcPts val="0"/>
              </a:spcBef>
              <a:spcAft>
                <a:spcPts val="0"/>
              </a:spcAft>
              <a:buSzPts val="1800"/>
              <a:buChar char="●"/>
            </a:pPr>
            <a:r>
              <a:rPr lang="en-GB"/>
              <a:t>We will debate greywater and blackwater recycling using scientific evidence.</a:t>
            </a:r>
            <a:endParaRPr/>
          </a:p>
        </p:txBody>
      </p:sp>
      <p:sp>
        <p:nvSpPr>
          <p:cNvPr id="146" name="Google Shape;146;p23"/>
          <p:cNvSpPr txBox="1"/>
          <p:nvPr>
            <p:ph type="title"/>
          </p:nvPr>
        </p:nvSpPr>
        <p:spPr>
          <a:xfrm>
            <a:off x="532075" y="477525"/>
            <a:ext cx="5061600" cy="18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400"/>
              <a:t>We will analyse the impacts of greywater and blackwater recycling.</a:t>
            </a:r>
            <a:endParaRPr sz="3400"/>
          </a:p>
        </p:txBody>
      </p:sp>
      <p:graphicFrame>
        <p:nvGraphicFramePr>
          <p:cNvPr id="147" name="Google Shape;147;p23"/>
          <p:cNvGraphicFramePr/>
          <p:nvPr/>
        </p:nvGraphicFramePr>
        <p:xfrm>
          <a:off x="6693450" y="4023650"/>
          <a:ext cx="3000000" cy="3000000"/>
        </p:xfrm>
        <a:graphic>
          <a:graphicData uri="http://schemas.openxmlformats.org/drawingml/2006/table">
            <a:tbl>
              <a:tblPr>
                <a:noFill/>
                <a:tableStyleId>{590A34FD-9B25-4F5A-A402-0C975FB9EE77}</a:tableStyleId>
              </a:tblPr>
              <a:tblGrid>
                <a:gridCol w="21344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DECLARE THE OBJECTIVE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526825">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Read the learning objective to your partner.</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148" name="Google Shape;148;p23"/>
          <p:cNvGraphicFramePr/>
          <p:nvPr/>
        </p:nvGraphicFramePr>
        <p:xfrm>
          <a:off x="7603350" y="229425"/>
          <a:ext cx="3000000" cy="3000000"/>
        </p:xfrm>
        <a:graphic>
          <a:graphicData uri="http://schemas.openxmlformats.org/drawingml/2006/table">
            <a:tbl>
              <a:tblPr>
                <a:noFill/>
                <a:tableStyleId>{590A34FD-9B25-4F5A-A402-0C975FB9EE77}</a:tableStyleId>
              </a:tblPr>
              <a:tblGrid>
                <a:gridCol w="12245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TRACK WITH ME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graphicFrame>
        <p:nvGraphicFramePr>
          <p:cNvPr id="149" name="Google Shape;149;p23"/>
          <p:cNvGraphicFramePr/>
          <p:nvPr/>
        </p:nvGraphicFramePr>
        <p:xfrm>
          <a:off x="7603350" y="738925"/>
          <a:ext cx="3000000" cy="3000000"/>
        </p:xfrm>
        <a:graphic>
          <a:graphicData uri="http://schemas.openxmlformats.org/drawingml/2006/table">
            <a:tbl>
              <a:tblPr>
                <a:noFill/>
                <a:tableStyleId>{590A34FD-9B25-4F5A-A402-0C975FB9EE77}</a:tableStyleId>
              </a:tblPr>
              <a:tblGrid>
                <a:gridCol w="12245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READ</a:t>
                      </a:r>
                      <a:r>
                        <a:rPr b="1" lang="en-GB" sz="1100">
                          <a:solidFill>
                            <a:srgbClr val="FFFFFF"/>
                          </a:solidFill>
                          <a:latin typeface="Century Gothic"/>
                          <a:ea typeface="Century Gothic"/>
                          <a:cs typeface="Century Gothic"/>
                          <a:sym typeface="Century Gothic"/>
                        </a:rPr>
                        <a:t> WITH ME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idx="2" type="body"/>
          </p:nvPr>
        </p:nvSpPr>
        <p:spPr>
          <a:xfrm>
            <a:off x="552550" y="852700"/>
            <a:ext cx="6173700" cy="4065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You already know that renewable drinking water is 0.01% of the 70% of water that covers Earth surface.</a:t>
            </a:r>
            <a:endParaRPr>
              <a:solidFill>
                <a:schemeClr val="dk1"/>
              </a:solidFill>
            </a:endParaRPr>
          </a:p>
          <a:p>
            <a:pPr indent="0" lvl="0" marL="0" rtl="0" algn="l">
              <a:spcBef>
                <a:spcPts val="1600"/>
              </a:spcBef>
              <a:spcAft>
                <a:spcPts val="0"/>
              </a:spcAft>
              <a:buClr>
                <a:schemeClr val="dk1"/>
              </a:buClr>
              <a:buSzPts val="1100"/>
              <a:buFont typeface="Arial"/>
              <a:buNone/>
            </a:pPr>
            <a:r>
              <a:rPr lang="en-GB">
                <a:solidFill>
                  <a:schemeClr val="dk1"/>
                </a:solidFill>
              </a:rPr>
              <a:t>Think of your day to day activities. How many of those activities use water? E.g. taking a shower.</a:t>
            </a:r>
            <a:endParaRPr>
              <a:solidFill>
                <a:schemeClr val="dk1"/>
              </a:solidFill>
            </a:endParaRPr>
          </a:p>
          <a:p>
            <a:pPr indent="0" lvl="0" marL="0" rtl="0" algn="l">
              <a:spcBef>
                <a:spcPts val="1600"/>
              </a:spcBef>
              <a:spcAft>
                <a:spcPts val="1600"/>
              </a:spcAft>
              <a:buClr>
                <a:schemeClr val="dk1"/>
              </a:buClr>
              <a:buSzPts val="1100"/>
              <a:buFont typeface="Arial"/>
              <a:buNone/>
            </a:pPr>
            <a:r>
              <a:rPr lang="en-GB">
                <a:solidFill>
                  <a:schemeClr val="dk1"/>
                </a:solidFill>
              </a:rPr>
              <a:t>Do you think these day to day activities need to use fresh water?</a:t>
            </a:r>
            <a:endParaRPr>
              <a:solidFill>
                <a:schemeClr val="dk1"/>
              </a:solidFill>
            </a:endParaRPr>
          </a:p>
        </p:txBody>
      </p:sp>
      <p:sp>
        <p:nvSpPr>
          <p:cNvPr id="155" name="Google Shape;155;p24"/>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500"/>
              <a:t>We will analyse the impacts of greywater and blackwater recycling.</a:t>
            </a:r>
            <a:endParaRPr sz="1500"/>
          </a:p>
        </p:txBody>
      </p:sp>
      <p:graphicFrame>
        <p:nvGraphicFramePr>
          <p:cNvPr id="156" name="Google Shape;156;p24"/>
          <p:cNvGraphicFramePr/>
          <p:nvPr/>
        </p:nvGraphicFramePr>
        <p:xfrm>
          <a:off x="6726255" y="3623938"/>
          <a:ext cx="3000000" cy="3000000"/>
        </p:xfrm>
        <a:graphic>
          <a:graphicData uri="http://schemas.openxmlformats.org/drawingml/2006/table">
            <a:tbl>
              <a:tblPr>
                <a:noFill/>
                <a:tableStyleId>{590A34FD-9B25-4F5A-A402-0C975FB9EE77}</a:tableStyleId>
              </a:tblPr>
              <a:tblGrid>
                <a:gridCol w="21344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MAKE THE CONNECTION</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Students, you already know that drinking water is 0.01% of water available.</a:t>
                      </a:r>
                      <a:endParaRPr sz="1100">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pic>
        <p:nvPicPr>
          <p:cNvPr id="157" name="Google Shape;157;p24"/>
          <p:cNvPicPr preferRelativeResize="0"/>
          <p:nvPr/>
        </p:nvPicPr>
        <p:blipFill>
          <a:blip r:embed="rId3">
            <a:alphaModFix/>
          </a:blip>
          <a:stretch>
            <a:fillRect/>
          </a:stretch>
        </p:blipFill>
        <p:spPr>
          <a:xfrm>
            <a:off x="6906575" y="852700"/>
            <a:ext cx="1896224" cy="1258701"/>
          </a:xfrm>
          <a:prstGeom prst="rect">
            <a:avLst/>
          </a:prstGeom>
          <a:noFill/>
          <a:ln>
            <a:noFill/>
          </a:ln>
        </p:spPr>
      </p:pic>
      <p:pic>
        <p:nvPicPr>
          <p:cNvPr id="158" name="Google Shape;158;p24"/>
          <p:cNvPicPr preferRelativeResize="0"/>
          <p:nvPr/>
        </p:nvPicPr>
        <p:blipFill>
          <a:blip r:embed="rId4">
            <a:alphaModFix/>
          </a:blip>
          <a:stretch>
            <a:fillRect/>
          </a:stretch>
        </p:blipFill>
        <p:spPr>
          <a:xfrm>
            <a:off x="999450" y="3299600"/>
            <a:ext cx="2459962" cy="1519553"/>
          </a:xfrm>
          <a:prstGeom prst="rect">
            <a:avLst/>
          </a:prstGeom>
          <a:noFill/>
          <a:ln>
            <a:noFill/>
          </a:ln>
        </p:spPr>
      </p:pic>
      <p:pic>
        <p:nvPicPr>
          <p:cNvPr id="159" name="Google Shape;159;p24"/>
          <p:cNvPicPr preferRelativeResize="0"/>
          <p:nvPr/>
        </p:nvPicPr>
        <p:blipFill>
          <a:blip r:embed="rId5">
            <a:alphaModFix/>
          </a:blip>
          <a:stretch>
            <a:fillRect/>
          </a:stretch>
        </p:blipFill>
        <p:spPr>
          <a:xfrm>
            <a:off x="4400685" y="3139400"/>
            <a:ext cx="1384275" cy="1587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sp>
        <p:nvSpPr>
          <p:cNvPr id="165" name="Google Shape;165;p25"/>
          <p:cNvSpPr txBox="1"/>
          <p:nvPr>
            <p:ph idx="2" type="body"/>
          </p:nvPr>
        </p:nvSpPr>
        <p:spPr>
          <a:xfrm>
            <a:off x="552550" y="773100"/>
            <a:ext cx="68385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Wastewater is water that has been used inside homes, businesses and industries.</a:t>
            </a:r>
            <a:endParaRPr/>
          </a:p>
          <a:p>
            <a:pPr indent="0" lvl="0" marL="0" rtl="0" algn="l">
              <a:spcBef>
                <a:spcPts val="1600"/>
              </a:spcBef>
              <a:spcAft>
                <a:spcPts val="1600"/>
              </a:spcAft>
              <a:buNone/>
            </a:pPr>
            <a:r>
              <a:t/>
            </a:r>
            <a:endParaRPr/>
          </a:p>
        </p:txBody>
      </p:sp>
      <p:graphicFrame>
        <p:nvGraphicFramePr>
          <p:cNvPr id="166" name="Google Shape;166;p25"/>
          <p:cNvGraphicFramePr/>
          <p:nvPr/>
        </p:nvGraphicFramePr>
        <p:xfrm>
          <a:off x="552550" y="2274250"/>
          <a:ext cx="3000000" cy="3000000"/>
        </p:xfrm>
        <a:graphic>
          <a:graphicData uri="http://schemas.openxmlformats.org/drawingml/2006/table">
            <a:tbl>
              <a:tblPr>
                <a:noFill/>
                <a:tableStyleId>{590A34FD-9B25-4F5A-A402-0C975FB9EE77}</a:tableStyleId>
              </a:tblPr>
              <a:tblGrid>
                <a:gridCol w="1414050"/>
                <a:gridCol w="2046775"/>
                <a:gridCol w="4788125"/>
              </a:tblGrid>
              <a:tr h="114375">
                <a:tc>
                  <a:txBody>
                    <a:bodyPr/>
                    <a:lstStyle/>
                    <a:p>
                      <a:pPr indent="0" lvl="0" marL="0" rtl="0" algn="l">
                        <a:spcBef>
                          <a:spcPts val="0"/>
                        </a:spcBef>
                        <a:spcAft>
                          <a:spcPts val="0"/>
                        </a:spcAft>
                        <a:buNone/>
                      </a:pPr>
                      <a:r>
                        <a:rPr b="1" lang="en-GB">
                          <a:latin typeface="Century Gothic"/>
                          <a:ea typeface="Century Gothic"/>
                          <a:cs typeface="Century Gothic"/>
                          <a:sym typeface="Century Gothic"/>
                        </a:rPr>
                        <a:t>Type of 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a:latin typeface="Century Gothic"/>
                          <a:ea typeface="Century Gothic"/>
                          <a:cs typeface="Century Gothic"/>
                          <a:sym typeface="Century Gothic"/>
                        </a:rPr>
                        <a:t>Wastewater source</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a:latin typeface="Century Gothic"/>
                          <a:ea typeface="Century Gothic"/>
                          <a:cs typeface="Century Gothic"/>
                          <a:sym typeface="Century Gothic"/>
                        </a:rPr>
                        <a:t>Used for</a:t>
                      </a:r>
                      <a:endParaRPr b="1">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Greywater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a:solidFill>
                            <a:schemeClr val="dk1"/>
                          </a:solidFill>
                          <a:latin typeface="Century Gothic"/>
                          <a:ea typeface="Century Gothic"/>
                          <a:cs typeface="Century Gothic"/>
                          <a:sym typeface="Century Gothic"/>
                        </a:rPr>
                        <a:t>Sinks, washing machines, and bathtubs.</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Directly in home gardens provided that there are no harmful chemicals like soap and detergents in the water.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Irrigation and in constructed wetlands.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Washing and flushing toilets.</a:t>
                      </a:r>
                      <a:endParaRPr>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Blackwater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a:latin typeface="Century Gothic"/>
                          <a:ea typeface="Century Gothic"/>
                          <a:cs typeface="Century Gothic"/>
                          <a:sym typeface="Century Gothic"/>
                        </a:rPr>
                        <a:t>Bathrooms and toilets that contain fecal matter and urine. </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Fertilizer, after recycling and treating blackwater, it must be processed and decomposed properly to destroy bacteria.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Water grass and non-food plants.</a:t>
                      </a:r>
                      <a:endParaRPr>
                        <a:latin typeface="Century Gothic"/>
                        <a:ea typeface="Century Gothic"/>
                        <a:cs typeface="Century Gothic"/>
                        <a:sym typeface="Century Gothic"/>
                      </a:endParaRPr>
                    </a:p>
                  </a:txBody>
                  <a:tcPr marT="91425" marB="91425" marR="91425" marL="91425"/>
                </a:tc>
              </a:tr>
            </a:tbl>
          </a:graphicData>
        </a:graphic>
      </p:graphicFrame>
      <p:graphicFrame>
        <p:nvGraphicFramePr>
          <p:cNvPr id="167" name="Google Shape;167;p25"/>
          <p:cNvGraphicFramePr/>
          <p:nvPr/>
        </p:nvGraphicFramePr>
        <p:xfrm>
          <a:off x="6836825" y="266050"/>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What would water from toilets be classified as?</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298450" lvl="0" marL="457200" rtl="0" algn="l">
                        <a:spcBef>
                          <a:spcPts val="0"/>
                        </a:spcBef>
                        <a:spcAft>
                          <a:spcPts val="0"/>
                        </a:spcAft>
                        <a:buSzPts val="1100"/>
                        <a:buFont typeface="Century Gothic"/>
                        <a:buAutoNum type="alphaUcPeriod"/>
                      </a:pPr>
                      <a:r>
                        <a:rPr lang="en-GB" sz="1100">
                          <a:latin typeface="Century Gothic"/>
                          <a:ea typeface="Century Gothic"/>
                          <a:cs typeface="Century Gothic"/>
                          <a:sym typeface="Century Gothic"/>
                        </a:rPr>
                        <a:t>Greywater</a:t>
                      </a:r>
                      <a:endParaRPr sz="1100">
                        <a:latin typeface="Century Gothic"/>
                        <a:ea typeface="Century Gothic"/>
                        <a:cs typeface="Century Gothic"/>
                        <a:sym typeface="Century Gothic"/>
                      </a:endParaRPr>
                    </a:p>
                    <a:p>
                      <a:pPr indent="-298450" lvl="0" marL="457200" rtl="0" algn="l">
                        <a:spcBef>
                          <a:spcPts val="0"/>
                        </a:spcBef>
                        <a:spcAft>
                          <a:spcPts val="0"/>
                        </a:spcAft>
                        <a:buSzPts val="1100"/>
                        <a:buFont typeface="Century Gothic"/>
                        <a:buAutoNum type="alphaUcPeriod"/>
                      </a:pPr>
                      <a:r>
                        <a:rPr lang="en-GB" sz="1100">
                          <a:latin typeface="Century Gothic"/>
                          <a:ea typeface="Century Gothic"/>
                          <a:cs typeface="Century Gothic"/>
                          <a:sym typeface="Century Gothic"/>
                        </a:rPr>
                        <a:t>Blackwater</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
        <p:nvSpPr>
          <p:cNvPr id="168" name="Google Shape;168;p25"/>
          <p:cNvSpPr txBox="1"/>
          <p:nvPr/>
        </p:nvSpPr>
        <p:spPr>
          <a:xfrm>
            <a:off x="552550" y="1584900"/>
            <a:ext cx="8308200" cy="52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dk1"/>
                </a:solidFill>
                <a:latin typeface="Century Gothic"/>
                <a:ea typeface="Century Gothic"/>
                <a:cs typeface="Century Gothic"/>
                <a:sym typeface="Century Gothic"/>
              </a:rPr>
              <a:t>Wastewater is classified into two categories, </a:t>
            </a:r>
            <a:r>
              <a:rPr b="1" lang="en-GB" sz="1800">
                <a:solidFill>
                  <a:schemeClr val="dk1"/>
                </a:solidFill>
                <a:latin typeface="Century Gothic"/>
                <a:ea typeface="Century Gothic"/>
                <a:cs typeface="Century Gothic"/>
                <a:sym typeface="Century Gothic"/>
              </a:rPr>
              <a:t>blackwater </a:t>
            </a:r>
            <a:r>
              <a:rPr lang="en-GB" sz="1800">
                <a:solidFill>
                  <a:schemeClr val="dk1"/>
                </a:solidFill>
                <a:latin typeface="Century Gothic"/>
                <a:ea typeface="Century Gothic"/>
                <a:cs typeface="Century Gothic"/>
                <a:sym typeface="Century Gothic"/>
              </a:rPr>
              <a:t>and </a:t>
            </a:r>
            <a:r>
              <a:rPr b="1" lang="en-GB" sz="1800">
                <a:solidFill>
                  <a:schemeClr val="dk1"/>
                </a:solidFill>
                <a:latin typeface="Century Gothic"/>
                <a:ea typeface="Century Gothic"/>
                <a:cs typeface="Century Gothic"/>
                <a:sym typeface="Century Gothic"/>
              </a:rPr>
              <a:t>greywater</a:t>
            </a:r>
            <a:r>
              <a:rPr lang="en-GB" sz="1800">
                <a:solidFill>
                  <a:schemeClr val="dk1"/>
                </a:solidFill>
                <a:latin typeface="Century Gothic"/>
                <a:ea typeface="Century Gothic"/>
                <a:cs typeface="Century Gothic"/>
                <a:sym typeface="Century Gothic"/>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graphicFrame>
        <p:nvGraphicFramePr>
          <p:cNvPr id="174" name="Google Shape;174;p26"/>
          <p:cNvGraphicFramePr/>
          <p:nvPr/>
        </p:nvGraphicFramePr>
        <p:xfrm>
          <a:off x="621300" y="2298450"/>
          <a:ext cx="3000000" cy="3000000"/>
        </p:xfrm>
        <a:graphic>
          <a:graphicData uri="http://schemas.openxmlformats.org/drawingml/2006/table">
            <a:tbl>
              <a:tblPr>
                <a:noFill/>
                <a:tableStyleId>{590A34FD-9B25-4F5A-A402-0C975FB9EE77}</a:tableStyleId>
              </a:tblPr>
              <a:tblGrid>
                <a:gridCol w="1414050"/>
                <a:gridCol w="2046775"/>
                <a:gridCol w="4788125"/>
              </a:tblGrid>
              <a:tr h="114375">
                <a:tc>
                  <a:txBody>
                    <a:bodyPr/>
                    <a:lstStyle/>
                    <a:p>
                      <a:pPr indent="0" lvl="0" marL="0" rtl="0" algn="l">
                        <a:spcBef>
                          <a:spcPts val="0"/>
                        </a:spcBef>
                        <a:spcAft>
                          <a:spcPts val="0"/>
                        </a:spcAft>
                        <a:buNone/>
                      </a:pPr>
                      <a:r>
                        <a:rPr b="1" lang="en-GB">
                          <a:latin typeface="Century Gothic"/>
                          <a:ea typeface="Century Gothic"/>
                          <a:cs typeface="Century Gothic"/>
                          <a:sym typeface="Century Gothic"/>
                        </a:rPr>
                        <a:t>Type of 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a:latin typeface="Century Gothic"/>
                          <a:ea typeface="Century Gothic"/>
                          <a:cs typeface="Century Gothic"/>
                          <a:sym typeface="Century Gothic"/>
                        </a:rPr>
                        <a:t>Wastewater source</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a:latin typeface="Century Gothic"/>
                          <a:ea typeface="Century Gothic"/>
                          <a:cs typeface="Century Gothic"/>
                          <a:sym typeface="Century Gothic"/>
                        </a:rPr>
                        <a:t>Used for</a:t>
                      </a:r>
                      <a:endParaRPr b="1">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Greywater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a:solidFill>
                            <a:schemeClr val="dk1"/>
                          </a:solidFill>
                          <a:latin typeface="Century Gothic"/>
                          <a:ea typeface="Century Gothic"/>
                          <a:cs typeface="Century Gothic"/>
                          <a:sym typeface="Century Gothic"/>
                        </a:rPr>
                        <a:t>S</a:t>
                      </a:r>
                      <a:r>
                        <a:rPr lang="en-GB">
                          <a:solidFill>
                            <a:schemeClr val="dk1"/>
                          </a:solidFill>
                          <a:latin typeface="Century Gothic"/>
                          <a:ea typeface="Century Gothic"/>
                          <a:cs typeface="Century Gothic"/>
                          <a:sym typeface="Century Gothic"/>
                        </a:rPr>
                        <a:t>inks, washing machines, and bathtubs.</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Directly in home gardens provided that there are no harmful chemicals like soap and detergents in the water.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Irrigation and in constructed wetlands.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Washing and flushing toilets.</a:t>
                      </a:r>
                      <a:endParaRPr>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Blackwater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a:latin typeface="Century Gothic"/>
                          <a:ea typeface="Century Gothic"/>
                          <a:cs typeface="Century Gothic"/>
                          <a:sym typeface="Century Gothic"/>
                        </a:rPr>
                        <a:t>B</a:t>
                      </a:r>
                      <a:r>
                        <a:rPr lang="en-GB">
                          <a:latin typeface="Century Gothic"/>
                          <a:ea typeface="Century Gothic"/>
                          <a:cs typeface="Century Gothic"/>
                          <a:sym typeface="Century Gothic"/>
                        </a:rPr>
                        <a:t>athrooms and toilets that contain fecal matter and urine. </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Fertilizer, after recycling and treating blackwater, it must be processed and decomposed properly to destroy bacteria.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Water grass and non-food plants.</a:t>
                      </a:r>
                      <a:endParaRPr>
                        <a:latin typeface="Century Gothic"/>
                        <a:ea typeface="Century Gothic"/>
                        <a:cs typeface="Century Gothic"/>
                        <a:sym typeface="Century Gothic"/>
                      </a:endParaRPr>
                    </a:p>
                  </a:txBody>
                  <a:tcPr marT="91425" marB="91425" marR="91425" marL="91425"/>
                </a:tc>
              </a:tr>
            </a:tbl>
          </a:graphicData>
        </a:graphic>
      </p:graphicFrame>
      <p:sp>
        <p:nvSpPr>
          <p:cNvPr id="175" name="Google Shape;175;p26"/>
          <p:cNvSpPr txBox="1"/>
          <p:nvPr/>
        </p:nvSpPr>
        <p:spPr>
          <a:xfrm>
            <a:off x="533200" y="765125"/>
            <a:ext cx="6152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latin typeface="Century Gothic"/>
                <a:ea typeface="Century Gothic"/>
                <a:cs typeface="Century Gothic"/>
                <a:sym typeface="Century Gothic"/>
              </a:rPr>
              <a:t>Wastewater must be kept in separate tanks because they have different levels of contamination₁ and must be treated differently.</a:t>
            </a:r>
            <a:endParaRPr sz="16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5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600">
                <a:solidFill>
                  <a:schemeClr val="dk1"/>
                </a:solidFill>
                <a:latin typeface="Century Gothic"/>
                <a:ea typeface="Century Gothic"/>
                <a:cs typeface="Century Gothic"/>
                <a:sym typeface="Century Gothic"/>
              </a:rPr>
              <a:t>Wastewater can be recycled.</a:t>
            </a:r>
            <a:endParaRPr sz="1600"/>
          </a:p>
        </p:txBody>
      </p:sp>
      <p:graphicFrame>
        <p:nvGraphicFramePr>
          <p:cNvPr id="176" name="Google Shape;176;p26"/>
          <p:cNvGraphicFramePr/>
          <p:nvPr/>
        </p:nvGraphicFramePr>
        <p:xfrm>
          <a:off x="6836825" y="194000"/>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Why does greywater and blackwater need to be kept in separate tanks?</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177" name="Google Shape;177;p26"/>
          <p:cNvGraphicFramePr/>
          <p:nvPr/>
        </p:nvGraphicFramePr>
        <p:xfrm>
          <a:off x="6840900" y="1331950"/>
          <a:ext cx="3000000" cy="3000000"/>
        </p:xfrm>
        <a:graphic>
          <a:graphicData uri="http://schemas.openxmlformats.org/drawingml/2006/table">
            <a:tbl>
              <a:tblPr>
                <a:noFill/>
                <a:tableStyleId>{590A34FD-9B25-4F5A-A402-0C975FB9EE77}</a:tableStyleId>
              </a:tblPr>
              <a:tblGrid>
                <a:gridCol w="2134475"/>
              </a:tblGrid>
              <a:tr h="2848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containing an unwanted substance.</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graphicFrame>
        <p:nvGraphicFramePr>
          <p:cNvPr id="183" name="Google Shape;183;p27"/>
          <p:cNvGraphicFramePr/>
          <p:nvPr/>
        </p:nvGraphicFramePr>
        <p:xfrm>
          <a:off x="6797375" y="4213500"/>
          <a:ext cx="3000000" cy="3000000"/>
        </p:xfrm>
        <a:graphic>
          <a:graphicData uri="http://schemas.openxmlformats.org/drawingml/2006/table">
            <a:tbl>
              <a:tblPr>
                <a:noFill/>
                <a:tableStyleId>{590A34FD-9B25-4F5A-A402-0C975FB9EE77}</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protect</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184" name="Google Shape;184;p27"/>
          <p:cNvSpPr txBox="1"/>
          <p:nvPr/>
        </p:nvSpPr>
        <p:spPr>
          <a:xfrm>
            <a:off x="783525" y="926750"/>
            <a:ext cx="5375100" cy="3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Century Gothic"/>
                <a:ea typeface="Century Gothic"/>
                <a:cs typeface="Century Gothic"/>
                <a:sym typeface="Century Gothic"/>
              </a:rPr>
              <a:t>Benefits of recycling wastewater: </a:t>
            </a:r>
            <a:r>
              <a:rPr lang="en-GB" sz="1800">
                <a:latin typeface="Century Gothic"/>
                <a:ea typeface="Century Gothic"/>
                <a:cs typeface="Century Gothic"/>
                <a:sym typeface="Century Gothic"/>
              </a:rPr>
              <a:t>the collection, treatment and disposal of wastewater is an integral part of the water cycle that maintains the balance of water in nature.</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b="1" sz="1800">
              <a:latin typeface="Century Gothic"/>
              <a:ea typeface="Century Gothic"/>
              <a:cs typeface="Century Gothic"/>
              <a:sym typeface="Century Gothic"/>
            </a:endParaRPr>
          </a:p>
          <a:p>
            <a:pPr indent="0" lvl="0" marL="0" rtl="0" algn="l">
              <a:spcBef>
                <a:spcPts val="0"/>
              </a:spcBef>
              <a:spcAft>
                <a:spcPts val="0"/>
              </a:spcAft>
              <a:buNone/>
            </a:pPr>
            <a:r>
              <a:rPr b="1" lang="en-GB" sz="1800">
                <a:latin typeface="Century Gothic"/>
                <a:ea typeface="Century Gothic"/>
                <a:cs typeface="Century Gothic"/>
                <a:sym typeface="Century Gothic"/>
              </a:rPr>
              <a:t>Water conservation: </a:t>
            </a:r>
            <a:r>
              <a:rPr lang="en-GB" sz="1800">
                <a:latin typeface="Century Gothic"/>
                <a:ea typeface="Century Gothic"/>
                <a:cs typeface="Century Gothic"/>
                <a:sym typeface="Century Gothic"/>
              </a:rPr>
              <a:t>Using recycled wastewater to water lawns and gardens helps to conserve₁ the fresh water that would otherwise be wasted.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rPr b="1" lang="en-GB" sz="1800">
                <a:solidFill>
                  <a:schemeClr val="dk1"/>
                </a:solidFill>
                <a:latin typeface="Century Gothic"/>
                <a:ea typeface="Century Gothic"/>
                <a:cs typeface="Century Gothic"/>
                <a:sym typeface="Century Gothic"/>
              </a:rPr>
              <a:t>Environmental benefits: </a:t>
            </a:r>
            <a:r>
              <a:rPr lang="en-GB" sz="1800">
                <a:solidFill>
                  <a:schemeClr val="dk1"/>
                </a:solidFill>
                <a:latin typeface="Century Gothic"/>
                <a:ea typeface="Century Gothic"/>
                <a:cs typeface="Century Gothic"/>
                <a:sym typeface="Century Gothic"/>
              </a:rPr>
              <a:t>Reducing the amount of sewage discharged to the ocean or rivers. </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entury Gothic"/>
              <a:ea typeface="Century Gothic"/>
              <a:cs typeface="Century Gothic"/>
              <a:sym typeface="Century Gothic"/>
            </a:endParaRPr>
          </a:p>
        </p:txBody>
      </p:sp>
      <p:graphicFrame>
        <p:nvGraphicFramePr>
          <p:cNvPr id="185" name="Google Shape;185;p27"/>
          <p:cNvGraphicFramePr/>
          <p:nvPr/>
        </p:nvGraphicFramePr>
        <p:xfrm>
          <a:off x="6557875" y="926750"/>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Why do we need to conserve fresh water?</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graphicFrame>
        <p:nvGraphicFramePr>
          <p:cNvPr id="191" name="Google Shape;191;p28"/>
          <p:cNvGraphicFramePr/>
          <p:nvPr/>
        </p:nvGraphicFramePr>
        <p:xfrm>
          <a:off x="663450" y="1723025"/>
          <a:ext cx="3000000" cy="3000000"/>
        </p:xfrm>
        <a:graphic>
          <a:graphicData uri="http://schemas.openxmlformats.org/drawingml/2006/table">
            <a:tbl>
              <a:tblPr>
                <a:noFill/>
                <a:tableStyleId>{590A34FD-9B25-4F5A-A402-0C975FB9EE77}</a:tableStyleId>
              </a:tblPr>
              <a:tblGrid>
                <a:gridCol w="1231950"/>
                <a:gridCol w="3035750"/>
                <a:gridCol w="2971300"/>
              </a:tblGrid>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Type of wastewater</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Pros</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Cons</a:t>
                      </a:r>
                      <a:endParaRPr b="1">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Greywater</a:t>
                      </a:r>
                      <a:endParaRPr b="1">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Conserve water.</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Used for watering all plants.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solidFill>
                            <a:schemeClr val="dk1"/>
                          </a:solidFill>
                          <a:latin typeface="Century Gothic"/>
                          <a:ea typeface="Century Gothic"/>
                          <a:cs typeface="Century Gothic"/>
                          <a:sym typeface="Century Gothic"/>
                        </a:rPr>
                        <a:t>Usually contains detergents that have plant nutrients.</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Lengthy treatment process.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If </a:t>
                      </a:r>
                      <a:r>
                        <a:rPr lang="en-GB">
                          <a:latin typeface="Century Gothic"/>
                          <a:ea typeface="Century Gothic"/>
                          <a:cs typeface="Century Gothic"/>
                          <a:sym typeface="Century Gothic"/>
                        </a:rPr>
                        <a:t>mistreated</a:t>
                      </a:r>
                      <a:r>
                        <a:rPr lang="en-GB">
                          <a:latin typeface="Century Gothic"/>
                          <a:ea typeface="Century Gothic"/>
                          <a:cs typeface="Century Gothic"/>
                          <a:sym typeface="Century Gothic"/>
                        </a:rPr>
                        <a:t> can cause illness.</a:t>
                      </a:r>
                      <a:endParaRPr>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Blackwater</a:t>
                      </a:r>
                      <a:endParaRPr b="1">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Conserve water.</a:t>
                      </a:r>
                      <a:endParaRPr>
                        <a:latin typeface="Century Gothic"/>
                        <a:ea typeface="Century Gothic"/>
                        <a:cs typeface="Century Gothic"/>
                        <a:sym typeface="Century Gothic"/>
                      </a:endParaRPr>
                    </a:p>
                    <a:p>
                      <a:pPr indent="-317500" lvl="0" marL="457200" rtl="0" algn="l">
                        <a:spcBef>
                          <a:spcPts val="0"/>
                        </a:spcBef>
                        <a:spcAft>
                          <a:spcPts val="0"/>
                        </a:spcAft>
                        <a:buClr>
                          <a:schemeClr val="dk1"/>
                        </a:buClr>
                        <a:buSzPts val="1400"/>
                        <a:buFont typeface="Century Gothic"/>
                        <a:buChar char="-"/>
                      </a:pPr>
                      <a:r>
                        <a:rPr lang="en-GB">
                          <a:solidFill>
                            <a:schemeClr val="dk1"/>
                          </a:solidFill>
                          <a:latin typeface="Century Gothic"/>
                          <a:ea typeface="Century Gothic"/>
                          <a:cs typeface="Century Gothic"/>
                          <a:sym typeface="Century Gothic"/>
                        </a:rPr>
                        <a:t>Nutrient rich for plants to feed off, no need for fertilizer.</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Needs to be treated at a certain heat.</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Can’t be used for watering plants for eating</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If mistreated can cause illness.</a:t>
                      </a:r>
                      <a:endParaRPr>
                        <a:latin typeface="Century Gothic"/>
                        <a:ea typeface="Century Gothic"/>
                        <a:cs typeface="Century Gothic"/>
                        <a:sym typeface="Century Gothic"/>
                      </a:endParaRPr>
                    </a:p>
                  </a:txBody>
                  <a:tcPr marT="91425" marB="91425" marR="91425" marL="91425"/>
                </a:tc>
              </a:tr>
            </a:tbl>
          </a:graphicData>
        </a:graphic>
      </p:graphicFrame>
      <p:graphicFrame>
        <p:nvGraphicFramePr>
          <p:cNvPr id="192" name="Google Shape;192;p28"/>
          <p:cNvGraphicFramePr/>
          <p:nvPr/>
        </p:nvGraphicFramePr>
        <p:xfrm>
          <a:off x="6835600" y="189275"/>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Why do you think people would be concerned about recycling blackwater?</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
        <p:nvSpPr>
          <p:cNvPr id="193" name="Google Shape;193;p28"/>
          <p:cNvSpPr txBox="1"/>
          <p:nvPr/>
        </p:nvSpPr>
        <p:spPr>
          <a:xfrm>
            <a:off x="518675" y="840325"/>
            <a:ext cx="62592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entury Gothic"/>
                <a:ea typeface="Century Gothic"/>
                <a:cs typeface="Century Gothic"/>
                <a:sym typeface="Century Gothic"/>
              </a:rPr>
              <a:t>There are positives and negatives to recycling wastewater.</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sp>
        <p:nvSpPr>
          <p:cNvPr id="199" name="Google Shape;199;p29"/>
          <p:cNvSpPr/>
          <p:nvPr/>
        </p:nvSpPr>
        <p:spPr>
          <a:xfrm>
            <a:off x="450400" y="912113"/>
            <a:ext cx="6301800" cy="6264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Century Gothic"/>
                <a:ea typeface="Century Gothic"/>
                <a:cs typeface="Century Gothic"/>
                <a:sym typeface="Century Gothic"/>
              </a:rPr>
              <a:t>Complete the following table in your workbook by using the list provided. </a:t>
            </a:r>
            <a:endParaRPr sz="1800">
              <a:latin typeface="Century Gothic"/>
              <a:ea typeface="Century Gothic"/>
              <a:cs typeface="Century Gothic"/>
              <a:sym typeface="Century Gothic"/>
            </a:endParaRPr>
          </a:p>
        </p:txBody>
      </p:sp>
      <p:graphicFrame>
        <p:nvGraphicFramePr>
          <p:cNvPr id="200" name="Google Shape;200;p29"/>
          <p:cNvGraphicFramePr/>
          <p:nvPr/>
        </p:nvGraphicFramePr>
        <p:xfrm>
          <a:off x="6861220" y="1096925"/>
          <a:ext cx="3000000" cy="3000000"/>
        </p:xfrm>
        <a:graphic>
          <a:graphicData uri="http://schemas.openxmlformats.org/drawingml/2006/table">
            <a:tbl>
              <a:tblPr>
                <a:noFill/>
                <a:tableStyleId>{590A34FD-9B25-4F5A-A402-0C975FB9EE77}</a:tableStyleId>
              </a:tblPr>
              <a:tblGrid>
                <a:gridCol w="2134475"/>
              </a:tblGrid>
              <a:tr h="33267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PROS AND CONS LIST</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2756400">
                <a:tc>
                  <a:txBody>
                    <a:bodyPr/>
                    <a:lstStyle/>
                    <a:p>
                      <a:pPr indent="-159849" lvl="0" marL="89999" rtl="0" algn="l">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Conserve water.</a:t>
                      </a:r>
                      <a:endParaRPr sz="1100">
                        <a:solidFill>
                          <a:schemeClr val="dk1"/>
                        </a:solidFill>
                        <a:latin typeface="Century Gothic"/>
                        <a:ea typeface="Century Gothic"/>
                        <a:cs typeface="Century Gothic"/>
                        <a:sym typeface="Century Gothic"/>
                      </a:endParaRPr>
                    </a:p>
                    <a:p>
                      <a:pPr indent="-155575" lvl="0" marL="89999" rtl="0" algn="l">
                        <a:spcBef>
                          <a:spcPts val="100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If mistreated can cause illness.</a:t>
                      </a:r>
                      <a:endParaRPr sz="1100">
                        <a:solidFill>
                          <a:schemeClr val="dk1"/>
                        </a:solidFill>
                        <a:latin typeface="Century Gothic"/>
                        <a:ea typeface="Century Gothic"/>
                        <a:cs typeface="Century Gothic"/>
                        <a:sym typeface="Century Gothic"/>
                      </a:endParaRPr>
                    </a:p>
                    <a:p>
                      <a:pPr indent="-155575" lvl="0" marL="89999" rtl="0" algn="l">
                        <a:spcBef>
                          <a:spcPts val="100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Used for watering all plants.</a:t>
                      </a:r>
                      <a:endParaRPr sz="1100">
                        <a:solidFill>
                          <a:schemeClr val="dk1"/>
                        </a:solidFill>
                        <a:latin typeface="Century Gothic"/>
                        <a:ea typeface="Century Gothic"/>
                        <a:cs typeface="Century Gothic"/>
                        <a:sym typeface="Century Gothic"/>
                      </a:endParaRPr>
                    </a:p>
                    <a:p>
                      <a:pPr indent="-155575" lvl="0" marL="89999" rtl="0" algn="l">
                        <a:spcBef>
                          <a:spcPts val="100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Can’t be used for watering plants for eating</a:t>
                      </a:r>
                      <a:endParaRPr sz="1100">
                        <a:solidFill>
                          <a:schemeClr val="dk1"/>
                        </a:solidFill>
                        <a:latin typeface="Century Gothic"/>
                        <a:ea typeface="Century Gothic"/>
                        <a:cs typeface="Century Gothic"/>
                        <a:sym typeface="Century Gothic"/>
                      </a:endParaRPr>
                    </a:p>
                    <a:p>
                      <a:pPr indent="-155575" lvl="0" marL="89999" rtl="0" algn="l">
                        <a:spcBef>
                          <a:spcPts val="100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Usually contains detergents that have plant nutrients.</a:t>
                      </a:r>
                      <a:endParaRPr b="1" sz="1100">
                        <a:latin typeface="Century Gothic"/>
                        <a:ea typeface="Century Gothic"/>
                        <a:cs typeface="Century Gothic"/>
                        <a:sym typeface="Century Gothic"/>
                      </a:endParaRPr>
                    </a:p>
                    <a:p>
                      <a:pPr indent="-155575" lvl="0" marL="89999" rtl="0" algn="l">
                        <a:spcBef>
                          <a:spcPts val="1000"/>
                        </a:spcBef>
                        <a:spcAft>
                          <a:spcPts val="100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Needs to be treated at a certain heat.</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201" name="Google Shape;201;p29"/>
          <p:cNvGraphicFramePr/>
          <p:nvPr/>
        </p:nvGraphicFramePr>
        <p:xfrm>
          <a:off x="450400" y="2067100"/>
          <a:ext cx="3000000" cy="3000000"/>
        </p:xfrm>
        <a:graphic>
          <a:graphicData uri="http://schemas.openxmlformats.org/drawingml/2006/table">
            <a:tbl>
              <a:tblPr>
                <a:noFill/>
                <a:tableStyleId>{590A34FD-9B25-4F5A-A402-0C975FB9EE77}</a:tableStyleId>
              </a:tblPr>
              <a:tblGrid>
                <a:gridCol w="1255950"/>
                <a:gridCol w="2232425"/>
                <a:gridCol w="2644375"/>
              </a:tblGrid>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Type of wastewater</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Pros</a:t>
                      </a:r>
                      <a:endParaRPr b="1">
                        <a:latin typeface="Century Gothic"/>
                        <a:ea typeface="Century Gothic"/>
                        <a:cs typeface="Century Gothic"/>
                        <a:sym typeface="Century Gothic"/>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Cons</a:t>
                      </a:r>
                      <a:endParaRPr b="1">
                        <a:latin typeface="Century Gothic"/>
                        <a:ea typeface="Century Gothic"/>
                        <a:cs typeface="Century Gothic"/>
                        <a:sym typeface="Century Gothic"/>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Greywater</a:t>
                      </a:r>
                      <a:endParaRPr b="1">
                        <a:latin typeface="Century Gothic"/>
                        <a:ea typeface="Century Gothic"/>
                        <a:cs typeface="Century Gothic"/>
                        <a:sym typeface="Century Gothic"/>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Lengthy treatment process.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If mistreated can cause illness.</a:t>
                      </a:r>
                      <a:endParaRPr>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Blackwater</a:t>
                      </a:r>
                      <a:endParaRPr b="1">
                        <a:latin typeface="Century Gothic"/>
                        <a:ea typeface="Century Gothic"/>
                        <a:cs typeface="Century Gothic"/>
                        <a:sym typeface="Century Gothic"/>
                      </a:endParaRPr>
                    </a:p>
                  </a:txBody>
                  <a:tcPr marT="91425" marB="91425" marR="91425" marL="91425">
                    <a:lnR cap="flat" cmpd="sng" w="9525">
                      <a:solidFill>
                        <a:srgbClr val="9E9E9E"/>
                      </a:solidFill>
                      <a:prstDash val="solid"/>
                      <a:round/>
                      <a:headEnd len="sm" w="sm" type="none"/>
                      <a:tailEnd len="sm" w="sm" type="none"/>
                    </a:lnR>
                  </a:tcPr>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Conserve water.</a:t>
                      </a:r>
                      <a:endParaRPr>
                        <a:latin typeface="Century Gothic"/>
                        <a:ea typeface="Century Gothic"/>
                        <a:cs typeface="Century Gothic"/>
                        <a:sym typeface="Century Gothic"/>
                      </a:endParaRPr>
                    </a:p>
                    <a:p>
                      <a:pPr indent="-317500" lvl="0" marL="457200" rtl="0" algn="l">
                        <a:spcBef>
                          <a:spcPts val="0"/>
                        </a:spcBef>
                        <a:spcAft>
                          <a:spcPts val="0"/>
                        </a:spcAft>
                        <a:buClr>
                          <a:schemeClr val="dk1"/>
                        </a:buClr>
                        <a:buSzPts val="1400"/>
                        <a:buFont typeface="Century Gothic"/>
                        <a:buChar char="-"/>
                      </a:pPr>
                      <a:r>
                        <a:rPr lang="en-GB">
                          <a:solidFill>
                            <a:schemeClr val="dk1"/>
                          </a:solidFill>
                          <a:latin typeface="Century Gothic"/>
                          <a:ea typeface="Century Gothic"/>
                          <a:cs typeface="Century Gothic"/>
                          <a:sym typeface="Century Gothic"/>
                        </a:rPr>
                        <a:t>Nutrient rich for plants to feed off, no need for fertilizer.</a:t>
                      </a:r>
                      <a:endParaRPr>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sp>
        <p:nvSpPr>
          <p:cNvPr id="207" name="Google Shape;207;p30"/>
          <p:cNvSpPr txBox="1"/>
          <p:nvPr>
            <p:ph idx="2" type="body"/>
          </p:nvPr>
        </p:nvSpPr>
        <p:spPr>
          <a:xfrm>
            <a:off x="552550" y="915175"/>
            <a:ext cx="6173700" cy="40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times of drought, recycled greywater is very useful. The flow of greywater from washing dishes or clothes can even be used to heat water for bathing, reducing energy use.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08" name="Google Shape;208;p30"/>
          <p:cNvGraphicFramePr/>
          <p:nvPr/>
        </p:nvGraphicFramePr>
        <p:xfrm>
          <a:off x="6793300" y="614050"/>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Where does greywater come from?</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pic>
        <p:nvPicPr>
          <p:cNvPr id="209" name="Google Shape;209;p30"/>
          <p:cNvPicPr preferRelativeResize="0"/>
          <p:nvPr/>
        </p:nvPicPr>
        <p:blipFill>
          <a:blip r:embed="rId3">
            <a:alphaModFix/>
          </a:blip>
          <a:stretch>
            <a:fillRect/>
          </a:stretch>
        </p:blipFill>
        <p:spPr>
          <a:xfrm>
            <a:off x="998398" y="2398000"/>
            <a:ext cx="3228170" cy="2421151"/>
          </a:xfrm>
          <a:prstGeom prst="rect">
            <a:avLst/>
          </a:prstGeom>
          <a:noFill/>
          <a:ln>
            <a:noFill/>
          </a:ln>
        </p:spPr>
      </p:pic>
      <p:pic>
        <p:nvPicPr>
          <p:cNvPr id="210" name="Google Shape;210;p30"/>
          <p:cNvPicPr preferRelativeResize="0"/>
          <p:nvPr/>
        </p:nvPicPr>
        <p:blipFill>
          <a:blip r:embed="rId4">
            <a:alphaModFix/>
          </a:blip>
          <a:stretch>
            <a:fillRect/>
          </a:stretch>
        </p:blipFill>
        <p:spPr>
          <a:xfrm>
            <a:off x="6878650" y="1646500"/>
            <a:ext cx="1810949" cy="2414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sp>
        <p:nvSpPr>
          <p:cNvPr id="216" name="Google Shape;216;p31"/>
          <p:cNvSpPr txBox="1"/>
          <p:nvPr>
            <p:ph idx="2" type="body"/>
          </p:nvPr>
        </p:nvSpPr>
        <p:spPr>
          <a:xfrm>
            <a:off x="425125" y="715950"/>
            <a:ext cx="6457200" cy="140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Wastewater is used water that has been used inside homes, businesses and industries. Wastewater can be recycled and used for watering plants and cleaning. By using recycled water we are conserving fresh water.</a:t>
            </a:r>
            <a:endParaRPr/>
          </a:p>
        </p:txBody>
      </p:sp>
      <p:graphicFrame>
        <p:nvGraphicFramePr>
          <p:cNvPr id="217" name="Google Shape;217;p31"/>
          <p:cNvGraphicFramePr/>
          <p:nvPr/>
        </p:nvGraphicFramePr>
        <p:xfrm>
          <a:off x="6882250" y="215550"/>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What is the difference between greywater and blackwater?</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218" name="Google Shape;218;p31"/>
          <p:cNvGraphicFramePr/>
          <p:nvPr/>
        </p:nvGraphicFramePr>
        <p:xfrm>
          <a:off x="425125" y="2116650"/>
          <a:ext cx="3000000" cy="3000000"/>
        </p:xfrm>
        <a:graphic>
          <a:graphicData uri="http://schemas.openxmlformats.org/drawingml/2006/table">
            <a:tbl>
              <a:tblPr>
                <a:noFill/>
                <a:tableStyleId>{590A34FD-9B25-4F5A-A402-0C975FB9EE77}</a:tableStyleId>
              </a:tblPr>
              <a:tblGrid>
                <a:gridCol w="1659850"/>
                <a:gridCol w="2690500"/>
                <a:gridCol w="4194400"/>
              </a:tblGrid>
              <a:tr h="35165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Type of 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a:latin typeface="Century Gothic"/>
                          <a:ea typeface="Century Gothic"/>
                          <a:cs typeface="Century Gothic"/>
                          <a:sym typeface="Century Gothic"/>
                        </a:rPr>
                        <a:t>Wastewater from</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a:latin typeface="Century Gothic"/>
                          <a:ea typeface="Century Gothic"/>
                          <a:cs typeface="Century Gothic"/>
                          <a:sym typeface="Century Gothic"/>
                        </a:rPr>
                        <a:t>Used for</a:t>
                      </a:r>
                      <a:endParaRPr b="1">
                        <a:latin typeface="Century Gothic"/>
                        <a:ea typeface="Century Gothic"/>
                        <a:cs typeface="Century Gothic"/>
                        <a:sym typeface="Century Gothic"/>
                      </a:endParaRPr>
                    </a:p>
                  </a:txBody>
                  <a:tcPr marT="91425" marB="91425" marR="91425" marL="91425"/>
                </a:tc>
              </a:tr>
              <a:tr h="12235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Greywater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GB">
                          <a:solidFill>
                            <a:schemeClr val="dk1"/>
                          </a:solidFill>
                          <a:latin typeface="Century Gothic"/>
                          <a:ea typeface="Century Gothic"/>
                          <a:cs typeface="Century Gothic"/>
                          <a:sym typeface="Century Gothic"/>
                        </a:rPr>
                        <a:t>Sinks, washing machines, and bathtubs.</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Directly in home gardens provided that there are no harmful chemicals like soap and detergents in the water.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Irrigation and in constructed wetlands.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Washing and flushing toilets.</a:t>
                      </a:r>
                      <a:endParaRPr>
                        <a:latin typeface="Century Gothic"/>
                        <a:ea typeface="Century Gothic"/>
                        <a:cs typeface="Century Gothic"/>
                        <a:sym typeface="Century Gothic"/>
                      </a:endParaRPr>
                    </a:p>
                  </a:txBody>
                  <a:tcPr marT="91425" marB="91425" marR="91425" marL="91425"/>
                </a:tc>
              </a:tr>
              <a:tr h="1102800">
                <a:tc>
                  <a:txBody>
                    <a:bodyPr/>
                    <a:lstStyle/>
                    <a:p>
                      <a:pPr indent="0" lvl="0" marL="0" rtl="0" algn="l">
                        <a:spcBef>
                          <a:spcPts val="0"/>
                        </a:spcBef>
                        <a:spcAft>
                          <a:spcPts val="0"/>
                        </a:spcAft>
                        <a:buNone/>
                      </a:pPr>
                      <a:r>
                        <a:rPr b="1" lang="en-GB">
                          <a:latin typeface="Century Gothic"/>
                          <a:ea typeface="Century Gothic"/>
                          <a:cs typeface="Century Gothic"/>
                          <a:sym typeface="Century Gothic"/>
                        </a:rPr>
                        <a:t>Blackwater</a:t>
                      </a:r>
                      <a:endParaRPr b="1">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a:latin typeface="Century Gothic"/>
                          <a:ea typeface="Century Gothic"/>
                          <a:cs typeface="Century Gothic"/>
                          <a:sym typeface="Century Gothic"/>
                        </a:rPr>
                        <a:t>Bathrooms and toilets that contain fecal matter and urine. </a:t>
                      </a:r>
                      <a:endParaRPr>
                        <a:latin typeface="Century Gothic"/>
                        <a:ea typeface="Century Gothic"/>
                        <a:cs typeface="Century Gothic"/>
                        <a:sym typeface="Century Gothic"/>
                      </a:endParaRPr>
                    </a:p>
                  </a:txBody>
                  <a:tcPr marT="91425" marB="91425" marR="91425" marL="91425"/>
                </a:tc>
                <a:tc>
                  <a:txBody>
                    <a:bodyPr/>
                    <a:lstStyle/>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Fertilizer, after recycling and treating blackwater, it must be processed and decomposed properly to destroy bacteria.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GB">
                          <a:latin typeface="Century Gothic"/>
                          <a:ea typeface="Century Gothic"/>
                          <a:cs typeface="Century Gothic"/>
                          <a:sym typeface="Century Gothic"/>
                        </a:rPr>
                        <a:t>Water grass and non food plants.</a:t>
                      </a:r>
                      <a:endParaRPr>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 name="Shape 79"/>
        <p:cNvGrpSpPr/>
        <p:nvPr/>
      </p:nvGrpSpPr>
      <p:grpSpPr>
        <a:xfrm>
          <a:off x="0" y="0"/>
          <a:ext cx="0" cy="0"/>
          <a:chOff x="0" y="0"/>
          <a:chExt cx="0" cy="0"/>
        </a:xfrm>
      </p:grpSpPr>
      <p:sp>
        <p:nvSpPr>
          <p:cNvPr id="80" name="Google Shape;80;p14"/>
          <p:cNvSpPr txBox="1"/>
          <p:nvPr>
            <p:ph idx="1" type="body"/>
          </p:nvPr>
        </p:nvSpPr>
        <p:spPr>
          <a:xfrm>
            <a:off x="586550" y="243050"/>
            <a:ext cx="7986000" cy="18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Do not delete this slide.</a:t>
            </a:r>
            <a:endParaRPr b="1"/>
          </a:p>
          <a:p>
            <a:pPr indent="0" lvl="0" marL="0" rtl="0" algn="l">
              <a:spcBef>
                <a:spcPts val="1600"/>
              </a:spcBef>
              <a:spcAft>
                <a:spcPts val="0"/>
              </a:spcAft>
              <a:buNone/>
            </a:pPr>
            <a:r>
              <a:rPr lang="en-GB"/>
              <a:t>This slide is designed so that you can copy the </a:t>
            </a:r>
            <a:r>
              <a:rPr b="1" lang="en-GB"/>
              <a:t>prompt box</a:t>
            </a:r>
            <a:r>
              <a:rPr lang="en-GB"/>
              <a:t> you need and insert it into your slides.</a:t>
            </a:r>
            <a:endParaRPr/>
          </a:p>
          <a:p>
            <a:pPr indent="0" lvl="0" marL="0" rtl="0" algn="l">
              <a:spcBef>
                <a:spcPts val="1600"/>
              </a:spcBef>
              <a:spcAft>
                <a:spcPts val="1600"/>
              </a:spcAft>
              <a:buNone/>
            </a:pPr>
            <a:r>
              <a:rPr lang="en-GB"/>
              <a:t>This slide is hidden and will not be included when presenting your lesson.</a:t>
            </a:r>
            <a:endParaRPr/>
          </a:p>
        </p:txBody>
      </p:sp>
      <p:graphicFrame>
        <p:nvGraphicFramePr>
          <p:cNvPr id="81" name="Google Shape;81;p14"/>
          <p:cNvGraphicFramePr/>
          <p:nvPr/>
        </p:nvGraphicFramePr>
        <p:xfrm>
          <a:off x="2040790" y="3654050"/>
          <a:ext cx="3000000" cy="3000000"/>
        </p:xfrm>
        <a:graphic>
          <a:graphicData uri="http://schemas.openxmlformats.org/drawingml/2006/table">
            <a:tbl>
              <a:tblPr>
                <a:noFill/>
                <a:tableStyleId>{590A34FD-9B25-4F5A-A402-0C975FB9EE77}</a:tableStyleId>
              </a:tblPr>
              <a:tblGrid>
                <a:gridCol w="2134475"/>
              </a:tblGrid>
              <a:tr h="32057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TEACHER CUE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solidFill>
                      <a:srgbClr val="674EA7"/>
                    </a:solidFill>
                  </a:tcPr>
                </a:tc>
              </a:tr>
              <a:tr h="388025">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r>
            </a:tbl>
          </a:graphicData>
        </a:graphic>
      </p:graphicFrame>
      <p:graphicFrame>
        <p:nvGraphicFramePr>
          <p:cNvPr id="82" name="Google Shape;82;p14"/>
          <p:cNvGraphicFramePr/>
          <p:nvPr/>
        </p:nvGraphicFramePr>
        <p:xfrm>
          <a:off x="2040800" y="2531575"/>
          <a:ext cx="3000000" cy="3000000"/>
        </p:xfrm>
        <a:graphic>
          <a:graphicData uri="http://schemas.openxmlformats.org/drawingml/2006/table">
            <a:tbl>
              <a:tblPr>
                <a:noFill/>
                <a:tableStyleId>{590A34FD-9B25-4F5A-A402-0C975FB9EE77}</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 </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83" name="Google Shape;83;p14"/>
          <p:cNvGraphicFramePr/>
          <p:nvPr/>
        </p:nvGraphicFramePr>
        <p:xfrm>
          <a:off x="515700" y="2531575"/>
          <a:ext cx="3000000" cy="3000000"/>
        </p:xfrm>
        <a:graphic>
          <a:graphicData uri="http://schemas.openxmlformats.org/drawingml/2006/table">
            <a:tbl>
              <a:tblPr>
                <a:noFill/>
                <a:tableStyleId>{590A34FD-9B25-4F5A-A402-0C975FB9EE77}</a:tableStyleId>
              </a:tblPr>
              <a:tblGrid>
                <a:gridCol w="1366300"/>
              </a:tblGrid>
              <a:tr h="172450">
                <a:tc>
                  <a:txBody>
                    <a:bodyPr/>
                    <a:lstStyle/>
                    <a:p>
                      <a:pPr indent="0" lvl="0" marL="0" rtl="0" algn="ctr">
                        <a:spcBef>
                          <a:spcPts val="0"/>
                        </a:spcBef>
                        <a:spcAft>
                          <a:spcPts val="0"/>
                        </a:spcAft>
                        <a:buNone/>
                      </a:pPr>
                      <a:r>
                        <a:rPr b="1" lang="en-GB" sz="1100">
                          <a:solidFill>
                            <a:srgbClr val="FFFFFF"/>
                          </a:solidFill>
                          <a:latin typeface="Century Gothic"/>
                          <a:ea typeface="Century Gothic"/>
                          <a:cs typeface="Century Gothic"/>
                          <a:sym typeface="Century Gothic"/>
                        </a:rPr>
                        <a:t>TRACK WITH ME</a:t>
                      </a:r>
                      <a:endParaRPr b="1" sz="1100">
                        <a:solidFill>
                          <a:srgbClr val="FFFFFF"/>
                        </a:solidFill>
                        <a:latin typeface="Century Gothic"/>
                        <a:ea typeface="Century Gothic"/>
                        <a:cs typeface="Century Gothic"/>
                        <a:sym typeface="Century Gothic"/>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graphicFrame>
        <p:nvGraphicFramePr>
          <p:cNvPr id="84" name="Google Shape;84;p14"/>
          <p:cNvGraphicFramePr/>
          <p:nvPr/>
        </p:nvGraphicFramePr>
        <p:xfrm>
          <a:off x="515700" y="3177225"/>
          <a:ext cx="3000000" cy="3000000"/>
        </p:xfrm>
        <a:graphic>
          <a:graphicData uri="http://schemas.openxmlformats.org/drawingml/2006/table">
            <a:tbl>
              <a:tblPr>
                <a:noFill/>
                <a:tableStyleId>{590A34FD-9B25-4F5A-A402-0C975FB9EE77}</a:tableStyleId>
              </a:tblPr>
              <a:tblGrid>
                <a:gridCol w="1366300"/>
              </a:tblGrid>
              <a:tr h="172450">
                <a:tc>
                  <a:txBody>
                    <a:bodyPr/>
                    <a:lstStyle/>
                    <a:p>
                      <a:pPr indent="0" lvl="0" marL="0" rtl="0" algn="ctr">
                        <a:spcBef>
                          <a:spcPts val="0"/>
                        </a:spcBef>
                        <a:spcAft>
                          <a:spcPts val="0"/>
                        </a:spcAft>
                        <a:buNone/>
                      </a:pPr>
                      <a:r>
                        <a:rPr b="1" lang="en-GB" sz="1100">
                          <a:solidFill>
                            <a:srgbClr val="FFFFFF"/>
                          </a:solidFill>
                          <a:latin typeface="Century Gothic"/>
                          <a:ea typeface="Century Gothic"/>
                          <a:cs typeface="Century Gothic"/>
                          <a:sym typeface="Century Gothic"/>
                        </a:rPr>
                        <a:t>READ WITH ME</a:t>
                      </a:r>
                      <a:endParaRPr b="1" sz="1100">
                        <a:solidFill>
                          <a:srgbClr val="FFFFFF"/>
                        </a:solidFill>
                        <a:latin typeface="Century Gothic"/>
                        <a:ea typeface="Century Gothic"/>
                        <a:cs typeface="Century Gothic"/>
                        <a:sym typeface="Century Gothic"/>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graphicFrame>
        <p:nvGraphicFramePr>
          <p:cNvPr id="85" name="Google Shape;85;p14"/>
          <p:cNvGraphicFramePr/>
          <p:nvPr/>
        </p:nvGraphicFramePr>
        <p:xfrm>
          <a:off x="4439730" y="3654038"/>
          <a:ext cx="3000000" cy="3000000"/>
        </p:xfrm>
        <a:graphic>
          <a:graphicData uri="http://schemas.openxmlformats.org/drawingml/2006/table">
            <a:tbl>
              <a:tblPr>
                <a:noFill/>
                <a:tableStyleId>{590A34FD-9B25-4F5A-A402-0C975FB9EE77}</a:tableStyleId>
              </a:tblPr>
              <a:tblGrid>
                <a:gridCol w="21344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MAKE THE CONNECTION</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Students, you already know….</a:t>
                      </a:r>
                      <a:endParaRPr sz="1100">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graphicFrame>
        <p:nvGraphicFramePr>
          <p:cNvPr id="86" name="Google Shape;86;p14"/>
          <p:cNvGraphicFramePr/>
          <p:nvPr/>
        </p:nvGraphicFramePr>
        <p:xfrm>
          <a:off x="6838660" y="2531563"/>
          <a:ext cx="3000000" cy="3000000"/>
        </p:xfrm>
        <a:graphic>
          <a:graphicData uri="http://schemas.openxmlformats.org/drawingml/2006/table">
            <a:tbl>
              <a:tblPr>
                <a:noFill/>
                <a:tableStyleId>{590A34FD-9B25-4F5A-A402-0C975FB9EE77}</a:tableStyleId>
              </a:tblPr>
              <a:tblGrid>
                <a:gridCol w="2142625"/>
              </a:tblGrid>
              <a:tr h="2298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86150">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87" name="Google Shape;87;p14"/>
          <p:cNvGraphicFramePr/>
          <p:nvPr/>
        </p:nvGraphicFramePr>
        <p:xfrm>
          <a:off x="4439720" y="2531575"/>
          <a:ext cx="3000000" cy="3000000"/>
        </p:xfrm>
        <a:graphic>
          <a:graphicData uri="http://schemas.openxmlformats.org/drawingml/2006/table">
            <a:tbl>
              <a:tblPr>
                <a:noFill/>
                <a:tableStyleId>{590A34FD-9B25-4F5A-A402-0C975FB9EE77}</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HINT</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Students, remember….</a:t>
                      </a:r>
                      <a:endParaRPr sz="1100">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graphicFrame>
        <p:nvGraphicFramePr>
          <p:cNvPr id="88" name="Google Shape;88;p14"/>
          <p:cNvGraphicFramePr/>
          <p:nvPr/>
        </p:nvGraphicFramePr>
        <p:xfrm>
          <a:off x="6838650" y="3654050"/>
          <a:ext cx="3000000" cy="3000000"/>
        </p:xfrm>
        <a:graphic>
          <a:graphicData uri="http://schemas.openxmlformats.org/drawingml/2006/table">
            <a:tbl>
              <a:tblPr>
                <a:noFill/>
                <a:tableStyleId>{590A34FD-9B25-4F5A-A402-0C975FB9EE77}</a:tableStyleId>
              </a:tblPr>
              <a:tblGrid>
                <a:gridCol w="2142625"/>
              </a:tblGrid>
              <a:tr h="30897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EXTENSION</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6FA8DC"/>
                    </a:solidFill>
                  </a:tcPr>
                </a:tc>
              </a:tr>
              <a:tr h="433350">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tcPr>
                </a:tc>
              </a:tr>
            </a:tbl>
          </a:graphicData>
        </a:graphic>
      </p:graphicFrame>
      <p:graphicFrame>
        <p:nvGraphicFramePr>
          <p:cNvPr id="89" name="Google Shape;89;p14"/>
          <p:cNvGraphicFramePr/>
          <p:nvPr/>
        </p:nvGraphicFramePr>
        <p:xfrm>
          <a:off x="515688" y="3822875"/>
          <a:ext cx="3000000" cy="3000000"/>
        </p:xfrm>
        <a:graphic>
          <a:graphicData uri="http://schemas.openxmlformats.org/drawingml/2006/table">
            <a:tbl>
              <a:tblPr>
                <a:noFill/>
                <a:tableStyleId>{590A34FD-9B25-4F5A-A402-0C975FB9EE77}</a:tableStyleId>
              </a:tblPr>
              <a:tblGrid>
                <a:gridCol w="1366300"/>
              </a:tblGrid>
              <a:tr h="172450">
                <a:tc>
                  <a:txBody>
                    <a:bodyPr/>
                    <a:lstStyle/>
                    <a:p>
                      <a:pPr indent="0" lvl="0" marL="0" rtl="0" algn="ctr">
                        <a:spcBef>
                          <a:spcPts val="0"/>
                        </a:spcBef>
                        <a:spcAft>
                          <a:spcPts val="0"/>
                        </a:spcAft>
                        <a:buNone/>
                      </a:pPr>
                      <a:r>
                        <a:rPr b="1" lang="en-GB" sz="1100">
                          <a:solidFill>
                            <a:srgbClr val="FFFFFF"/>
                          </a:solidFill>
                          <a:latin typeface="Century Gothic"/>
                          <a:ea typeface="Century Gothic"/>
                          <a:cs typeface="Century Gothic"/>
                          <a:sym typeface="Century Gothic"/>
                        </a:rPr>
                        <a:t>GESTURE</a:t>
                      </a:r>
                      <a:r>
                        <a:rPr b="1" lang="en-GB" sz="1100">
                          <a:solidFill>
                            <a:srgbClr val="FFFFFF"/>
                          </a:solidFill>
                          <a:latin typeface="Century Gothic"/>
                          <a:ea typeface="Century Gothic"/>
                          <a:cs typeface="Century Gothic"/>
                          <a:sym typeface="Century Gothic"/>
                        </a:rPr>
                        <a:t> WITH ME</a:t>
                      </a:r>
                      <a:endParaRPr b="1" sz="1100">
                        <a:solidFill>
                          <a:srgbClr val="FFFFFF"/>
                        </a:solidFill>
                        <a:latin typeface="Century Gothic"/>
                        <a:ea typeface="Century Gothic"/>
                        <a:cs typeface="Century Gothic"/>
                        <a:sym typeface="Century Gothic"/>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sp>
        <p:nvSpPr>
          <p:cNvPr id="224" name="Google Shape;224;p32"/>
          <p:cNvSpPr txBox="1"/>
          <p:nvPr>
            <p:ph idx="2" type="body"/>
          </p:nvPr>
        </p:nvSpPr>
        <p:spPr>
          <a:xfrm>
            <a:off x="552550" y="1749250"/>
            <a:ext cx="6173700" cy="316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What are the benefits of greywater recycling?</a:t>
            </a:r>
            <a:endParaRPr/>
          </a:p>
          <a:p>
            <a:pPr indent="-342900" lvl="0" marL="457200" rtl="0" algn="l">
              <a:spcBef>
                <a:spcPts val="0"/>
              </a:spcBef>
              <a:spcAft>
                <a:spcPts val="0"/>
              </a:spcAft>
              <a:buSzPts val="1800"/>
              <a:buAutoNum type="arabicPeriod"/>
            </a:pPr>
            <a:r>
              <a:rPr lang="en-GB"/>
              <a:t>Based on the pros and cons table, form an argument for or against blackwater recycling.</a:t>
            </a:r>
            <a:endParaRPr/>
          </a:p>
        </p:txBody>
      </p:sp>
      <p:sp>
        <p:nvSpPr>
          <p:cNvPr id="225" name="Google Shape;225;p32"/>
          <p:cNvSpPr/>
          <p:nvPr/>
        </p:nvSpPr>
        <p:spPr>
          <a:xfrm>
            <a:off x="552550" y="858538"/>
            <a:ext cx="5896800" cy="7047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Century Gothic"/>
                <a:ea typeface="Century Gothic"/>
                <a:cs typeface="Century Gothic"/>
                <a:sym typeface="Century Gothic"/>
              </a:rPr>
              <a:t>Using the pro and con table to answer the following questions in your workbook.</a:t>
            </a:r>
            <a:endParaRPr sz="1800">
              <a:latin typeface="Century Gothic"/>
              <a:ea typeface="Century Gothic"/>
              <a:cs typeface="Century Gothic"/>
              <a:sym typeface="Century Gothic"/>
            </a:endParaRPr>
          </a:p>
        </p:txBody>
      </p:sp>
      <p:graphicFrame>
        <p:nvGraphicFramePr>
          <p:cNvPr id="226" name="Google Shape;226;p32"/>
          <p:cNvGraphicFramePr/>
          <p:nvPr/>
        </p:nvGraphicFramePr>
        <p:xfrm>
          <a:off x="6797370" y="202400"/>
          <a:ext cx="3000000" cy="3000000"/>
        </p:xfrm>
        <a:graphic>
          <a:graphicData uri="http://schemas.openxmlformats.org/drawingml/2006/table">
            <a:tbl>
              <a:tblPr>
                <a:noFill/>
                <a:tableStyleId>{590A34FD-9B25-4F5A-A402-0C975FB9EE77}</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HINT</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Students, remember….</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b="1" lang="en-GB" sz="1100">
                          <a:latin typeface="Century Gothic"/>
                          <a:ea typeface="Century Gothic"/>
                          <a:cs typeface="Century Gothic"/>
                          <a:sym typeface="Century Gothic"/>
                        </a:rPr>
                        <a:t>Greywater </a:t>
                      </a:r>
                      <a:r>
                        <a:rPr lang="en-GB" sz="1100">
                          <a:latin typeface="Century Gothic"/>
                          <a:ea typeface="Century Gothic"/>
                          <a:cs typeface="Century Gothic"/>
                          <a:sym typeface="Century Gothic"/>
                        </a:rPr>
                        <a:t>comes from baths, showers, sinks, washing machines, dishwashers.</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b="1" lang="en-GB" sz="1100">
                          <a:latin typeface="Century Gothic"/>
                          <a:ea typeface="Century Gothic"/>
                          <a:cs typeface="Century Gothic"/>
                          <a:sym typeface="Century Gothic"/>
                        </a:rPr>
                        <a:t>Blackwater </a:t>
                      </a:r>
                      <a:r>
                        <a:rPr lang="en-GB" sz="1100">
                          <a:latin typeface="Century Gothic"/>
                          <a:ea typeface="Century Gothic"/>
                          <a:cs typeface="Century Gothic"/>
                          <a:sym typeface="Century Gothic"/>
                        </a:rPr>
                        <a:t>comes from water that contains fecal matter.</a:t>
                      </a:r>
                      <a:endParaRPr sz="1100">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497975" y="2892375"/>
            <a:ext cx="5927100" cy="2012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We will define greywater.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We will define blackwater.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We will discuss the benefits of recycling water.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We will debate greywater and blackwater recycling using scientific evidence.</a:t>
            </a:r>
            <a:endParaRPr/>
          </a:p>
        </p:txBody>
      </p:sp>
      <p:sp>
        <p:nvSpPr>
          <p:cNvPr id="232" name="Google Shape;232;p33"/>
          <p:cNvSpPr txBox="1"/>
          <p:nvPr>
            <p:ph type="title"/>
          </p:nvPr>
        </p:nvSpPr>
        <p:spPr>
          <a:xfrm>
            <a:off x="532075" y="477525"/>
            <a:ext cx="5061600" cy="18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400">
                <a:solidFill>
                  <a:schemeClr val="lt1"/>
                </a:solidFill>
              </a:rPr>
              <a:t>We will analyse the impacts of greywater and blackwater recycling.</a:t>
            </a:r>
            <a:endParaRPr/>
          </a:p>
        </p:txBody>
      </p:sp>
      <p:graphicFrame>
        <p:nvGraphicFramePr>
          <p:cNvPr id="233" name="Google Shape;233;p33"/>
          <p:cNvGraphicFramePr/>
          <p:nvPr/>
        </p:nvGraphicFramePr>
        <p:xfrm>
          <a:off x="6793300" y="4154275"/>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Check Success Criteria.</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7" name="Shape 237"/>
        <p:cNvGrpSpPr/>
        <p:nvPr/>
      </p:nvGrpSpPr>
      <p:grpSpPr>
        <a:xfrm>
          <a:off x="0" y="0"/>
          <a:ext cx="0" cy="0"/>
          <a:chOff x="0" y="0"/>
          <a:chExt cx="0" cy="0"/>
        </a:xfrm>
      </p:grpSpPr>
      <p:sp>
        <p:nvSpPr>
          <p:cNvPr id="238" name="Google Shape;238;p34"/>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We will analyse the impacts of greywater and blackwater recycling.</a:t>
            </a:r>
            <a:endParaRPr/>
          </a:p>
        </p:txBody>
      </p:sp>
      <p:sp>
        <p:nvSpPr>
          <p:cNvPr id="239" name="Google Shape;239;p34"/>
          <p:cNvSpPr txBox="1"/>
          <p:nvPr>
            <p:ph idx="2" type="body"/>
          </p:nvPr>
        </p:nvSpPr>
        <p:spPr>
          <a:xfrm>
            <a:off x="552550" y="852700"/>
            <a:ext cx="8379300" cy="40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Benefits of recycling wastewater:</a:t>
            </a:r>
            <a:endParaRPr sz="1600"/>
          </a:p>
          <a:p>
            <a:pPr indent="0" lvl="0" marL="0" rtl="0" algn="l">
              <a:lnSpc>
                <a:spcPct val="100000"/>
              </a:lnSpc>
              <a:spcBef>
                <a:spcPts val="1600"/>
              </a:spcBef>
              <a:spcAft>
                <a:spcPts val="0"/>
              </a:spcAft>
              <a:buNone/>
            </a:pPr>
            <a:r>
              <a:rPr b="1" lang="en-GB" sz="1600">
                <a:solidFill>
                  <a:schemeClr val="dk1"/>
                </a:solidFill>
              </a:rPr>
              <a:t>Financial savings:</a:t>
            </a:r>
            <a:r>
              <a:rPr lang="en-GB" sz="1600">
                <a:solidFill>
                  <a:schemeClr val="dk1"/>
                </a:solidFill>
              </a:rPr>
              <a:t> Reducing water bills by switching garden irrigation from scheme to greywater.</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None/>
            </a:pPr>
            <a:r>
              <a:rPr b="1" lang="en-GB" sz="1600">
                <a:solidFill>
                  <a:schemeClr val="dk1"/>
                </a:solidFill>
              </a:rPr>
              <a:t>Environmental benefits: </a:t>
            </a:r>
            <a:r>
              <a:rPr lang="en-GB" sz="1600">
                <a:solidFill>
                  <a:schemeClr val="dk1"/>
                </a:solidFill>
              </a:rPr>
              <a:t>Reducing the amount of sewage discharged to the ocean or rivers. Plants that are grown using recycled blackwater do not need fertilizer because the water is already nutrient rich and the plants feed off of them, this eliminates the need for polluting the environment with fertilizing chemicals.</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b="1" lang="en-GB" sz="1600">
                <a:solidFill>
                  <a:schemeClr val="dk1"/>
                </a:solidFill>
              </a:rPr>
              <a:t>Water conservation:</a:t>
            </a:r>
            <a:r>
              <a:rPr lang="en-GB" sz="1600">
                <a:solidFill>
                  <a:schemeClr val="dk1"/>
                </a:solidFill>
              </a:rPr>
              <a:t> Using recycled blackwater to water lawns and non-food gardens helps to conserve the fresh water that would otherwise be wasted. Watering gardens during a sprinkler ban.</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600">
                <a:solidFill>
                  <a:schemeClr val="dk1"/>
                </a:solidFill>
              </a:rPr>
              <a:t>Habitat protection:</a:t>
            </a:r>
            <a:r>
              <a:rPr lang="en-GB" sz="1600">
                <a:solidFill>
                  <a:schemeClr val="dk1"/>
                </a:solidFill>
              </a:rPr>
              <a:t> Recycling blackwater lessens the chance of the wastewater seeping into natural habitats.</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graphicFrame>
        <p:nvGraphicFramePr>
          <p:cNvPr id="240" name="Google Shape;240;p34"/>
          <p:cNvGraphicFramePr/>
          <p:nvPr/>
        </p:nvGraphicFramePr>
        <p:xfrm>
          <a:off x="6870650" y="266050"/>
          <a:ext cx="3000000" cy="3000000"/>
        </p:xfrm>
        <a:graphic>
          <a:graphicData uri="http://schemas.openxmlformats.org/drawingml/2006/table">
            <a:tbl>
              <a:tblPr>
                <a:noFill/>
                <a:tableStyleId>{590A34FD-9B25-4F5A-A402-0C975FB9EE77}</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241" name="Google Shape;241;p34"/>
          <p:cNvGraphicFramePr/>
          <p:nvPr/>
        </p:nvGraphicFramePr>
        <p:xfrm>
          <a:off x="6797375" y="5279275"/>
          <a:ext cx="3000000" cy="3000000"/>
        </p:xfrm>
        <a:graphic>
          <a:graphicData uri="http://schemas.openxmlformats.org/drawingml/2006/table">
            <a:tbl>
              <a:tblPr>
                <a:noFill/>
                <a:tableStyleId>{590A34FD-9B25-4F5A-A402-0C975FB9EE77}</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idx="1" type="body"/>
          </p:nvPr>
        </p:nvSpPr>
        <p:spPr>
          <a:xfrm>
            <a:off x="709450" y="566200"/>
            <a:ext cx="7407000" cy="877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Century Gothic"/>
              <a:buAutoNum type="arabicPeriod"/>
            </a:pPr>
            <a:r>
              <a:rPr lang="en-GB">
                <a:solidFill>
                  <a:schemeClr val="dk1"/>
                </a:solidFill>
              </a:rPr>
              <a:t>Fill in the table to identify the solar and lunar eclipse.</a:t>
            </a:r>
            <a:endParaRPr>
              <a:solidFill>
                <a:schemeClr val="dk1"/>
              </a:solidFill>
            </a:endParaRPr>
          </a:p>
          <a:p>
            <a:pPr indent="-342900" lvl="0" marL="457200" rtl="0" algn="l">
              <a:lnSpc>
                <a:spcPct val="100000"/>
              </a:lnSpc>
              <a:spcBef>
                <a:spcPts val="0"/>
              </a:spcBef>
              <a:spcAft>
                <a:spcPts val="0"/>
              </a:spcAft>
              <a:buClr>
                <a:schemeClr val="dk1"/>
              </a:buClr>
              <a:buSzPts val="1800"/>
              <a:buFont typeface="Century Gothic"/>
              <a:buAutoNum type="arabicPeriod"/>
            </a:pPr>
            <a:r>
              <a:rPr lang="en-GB">
                <a:solidFill>
                  <a:schemeClr val="dk1"/>
                </a:solidFill>
              </a:rPr>
              <a:t>Identify them as total or partial eclipses .</a:t>
            </a:r>
            <a:endParaRPr/>
          </a:p>
        </p:txBody>
      </p:sp>
      <p:pic>
        <p:nvPicPr>
          <p:cNvPr id="95" name="Google Shape;95;p15"/>
          <p:cNvPicPr preferRelativeResize="0"/>
          <p:nvPr/>
        </p:nvPicPr>
        <p:blipFill>
          <a:blip r:embed="rId3">
            <a:alphaModFix/>
          </a:blip>
          <a:stretch>
            <a:fillRect/>
          </a:stretch>
        </p:blipFill>
        <p:spPr>
          <a:xfrm>
            <a:off x="478048" y="3658677"/>
            <a:ext cx="4024475" cy="1316075"/>
          </a:xfrm>
          <a:prstGeom prst="rect">
            <a:avLst/>
          </a:prstGeom>
          <a:noFill/>
          <a:ln>
            <a:noFill/>
          </a:ln>
        </p:spPr>
      </p:pic>
      <p:pic>
        <p:nvPicPr>
          <p:cNvPr id="96" name="Google Shape;96;p15"/>
          <p:cNvPicPr preferRelativeResize="0"/>
          <p:nvPr/>
        </p:nvPicPr>
        <p:blipFill>
          <a:blip r:embed="rId4">
            <a:alphaModFix/>
          </a:blip>
          <a:stretch>
            <a:fillRect/>
          </a:stretch>
        </p:blipFill>
        <p:spPr>
          <a:xfrm>
            <a:off x="4450469" y="3534063"/>
            <a:ext cx="4586756" cy="1440700"/>
          </a:xfrm>
          <a:prstGeom prst="rect">
            <a:avLst/>
          </a:prstGeom>
          <a:noFill/>
          <a:ln>
            <a:noFill/>
          </a:ln>
        </p:spPr>
      </p:pic>
      <p:graphicFrame>
        <p:nvGraphicFramePr>
          <p:cNvPr id="97" name="Google Shape;97;p15"/>
          <p:cNvGraphicFramePr/>
          <p:nvPr/>
        </p:nvGraphicFramePr>
        <p:xfrm>
          <a:off x="478050" y="2024775"/>
          <a:ext cx="3000000" cy="3000000"/>
        </p:xfrm>
        <a:graphic>
          <a:graphicData uri="http://schemas.openxmlformats.org/drawingml/2006/table">
            <a:tbl>
              <a:tblPr>
                <a:noFill/>
                <a:tableStyleId>{590A34FD-9B25-4F5A-A402-0C975FB9EE77}</a:tableStyleId>
              </a:tblPr>
              <a:tblGrid>
                <a:gridCol w="1435600"/>
                <a:gridCol w="1055325"/>
                <a:gridCol w="1322525"/>
                <a:gridCol w="1271125"/>
                <a:gridCol w="901200"/>
                <a:gridCol w="1949400"/>
              </a:tblGrid>
              <a:tr h="381000">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Name of eclipse </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Order </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When it occurs</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What we look at </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Letter </a:t>
                      </a:r>
                      <a:endParaRPr b="1">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a:latin typeface="Century Gothic"/>
                          <a:ea typeface="Century Gothic"/>
                          <a:cs typeface="Century Gothic"/>
                          <a:sym typeface="Century Gothic"/>
                        </a:rPr>
                        <a:t>Total or partial eclipse </a:t>
                      </a:r>
                      <a:endParaRPr b="1">
                        <a:latin typeface="Century Gothic"/>
                        <a:ea typeface="Century Gothic"/>
                        <a:cs typeface="Century Gothic"/>
                        <a:sym typeface="Century Gothic"/>
                      </a:endParaRPr>
                    </a:p>
                  </a:txBody>
                  <a:tcPr marT="91425" marB="91425" marR="91425" marL="91425"/>
                </a:tc>
              </a:tr>
              <a:tr h="396200">
                <a:tc>
                  <a:txBody>
                    <a:bodyPr/>
                    <a:lstStyle/>
                    <a:p>
                      <a:pPr indent="0" lvl="0" marL="0" rtl="0" algn="ctr">
                        <a:spcBef>
                          <a:spcPts val="0"/>
                        </a:spcBef>
                        <a:spcAft>
                          <a:spcPts val="0"/>
                        </a:spcAft>
                        <a:buNone/>
                      </a:pPr>
                      <a:r>
                        <a:rPr lang="en-GB">
                          <a:latin typeface="Century Gothic"/>
                          <a:ea typeface="Century Gothic"/>
                          <a:cs typeface="Century Gothic"/>
                          <a:sym typeface="Century Gothic"/>
                        </a:rPr>
                        <a:t>Solar eclipse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GB">
                          <a:latin typeface="Century Gothic"/>
                          <a:ea typeface="Century Gothic"/>
                          <a:cs typeface="Century Gothic"/>
                          <a:sym typeface="Century Gothic"/>
                        </a:rPr>
                        <a:t>S M E</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GB">
                          <a:latin typeface="Century Gothic"/>
                          <a:ea typeface="Century Gothic"/>
                          <a:cs typeface="Century Gothic"/>
                          <a:sym typeface="Century Gothic"/>
                        </a:rPr>
                        <a:t>Day time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GB">
                          <a:latin typeface="Century Gothic"/>
                          <a:ea typeface="Century Gothic"/>
                          <a:cs typeface="Century Gothic"/>
                          <a:sym typeface="Century Gothic"/>
                        </a:rPr>
                        <a:t>Sun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r h="396200">
                <a:tc>
                  <a:txBody>
                    <a:bodyPr/>
                    <a:lstStyle/>
                    <a:p>
                      <a:pPr indent="0" lvl="0" marL="0" rtl="0" algn="ctr">
                        <a:spcBef>
                          <a:spcPts val="0"/>
                        </a:spcBef>
                        <a:spcAft>
                          <a:spcPts val="0"/>
                        </a:spcAft>
                        <a:buNone/>
                      </a:pPr>
                      <a:r>
                        <a:rPr lang="en-GB">
                          <a:latin typeface="Century Gothic"/>
                          <a:ea typeface="Century Gothic"/>
                          <a:cs typeface="Century Gothic"/>
                          <a:sym typeface="Century Gothic"/>
                        </a:rPr>
                        <a:t>Lunar eclipse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GB">
                          <a:latin typeface="Century Gothic"/>
                          <a:ea typeface="Century Gothic"/>
                          <a:cs typeface="Century Gothic"/>
                          <a:sym typeface="Century Gothic"/>
                        </a:rPr>
                        <a:t>S E M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GB">
                          <a:latin typeface="Century Gothic"/>
                          <a:ea typeface="Century Gothic"/>
                          <a:cs typeface="Century Gothic"/>
                          <a:sym typeface="Century Gothic"/>
                        </a:rPr>
                        <a:t>Night time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GB">
                          <a:latin typeface="Century Gothic"/>
                          <a:ea typeface="Century Gothic"/>
                          <a:cs typeface="Century Gothic"/>
                          <a:sym typeface="Century Gothic"/>
                        </a:rPr>
                        <a:t>Moon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bl>
          </a:graphicData>
        </a:graphic>
      </p:graphicFrame>
      <p:sp>
        <p:nvSpPr>
          <p:cNvPr id="98" name="Google Shape;98;p15"/>
          <p:cNvSpPr txBox="1"/>
          <p:nvPr/>
        </p:nvSpPr>
        <p:spPr>
          <a:xfrm>
            <a:off x="2613400" y="3575725"/>
            <a:ext cx="978600" cy="348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entury Gothic"/>
                <a:ea typeface="Century Gothic"/>
                <a:cs typeface="Century Gothic"/>
                <a:sym typeface="Century Gothic"/>
              </a:rPr>
              <a:t>A</a:t>
            </a:r>
            <a:endParaRPr>
              <a:latin typeface="Century Gothic"/>
              <a:ea typeface="Century Gothic"/>
              <a:cs typeface="Century Gothic"/>
              <a:sym typeface="Century Gothic"/>
            </a:endParaRPr>
          </a:p>
        </p:txBody>
      </p:sp>
      <p:sp>
        <p:nvSpPr>
          <p:cNvPr id="99" name="Google Shape;99;p15"/>
          <p:cNvSpPr txBox="1"/>
          <p:nvPr/>
        </p:nvSpPr>
        <p:spPr>
          <a:xfrm>
            <a:off x="6254550" y="3467825"/>
            <a:ext cx="978600" cy="348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entury Gothic"/>
                <a:ea typeface="Century Gothic"/>
                <a:cs typeface="Century Gothic"/>
                <a:sym typeface="Century Gothic"/>
              </a:rPr>
              <a:t>B</a:t>
            </a:r>
            <a:endParaRPr>
              <a:latin typeface="Century Gothic"/>
              <a:ea typeface="Century Gothic"/>
              <a:cs typeface="Century Gothic"/>
              <a:sym typeface="Century Gothic"/>
            </a:endParaRPr>
          </a:p>
        </p:txBody>
      </p:sp>
      <p:sp>
        <p:nvSpPr>
          <p:cNvPr id="100" name="Google Shape;100;p15"/>
          <p:cNvSpPr txBox="1"/>
          <p:nvPr/>
        </p:nvSpPr>
        <p:spPr>
          <a:xfrm>
            <a:off x="3592000" y="4080413"/>
            <a:ext cx="2982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rPr>
              <a:t>X</a:t>
            </a:r>
            <a:endParaRPr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RENEWABLE RESOURCE</a:t>
            </a:r>
            <a:endParaRPr sz="4800"/>
          </a:p>
          <a:p>
            <a:pPr indent="0" lvl="0" marL="0" rtl="0" algn="r">
              <a:spcBef>
                <a:spcPts val="0"/>
              </a:spcBef>
              <a:spcAft>
                <a:spcPts val="1600"/>
              </a:spcAft>
              <a:buNone/>
            </a:pPr>
            <a:r>
              <a:rPr lang="en-GB" sz="4800">
                <a:solidFill>
                  <a:srgbClr val="0B5394"/>
                </a:solidFill>
              </a:rPr>
              <a:t>IT WILL NOT RUN OUT</a:t>
            </a:r>
            <a:endParaRPr sz="48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400"/>
              <a:t>NON-RENEWABLE RESOURCE</a:t>
            </a:r>
            <a:endParaRPr sz="4400"/>
          </a:p>
          <a:p>
            <a:pPr indent="0" lvl="0" marL="0" rtl="0" algn="r">
              <a:spcBef>
                <a:spcPts val="0"/>
              </a:spcBef>
              <a:spcAft>
                <a:spcPts val="1600"/>
              </a:spcAft>
              <a:buNone/>
            </a:pPr>
            <a:r>
              <a:rPr lang="en-GB" sz="4800">
                <a:solidFill>
                  <a:srgbClr val="0B5394"/>
                </a:solidFill>
              </a:rPr>
              <a:t>IT WILL RUN OUT</a:t>
            </a:r>
            <a:endParaRPr sz="48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FUEL</a:t>
            </a:r>
            <a:endParaRPr sz="4800"/>
          </a:p>
          <a:p>
            <a:pPr indent="0" lvl="0" marL="0" rtl="0" algn="r">
              <a:spcBef>
                <a:spcPts val="0"/>
              </a:spcBef>
              <a:spcAft>
                <a:spcPts val="1600"/>
              </a:spcAft>
              <a:buNone/>
            </a:pPr>
            <a:r>
              <a:rPr lang="en-GB" sz="4200">
                <a:solidFill>
                  <a:srgbClr val="0B5394"/>
                </a:solidFill>
              </a:rPr>
              <a:t>MATERIALS BURNT FOR ENERGY</a:t>
            </a:r>
            <a:endParaRPr sz="4200">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PRECIPITATION </a:t>
            </a:r>
            <a:endParaRPr sz="4800"/>
          </a:p>
          <a:p>
            <a:pPr indent="0" lvl="0" marL="0" rtl="0" algn="r">
              <a:spcBef>
                <a:spcPts val="0"/>
              </a:spcBef>
              <a:spcAft>
                <a:spcPts val="1600"/>
              </a:spcAft>
              <a:buNone/>
            </a:pPr>
            <a:r>
              <a:rPr lang="en-GB" sz="4800">
                <a:solidFill>
                  <a:srgbClr val="0B5394"/>
                </a:solidFill>
              </a:rPr>
              <a:t>LIQUID WATER AS RAIN</a:t>
            </a:r>
            <a:endParaRPr sz="4800">
              <a:solidFill>
                <a:srgbClr val="0B539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CONDENSATION</a:t>
            </a:r>
            <a:endParaRPr sz="4800"/>
          </a:p>
          <a:p>
            <a:pPr indent="0" lvl="0" marL="0" rtl="0" algn="r">
              <a:spcBef>
                <a:spcPts val="0"/>
              </a:spcBef>
              <a:spcAft>
                <a:spcPts val="1600"/>
              </a:spcAft>
              <a:buNone/>
            </a:pPr>
            <a:r>
              <a:rPr lang="en-GB" sz="4100">
                <a:solidFill>
                  <a:srgbClr val="0B5394"/>
                </a:solidFill>
              </a:rPr>
              <a:t>WATER VAPOUR INTO DROPLETS </a:t>
            </a:r>
            <a:r>
              <a:rPr lang="en-GB" sz="4800">
                <a:solidFill>
                  <a:srgbClr val="0B5394"/>
                </a:solidFill>
              </a:rPr>
              <a:t> </a:t>
            </a:r>
            <a:endParaRPr sz="4800">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439200" y="566200"/>
            <a:ext cx="7710300" cy="13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000"/>
              <a:t>What is one impact of low air temperature on the water cycle?</a:t>
            </a:r>
            <a:endParaRPr sz="3000"/>
          </a:p>
        </p:txBody>
      </p:sp>
      <p:graphicFrame>
        <p:nvGraphicFramePr>
          <p:cNvPr id="131" name="Google Shape;131;p21"/>
          <p:cNvGraphicFramePr/>
          <p:nvPr/>
        </p:nvGraphicFramePr>
        <p:xfrm>
          <a:off x="2626750" y="2241525"/>
          <a:ext cx="3000000" cy="3000000"/>
        </p:xfrm>
        <a:graphic>
          <a:graphicData uri="http://schemas.openxmlformats.org/drawingml/2006/table">
            <a:tbl>
              <a:tblPr>
                <a:noFill/>
                <a:tableStyleId>{590A34FD-9B25-4F5A-A402-0C975FB9EE77}</a:tableStyleId>
              </a:tblPr>
              <a:tblGrid>
                <a:gridCol w="1822450"/>
                <a:gridCol w="4235350"/>
              </a:tblGrid>
              <a:tr h="334850">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Natural Factor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Impact on the water cycle </a:t>
                      </a:r>
                      <a:endParaRPr b="1" sz="1200">
                        <a:latin typeface="Century Gothic"/>
                        <a:ea typeface="Century Gothic"/>
                        <a:cs typeface="Century Gothic"/>
                        <a:sym typeface="Century Gothic"/>
                      </a:endParaRPr>
                    </a:p>
                  </a:txBody>
                  <a:tcPr marT="91425" marB="91425" marR="91425" marL="91425"/>
                </a:tc>
              </a:tr>
              <a:tr h="793325">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High air temperature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 evaporation of ocean water.</a:t>
                      </a:r>
                      <a:endParaRPr sz="1200">
                        <a:solidFill>
                          <a:srgbClr val="000000"/>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evaporation of freshwater. </a:t>
                      </a:r>
                      <a:endParaRPr sz="1200">
                        <a:solidFill>
                          <a:srgbClr val="000000"/>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transpiration of plants. </a:t>
                      </a:r>
                      <a:endParaRPr sz="1200">
                        <a:solidFill>
                          <a:srgbClr val="000000"/>
                        </a:solidFill>
                        <a:latin typeface="Century Gothic"/>
                        <a:ea typeface="Century Gothic"/>
                        <a:cs typeface="Century Gothic"/>
                        <a:sym typeface="Century Gothic"/>
                      </a:endParaRPr>
                    </a:p>
                  </a:txBody>
                  <a:tcPr marT="91425" marB="91425" marR="91425" marL="91425"/>
                </a:tc>
              </a:tr>
              <a:tr h="8363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Low air temperature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cloud formation (condensation). </a:t>
                      </a:r>
                      <a:endParaRPr sz="1200">
                        <a:solidFill>
                          <a:srgbClr val="000000"/>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rainfall (precipitation). </a:t>
                      </a:r>
                      <a:endParaRPr sz="1200">
                        <a:solidFill>
                          <a:srgbClr val="000000"/>
                        </a:solidFill>
                        <a:latin typeface="Century Gothic"/>
                        <a:ea typeface="Century Gothic"/>
                        <a:cs typeface="Century Gothic"/>
                        <a:sym typeface="Century Gothic"/>
                      </a:endParaRPr>
                    </a:p>
                  </a:txBody>
                  <a:tcPr marT="91425" marB="91425" marR="91425" marL="91425"/>
                </a:tc>
              </a:tr>
            </a:tbl>
          </a:graphicData>
        </a:graphic>
      </p:graphicFrame>
      <p:pic>
        <p:nvPicPr>
          <p:cNvPr id="132" name="Google Shape;132;p21"/>
          <p:cNvPicPr preferRelativeResize="0"/>
          <p:nvPr/>
        </p:nvPicPr>
        <p:blipFill rotWithShape="1">
          <a:blip r:embed="rId3">
            <a:alphaModFix/>
          </a:blip>
          <a:srcRect b="28171" l="0" r="0" t="0"/>
          <a:stretch/>
        </p:blipFill>
        <p:spPr>
          <a:xfrm>
            <a:off x="642250" y="2515750"/>
            <a:ext cx="1759954" cy="1937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ASC EDI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90C081-ACE7-4EA6-911E-61E32E795A6D}"/>
</file>

<file path=customXml/itemProps2.xml><?xml version="1.0" encoding="utf-8"?>
<ds:datastoreItem xmlns:ds="http://schemas.openxmlformats.org/officeDocument/2006/customXml" ds:itemID="{DF8FDE2C-7EDA-4331-B23B-151198DCCFDB}"/>
</file>

<file path=customXml/itemProps3.xml><?xml version="1.0" encoding="utf-8"?>
<ds:datastoreItem xmlns:ds="http://schemas.openxmlformats.org/officeDocument/2006/customXml" ds:itemID="{0976FC2B-9D54-4682-9CF6-72C8E7F76516}"/>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39500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