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29284-BB74-4851-832B-BF3EBDA98323}" v="13" dt="2023-08-01T13:32:00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>
      <p:cViewPr varScale="1">
        <p:scale>
          <a:sx n="59" d="100"/>
          <a:sy n="59" d="100"/>
        </p:scale>
        <p:origin x="34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RDS Michael [Southern River College]" userId="f9e3ea26-6dd9-4feb-84ad-f5fc9616dbb4" providerId="ADAL" clId="{45829284-BB74-4851-832B-BF3EBDA98323}"/>
    <pc:docChg chg="undo custSel modSld">
      <pc:chgData name="BEARDS Michael [Southern River College]" userId="f9e3ea26-6dd9-4feb-84ad-f5fc9616dbb4" providerId="ADAL" clId="{45829284-BB74-4851-832B-BF3EBDA98323}" dt="2023-08-01T13:32:00.691" v="628" actId="1076"/>
      <pc:docMkLst>
        <pc:docMk/>
      </pc:docMkLst>
      <pc:sldChg chg="addSp delSp modSp mod">
        <pc:chgData name="BEARDS Michael [Southern River College]" userId="f9e3ea26-6dd9-4feb-84ad-f5fc9616dbb4" providerId="ADAL" clId="{45829284-BB74-4851-832B-BF3EBDA98323}" dt="2023-08-01T13:30:33.497" v="621" actId="1076"/>
        <pc:sldMkLst>
          <pc:docMk/>
          <pc:sldMk cId="451091035" sldId="256"/>
        </pc:sldMkLst>
        <pc:spChg chg="mod">
          <ac:chgData name="BEARDS Michael [Southern River College]" userId="f9e3ea26-6dd9-4feb-84ad-f5fc9616dbb4" providerId="ADAL" clId="{45829284-BB74-4851-832B-BF3EBDA98323}" dt="2023-08-01T13:26:15.084" v="251" actId="14100"/>
          <ac:spMkLst>
            <pc:docMk/>
            <pc:sldMk cId="451091035" sldId="256"/>
            <ac:spMk id="4" creationId="{A6CF96EC-D0F4-F8E3-BA32-5FCC966C671D}"/>
          </ac:spMkLst>
        </pc:spChg>
        <pc:spChg chg="mod">
          <ac:chgData name="BEARDS Michael [Southern River College]" userId="f9e3ea26-6dd9-4feb-84ad-f5fc9616dbb4" providerId="ADAL" clId="{45829284-BB74-4851-832B-BF3EBDA98323}" dt="2023-08-01T13:25:59.606" v="244" actId="20577"/>
          <ac:spMkLst>
            <pc:docMk/>
            <pc:sldMk cId="451091035" sldId="256"/>
            <ac:spMk id="5" creationId="{9A58EC1B-E83A-B9FA-5B76-01EE7C2839A0}"/>
          </ac:spMkLst>
        </pc:spChg>
        <pc:spChg chg="mod">
          <ac:chgData name="BEARDS Michael [Southern River College]" userId="f9e3ea26-6dd9-4feb-84ad-f5fc9616dbb4" providerId="ADAL" clId="{45829284-BB74-4851-832B-BF3EBDA98323}" dt="2023-08-01T13:24:46.776" v="21" actId="20577"/>
          <ac:spMkLst>
            <pc:docMk/>
            <pc:sldMk cId="451091035" sldId="256"/>
            <ac:spMk id="6" creationId="{4CC52741-8621-6AEC-188D-41DA3C3ADF14}"/>
          </ac:spMkLst>
        </pc:spChg>
        <pc:spChg chg="mod">
          <ac:chgData name="BEARDS Michael [Southern River College]" userId="f9e3ea26-6dd9-4feb-84ad-f5fc9616dbb4" providerId="ADAL" clId="{45829284-BB74-4851-832B-BF3EBDA98323}" dt="2023-08-01T13:26:45.406" v="366" actId="20577"/>
          <ac:spMkLst>
            <pc:docMk/>
            <pc:sldMk cId="451091035" sldId="256"/>
            <ac:spMk id="7" creationId="{B4422DD0-FA47-E145-47CF-811CFE6ED7AC}"/>
          </ac:spMkLst>
        </pc:spChg>
        <pc:picChg chg="add mod">
          <ac:chgData name="BEARDS Michael [Southern River College]" userId="f9e3ea26-6dd9-4feb-84ad-f5fc9616dbb4" providerId="ADAL" clId="{45829284-BB74-4851-832B-BF3EBDA98323}" dt="2023-08-01T13:30:33.497" v="621" actId="1076"/>
          <ac:picMkLst>
            <pc:docMk/>
            <pc:sldMk cId="451091035" sldId="256"/>
            <ac:picMk id="2" creationId="{87B3765D-9919-45C1-29E4-2E6AC8B332F3}"/>
          </ac:picMkLst>
        </pc:picChg>
        <pc:picChg chg="del">
          <ac:chgData name="BEARDS Michael [Southern River College]" userId="f9e3ea26-6dd9-4feb-84ad-f5fc9616dbb4" providerId="ADAL" clId="{45829284-BB74-4851-832B-BF3EBDA98323}" dt="2023-08-01T13:26:16.352" v="252" actId="478"/>
          <ac:picMkLst>
            <pc:docMk/>
            <pc:sldMk cId="451091035" sldId="256"/>
            <ac:picMk id="1026" creationId="{31018A8D-D7B9-E881-CE03-4DF6AC90BC37}"/>
          </ac:picMkLst>
        </pc:picChg>
      </pc:sldChg>
      <pc:sldChg chg="addSp delSp modSp mod">
        <pc:chgData name="BEARDS Michael [Southern River College]" userId="f9e3ea26-6dd9-4feb-84ad-f5fc9616dbb4" providerId="ADAL" clId="{45829284-BB74-4851-832B-BF3EBDA98323}" dt="2023-08-01T13:32:00.691" v="628" actId="1076"/>
        <pc:sldMkLst>
          <pc:docMk/>
          <pc:sldMk cId="4188389154" sldId="257"/>
        </pc:sldMkLst>
        <pc:spChg chg="mod">
          <ac:chgData name="BEARDS Michael [Southern River College]" userId="f9e3ea26-6dd9-4feb-84ad-f5fc9616dbb4" providerId="ADAL" clId="{45829284-BB74-4851-832B-BF3EBDA98323}" dt="2023-08-01T13:27:30.619" v="488" actId="20577"/>
          <ac:spMkLst>
            <pc:docMk/>
            <pc:sldMk cId="4188389154" sldId="257"/>
            <ac:spMk id="3" creationId="{7E37A918-81B7-C2E2-47FA-EC5252C1DED5}"/>
          </ac:spMkLst>
        </pc:spChg>
        <pc:spChg chg="mod">
          <ac:chgData name="BEARDS Michael [Southern River College]" userId="f9e3ea26-6dd9-4feb-84ad-f5fc9616dbb4" providerId="ADAL" clId="{45829284-BB74-4851-832B-BF3EBDA98323}" dt="2023-08-01T13:27:46.461" v="496" actId="14100"/>
          <ac:spMkLst>
            <pc:docMk/>
            <pc:sldMk cId="4188389154" sldId="257"/>
            <ac:spMk id="4" creationId="{A2845E9D-D79B-7527-B71B-CB7FF50E3EE2}"/>
          </ac:spMkLst>
        </pc:spChg>
        <pc:spChg chg="mod">
          <ac:chgData name="BEARDS Michael [Southern River College]" userId="f9e3ea26-6dd9-4feb-84ad-f5fc9616dbb4" providerId="ADAL" clId="{45829284-BB74-4851-832B-BF3EBDA98323}" dt="2023-08-01T13:28:20.352" v="618" actId="20577"/>
          <ac:spMkLst>
            <pc:docMk/>
            <pc:sldMk cId="4188389154" sldId="257"/>
            <ac:spMk id="5" creationId="{2BDE2437-335E-B79B-A1E5-4D5FAFBE32B9}"/>
          </ac:spMkLst>
        </pc:spChg>
        <pc:spChg chg="mod">
          <ac:chgData name="BEARDS Michael [Southern River College]" userId="f9e3ea26-6dd9-4feb-84ad-f5fc9616dbb4" providerId="ADAL" clId="{45829284-BB74-4851-832B-BF3EBDA98323}" dt="2023-08-01T13:24:54.179" v="41" actId="20577"/>
          <ac:spMkLst>
            <pc:docMk/>
            <pc:sldMk cId="4188389154" sldId="257"/>
            <ac:spMk id="6" creationId="{4CC52741-8621-6AEC-188D-41DA3C3ADF14}"/>
          </ac:spMkLst>
        </pc:spChg>
        <pc:spChg chg="mod">
          <ac:chgData name="BEARDS Michael [Southern River College]" userId="f9e3ea26-6dd9-4feb-84ad-f5fc9616dbb4" providerId="ADAL" clId="{45829284-BB74-4851-832B-BF3EBDA98323}" dt="2023-08-01T13:27:02.607" v="373" actId="14100"/>
          <ac:spMkLst>
            <pc:docMk/>
            <pc:sldMk cId="4188389154" sldId="257"/>
            <ac:spMk id="8" creationId="{E693E340-0BF0-F938-66F1-3917CD40AAB9}"/>
          </ac:spMkLst>
        </pc:spChg>
        <pc:picChg chg="add mod">
          <ac:chgData name="BEARDS Michael [Southern River College]" userId="f9e3ea26-6dd9-4feb-84ad-f5fc9616dbb4" providerId="ADAL" clId="{45829284-BB74-4851-832B-BF3EBDA98323}" dt="2023-08-01T13:31:05.703" v="625" actId="1076"/>
          <ac:picMkLst>
            <pc:docMk/>
            <pc:sldMk cId="4188389154" sldId="257"/>
            <ac:picMk id="2" creationId="{421B3A31-0B84-4C68-983D-7209905F0D4E}"/>
          </ac:picMkLst>
        </pc:picChg>
        <pc:picChg chg="add mod">
          <ac:chgData name="BEARDS Michael [Southern River College]" userId="f9e3ea26-6dd9-4feb-84ad-f5fc9616dbb4" providerId="ADAL" clId="{45829284-BB74-4851-832B-BF3EBDA98323}" dt="2023-08-01T13:32:00.691" v="628" actId="1076"/>
          <ac:picMkLst>
            <pc:docMk/>
            <pc:sldMk cId="4188389154" sldId="257"/>
            <ac:picMk id="7" creationId="{18DE1823-06D1-65F2-0B8E-493C53916202}"/>
          </ac:picMkLst>
        </pc:picChg>
        <pc:picChg chg="del">
          <ac:chgData name="BEARDS Michael [Southern River College]" userId="f9e3ea26-6dd9-4feb-84ad-f5fc9616dbb4" providerId="ADAL" clId="{45829284-BB74-4851-832B-BF3EBDA98323}" dt="2023-08-01T13:27:04.640" v="374" actId="478"/>
          <ac:picMkLst>
            <pc:docMk/>
            <pc:sldMk cId="4188389154" sldId="257"/>
            <ac:picMk id="2050" creationId="{D26E6F57-2B41-8F71-4F4D-0419E7DC0906}"/>
          </ac:picMkLst>
        </pc:picChg>
        <pc:picChg chg="del">
          <ac:chgData name="BEARDS Michael [Southern River College]" userId="f9e3ea26-6dd9-4feb-84ad-f5fc9616dbb4" providerId="ADAL" clId="{45829284-BB74-4851-832B-BF3EBDA98323}" dt="2023-08-01T13:27:34.464" v="489" actId="478"/>
          <ac:picMkLst>
            <pc:docMk/>
            <pc:sldMk cId="4188389154" sldId="257"/>
            <ac:picMk id="2052" creationId="{12CEC959-645E-4BBB-CEAB-912A50DC28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E97-C7B0-4F9E-912E-CB7F7ACF48DA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2F0E-034C-4504-930F-CF8FF8F1F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04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E97-C7B0-4F9E-912E-CB7F7ACF48DA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2F0E-034C-4504-930F-CF8FF8F1F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81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E97-C7B0-4F9E-912E-CB7F7ACF48DA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2F0E-034C-4504-930F-CF8FF8F1F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78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E97-C7B0-4F9E-912E-CB7F7ACF48DA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2F0E-034C-4504-930F-CF8FF8F1F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40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E97-C7B0-4F9E-912E-CB7F7ACF48DA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2F0E-034C-4504-930F-CF8FF8F1F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24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E97-C7B0-4F9E-912E-CB7F7ACF48DA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2F0E-034C-4504-930F-CF8FF8F1F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29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E97-C7B0-4F9E-912E-CB7F7ACF48DA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2F0E-034C-4504-930F-CF8FF8F1F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919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E97-C7B0-4F9E-912E-CB7F7ACF48DA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2F0E-034C-4504-930F-CF8FF8F1F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44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E97-C7B0-4F9E-912E-CB7F7ACF48DA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2F0E-034C-4504-930F-CF8FF8F1F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98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E97-C7B0-4F9E-912E-CB7F7ACF48DA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2F0E-034C-4504-930F-CF8FF8F1F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96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E97-C7B0-4F9E-912E-CB7F7ACF48DA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2F0E-034C-4504-930F-CF8FF8F1F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19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EE97-C7B0-4F9E-912E-CB7F7ACF48DA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2F0E-034C-4504-930F-CF8FF8F1F7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931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C52741-8621-6AEC-188D-41DA3C3ADF14}"/>
              </a:ext>
            </a:extLst>
          </p:cNvPr>
          <p:cNvSpPr txBox="1"/>
          <p:nvPr/>
        </p:nvSpPr>
        <p:spPr>
          <a:xfrm>
            <a:off x="189781" y="189781"/>
            <a:ext cx="6478438" cy="578882"/>
          </a:xfrm>
          <a:prstGeom prst="round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The Noongar Seasons – Page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8EC1B-E83A-B9FA-5B76-01EE7C2839A0}"/>
              </a:ext>
            </a:extLst>
          </p:cNvPr>
          <p:cNvSpPr txBox="1"/>
          <p:nvPr/>
        </p:nvSpPr>
        <p:spPr>
          <a:xfrm>
            <a:off x="160485" y="903869"/>
            <a:ext cx="6507733" cy="4044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dirty="0"/>
              <a:t>Welcome to Western Australia, where the </a:t>
            </a:r>
            <a:r>
              <a:rPr lang="en-GB" sz="1400" dirty="0" err="1"/>
              <a:t>Noongar</a:t>
            </a:r>
            <a:r>
              <a:rPr lang="en-GB" sz="1400" dirty="0"/>
              <a:t> people have their unique calendar featuring six fascinating seasons. The seasons are Birak, </a:t>
            </a:r>
            <a:r>
              <a:rPr lang="en-GB" sz="1400" dirty="0" err="1"/>
              <a:t>Bunuru</a:t>
            </a:r>
            <a:r>
              <a:rPr lang="en-GB" sz="1400" dirty="0"/>
              <a:t>, </a:t>
            </a:r>
            <a:r>
              <a:rPr lang="en-GB" sz="1400" dirty="0" err="1"/>
              <a:t>Djeran</a:t>
            </a:r>
            <a:r>
              <a:rPr lang="en-GB" sz="1400" dirty="0"/>
              <a:t>, </a:t>
            </a:r>
            <a:r>
              <a:rPr lang="en-GB" sz="1400" dirty="0" err="1"/>
              <a:t>Makuru</a:t>
            </a:r>
            <a:r>
              <a:rPr lang="en-GB" sz="1400" dirty="0"/>
              <a:t>, </a:t>
            </a:r>
            <a:r>
              <a:rPr lang="en-GB" sz="1400" dirty="0" err="1"/>
              <a:t>Djilba</a:t>
            </a:r>
            <a:r>
              <a:rPr lang="en-GB" sz="1400" dirty="0"/>
              <a:t>, and </a:t>
            </a:r>
            <a:r>
              <a:rPr lang="en-GB" sz="1400" dirty="0" err="1"/>
              <a:t>Kambarang</a:t>
            </a:r>
            <a:r>
              <a:rPr lang="en-GB" sz="1400" dirty="0"/>
              <a:t>. The </a:t>
            </a:r>
            <a:r>
              <a:rPr lang="en-GB" sz="1400" dirty="0" err="1"/>
              <a:t>Noongar</a:t>
            </a:r>
            <a:r>
              <a:rPr lang="en-GB" sz="1400" dirty="0"/>
              <a:t> people determine the time of year by observing changes in the sun, moon, and Earth, instead of using a traditional calendar. Each season brings its unique signs in nature that the </a:t>
            </a:r>
            <a:r>
              <a:rPr lang="en-GB" sz="1400" dirty="0" err="1"/>
              <a:t>Noongar</a:t>
            </a:r>
            <a:r>
              <a:rPr lang="en-GB" sz="1400" dirty="0"/>
              <a:t> people have learned to read over countless generations.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How many seasons are there in the </a:t>
            </a:r>
            <a:r>
              <a:rPr lang="en-US" sz="1400" dirty="0" err="1"/>
              <a:t>Noongar</a:t>
            </a:r>
            <a:r>
              <a:rPr lang="en-US" sz="1400" dirty="0"/>
              <a:t> calendar?</a:t>
            </a:r>
            <a:br>
              <a:rPr lang="en-GB" sz="1400" dirty="0"/>
            </a:br>
            <a:r>
              <a:rPr lang="en-US" sz="1400" dirty="0"/>
              <a:t>___________________________________________________________________</a:t>
            </a:r>
          </a:p>
          <a:p>
            <a:pPr marL="342900" indent="-342900" algn="l">
              <a:buAutoNum type="arabicPeriod"/>
            </a:pPr>
            <a:endParaRPr lang="en-US" sz="1400" dirty="0"/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400" dirty="0"/>
              <a:t>What are the names of the </a:t>
            </a:r>
            <a:r>
              <a:rPr lang="en-US" sz="1400" dirty="0" err="1"/>
              <a:t>Noongar</a:t>
            </a:r>
            <a:r>
              <a:rPr lang="en-US" sz="1400" dirty="0"/>
              <a:t> seasons?</a:t>
            </a:r>
            <a:br>
              <a:rPr lang="en-US" sz="1400" dirty="0"/>
            </a:br>
            <a:r>
              <a:rPr lang="en-US" sz="1400" dirty="0"/>
              <a:t>___________________________________________________________________</a:t>
            </a:r>
            <a:br>
              <a:rPr lang="en-US" sz="1400" dirty="0"/>
            </a:br>
            <a:r>
              <a:rPr lang="en-US" sz="1400" dirty="0"/>
              <a:t>___________________________________________________________________</a:t>
            </a:r>
          </a:p>
          <a:p>
            <a:pPr marL="342900" indent="-342900" algn="l">
              <a:buAutoNum type="arabicPeriod"/>
            </a:pPr>
            <a:endParaRPr lang="en-US" sz="1400" dirty="0"/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400" dirty="0"/>
              <a:t>How do the </a:t>
            </a:r>
            <a:r>
              <a:rPr lang="en-US" sz="1400" dirty="0" err="1"/>
              <a:t>Noongar</a:t>
            </a:r>
            <a:r>
              <a:rPr lang="en-US" sz="1400" dirty="0"/>
              <a:t> people determine the season?</a:t>
            </a:r>
            <a:br>
              <a:rPr lang="en-US" sz="1400" dirty="0"/>
            </a:br>
            <a:r>
              <a:rPr lang="en-US" sz="1400" dirty="0"/>
              <a:t>___________________________________________________________________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F96EC-D0F4-F8E3-BA32-5FCC966C671D}"/>
              </a:ext>
            </a:extLst>
          </p:cNvPr>
          <p:cNvSpPr txBox="1"/>
          <p:nvPr/>
        </p:nvSpPr>
        <p:spPr>
          <a:xfrm>
            <a:off x="160485" y="4975987"/>
            <a:ext cx="3497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Birak, the first season, is a time when the sun shines brightly, and the Earth is hot, quite like our summer. Then, </a:t>
            </a:r>
            <a:r>
              <a:rPr lang="en-GB" sz="1400" dirty="0" err="1"/>
              <a:t>Bunuru</a:t>
            </a:r>
            <a:r>
              <a:rPr lang="en-GB" sz="1400" dirty="0"/>
              <a:t> arrives, still hot but with a significantly larger and brighter moon. During these seasons, the </a:t>
            </a:r>
            <a:r>
              <a:rPr lang="en-GB" sz="1400" dirty="0" err="1"/>
              <a:t>Noongar</a:t>
            </a:r>
            <a:r>
              <a:rPr lang="en-GB" sz="1400" dirty="0"/>
              <a:t> people enjoy cool, breezy outdoors and partake in fishing activities. This engagement with nature has helped them shape their unique seasonal understanding over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22DD0-FA47-E145-47CF-811CFE6ED7AC}"/>
              </a:ext>
            </a:extLst>
          </p:cNvPr>
          <p:cNvSpPr txBox="1"/>
          <p:nvPr/>
        </p:nvSpPr>
        <p:spPr>
          <a:xfrm>
            <a:off x="160485" y="7087550"/>
            <a:ext cx="65813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 startAt="4"/>
            </a:pPr>
            <a:r>
              <a:rPr lang="en-US" sz="1400" dirty="0"/>
              <a:t>What is the first season, and what is it like?</a:t>
            </a:r>
            <a:br>
              <a:rPr lang="en-US" sz="1400" dirty="0"/>
            </a:br>
            <a:r>
              <a:rPr lang="en-US" sz="1400" dirty="0"/>
              <a:t>___________________________________________________________________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4"/>
            </a:pPr>
            <a:endParaRPr lang="en-US" sz="1400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4"/>
            </a:pPr>
            <a:r>
              <a:rPr lang="en-US" sz="1400" dirty="0"/>
              <a:t>What happens during </a:t>
            </a:r>
            <a:r>
              <a:rPr lang="en-US" sz="1400" dirty="0" err="1"/>
              <a:t>Bunuru</a:t>
            </a:r>
            <a:r>
              <a:rPr lang="en-US" sz="1400" dirty="0"/>
              <a:t>?</a:t>
            </a:r>
            <a:br>
              <a:rPr lang="en-US" sz="1400" dirty="0"/>
            </a:br>
            <a:r>
              <a:rPr lang="en-US" sz="1400" dirty="0"/>
              <a:t>___________________________________________________________________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4"/>
            </a:pPr>
            <a:endParaRPr lang="en-US" sz="1400" dirty="0"/>
          </a:p>
          <a:p>
            <a:pPr marL="342900" indent="-342900" algn="l">
              <a:buFont typeface="+mj-lt"/>
              <a:buAutoNum type="arabicPeriod" startAt="4"/>
            </a:pPr>
            <a:r>
              <a:rPr lang="en-US" sz="1400" dirty="0"/>
              <a:t>How do the </a:t>
            </a:r>
            <a:r>
              <a:rPr lang="en-US" sz="1400" dirty="0" err="1"/>
              <a:t>Noongar</a:t>
            </a:r>
            <a:r>
              <a:rPr lang="en-US" sz="1400" dirty="0"/>
              <a:t> people know it’s </a:t>
            </a:r>
            <a:r>
              <a:rPr lang="en-US" sz="1400" dirty="0" err="1"/>
              <a:t>Bunuru</a:t>
            </a:r>
            <a:r>
              <a:rPr lang="en-US" sz="1400" dirty="0"/>
              <a:t>?</a:t>
            </a:r>
            <a:br>
              <a:rPr lang="en-US" sz="1400" dirty="0"/>
            </a:br>
            <a:r>
              <a:rPr lang="en-US" sz="1400" dirty="0"/>
              <a:t>___________________________________________________________________</a:t>
            </a:r>
          </a:p>
        </p:txBody>
      </p:sp>
      <p:pic>
        <p:nvPicPr>
          <p:cNvPr id="2" name="Picture 2" descr="Kevin's, Noongar Six Seasons - 'Bunuru' - 4.5mm Wooden Jigsaw Puzzle">
            <a:extLst>
              <a:ext uri="{FF2B5EF4-FFF2-40B4-BE49-F238E27FC236}">
                <a16:creationId xmlns:a16="http://schemas.microsoft.com/office/drawing/2014/main" id="{87B3765D-9919-45C1-29E4-2E6AC8B33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99" y="5083708"/>
            <a:ext cx="2155292" cy="215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9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C52741-8621-6AEC-188D-41DA3C3ADF14}"/>
              </a:ext>
            </a:extLst>
          </p:cNvPr>
          <p:cNvSpPr txBox="1"/>
          <p:nvPr/>
        </p:nvSpPr>
        <p:spPr>
          <a:xfrm>
            <a:off x="189781" y="189781"/>
            <a:ext cx="6478438" cy="578882"/>
          </a:xfrm>
          <a:prstGeom prst="round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The Noongar Seasons – Page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3E340-0BF0-F938-66F1-3917CD40AAB9}"/>
              </a:ext>
            </a:extLst>
          </p:cNvPr>
          <p:cNvSpPr txBox="1"/>
          <p:nvPr/>
        </p:nvSpPr>
        <p:spPr>
          <a:xfrm>
            <a:off x="189781" y="885959"/>
            <a:ext cx="39850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The journey continues with </a:t>
            </a:r>
            <a:r>
              <a:rPr lang="en-GB" sz="1400" dirty="0" err="1"/>
              <a:t>Djeran</a:t>
            </a:r>
            <a:r>
              <a:rPr lang="en-GB" sz="1400" dirty="0"/>
              <a:t>, a season when the sun lowers, and the Earth starts to cool down, somewhat akin to autumn. Following </a:t>
            </a:r>
            <a:r>
              <a:rPr lang="en-GB" sz="1400" dirty="0" err="1"/>
              <a:t>Djeran</a:t>
            </a:r>
            <a:r>
              <a:rPr lang="en-GB" sz="1400" dirty="0"/>
              <a:t> is </a:t>
            </a:r>
            <a:r>
              <a:rPr lang="en-GB" sz="1400" dirty="0" err="1"/>
              <a:t>Makuru</a:t>
            </a:r>
            <a:r>
              <a:rPr lang="en-GB" sz="1400" dirty="0"/>
              <a:t>, the coldest season where the sun shines at its lowest, and nights can get frosty. The </a:t>
            </a:r>
            <a:r>
              <a:rPr lang="en-GB" sz="1400" dirty="0" err="1"/>
              <a:t>Noongar</a:t>
            </a:r>
            <a:r>
              <a:rPr lang="en-GB" sz="1400" dirty="0"/>
              <a:t> people </a:t>
            </a:r>
            <a:r>
              <a:rPr lang="en-GB" sz="1400" dirty="0" err="1"/>
              <a:t>savor</a:t>
            </a:r>
            <a:r>
              <a:rPr lang="en-GB" sz="1400" dirty="0"/>
              <a:t> the cool weather during these seasons and find ways to keep warm, marking the passage of time through these natural changes.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45E9D-D79B-7527-B71B-CB7FF50E3EE2}"/>
              </a:ext>
            </a:extLst>
          </p:cNvPr>
          <p:cNvSpPr txBox="1"/>
          <p:nvPr/>
        </p:nvSpPr>
        <p:spPr>
          <a:xfrm>
            <a:off x="3195782" y="5245167"/>
            <a:ext cx="3472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The </a:t>
            </a:r>
            <a:r>
              <a:rPr lang="en-GB" sz="1400" dirty="0" err="1"/>
              <a:t>Noongar</a:t>
            </a:r>
            <a:r>
              <a:rPr lang="en-GB" sz="1400" dirty="0"/>
              <a:t> calendar concludes with </a:t>
            </a:r>
            <a:r>
              <a:rPr lang="en-GB" sz="1400" dirty="0" err="1"/>
              <a:t>Djilba</a:t>
            </a:r>
            <a:r>
              <a:rPr lang="en-GB" sz="1400" dirty="0"/>
              <a:t> and </a:t>
            </a:r>
            <a:r>
              <a:rPr lang="en-GB" sz="1400" dirty="0" err="1"/>
              <a:t>Kambarang</a:t>
            </a:r>
            <a:r>
              <a:rPr lang="en-GB" sz="1400" dirty="0"/>
              <a:t>. </a:t>
            </a:r>
            <a:r>
              <a:rPr lang="en-GB" sz="1400" dirty="0" err="1"/>
              <a:t>Djilba</a:t>
            </a:r>
            <a:r>
              <a:rPr lang="en-GB" sz="1400" dirty="0"/>
              <a:t> sees the sun rising higher, and the Earth beginning to warm up. Then arrives </a:t>
            </a:r>
            <a:r>
              <a:rPr lang="en-GB" sz="1400" dirty="0" err="1"/>
              <a:t>Kambarang</a:t>
            </a:r>
            <a:r>
              <a:rPr lang="en-GB" sz="1400" dirty="0"/>
              <a:t>, a season of bright sunshine, warm Earth, and time for harvesting. During these seasons, the </a:t>
            </a:r>
            <a:r>
              <a:rPr lang="en-GB" sz="1400" dirty="0" err="1"/>
              <a:t>Noongar</a:t>
            </a:r>
            <a:r>
              <a:rPr lang="en-GB" sz="1400" dirty="0"/>
              <a:t> people relish the rejuvenation of nature and gather resources, subtly marked by changes in the Earth, sun, and moon.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E2437-335E-B79B-A1E5-4D5FAFBE32B9}"/>
              </a:ext>
            </a:extLst>
          </p:cNvPr>
          <p:cNvSpPr txBox="1"/>
          <p:nvPr/>
        </p:nvSpPr>
        <p:spPr>
          <a:xfrm>
            <a:off x="189781" y="7276492"/>
            <a:ext cx="6478438" cy="253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en-GB" sz="1400" dirty="0"/>
              <a:t>What is the fifth season, and what is it like? </a:t>
            </a:r>
            <a:r>
              <a:rPr lang="en-US" sz="1400" dirty="0"/>
              <a:t>__________________________________________________________________</a:t>
            </a:r>
          </a:p>
          <a:p>
            <a:pPr marL="342900" indent="-342900" algn="l">
              <a:buFont typeface="+mj-lt"/>
              <a:buAutoNum type="arabicPeriod" startAt="10"/>
            </a:pPr>
            <a:endParaRPr lang="en-GB" sz="1400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10"/>
            </a:pPr>
            <a:r>
              <a:rPr lang="en-GB" sz="1400" dirty="0"/>
              <a:t>What happens during </a:t>
            </a:r>
            <a:r>
              <a:rPr lang="en-GB" sz="1400" dirty="0" err="1"/>
              <a:t>Kambarang</a:t>
            </a:r>
            <a:r>
              <a:rPr lang="en-GB" sz="1400" dirty="0"/>
              <a:t>? </a:t>
            </a:r>
            <a:br>
              <a:rPr lang="en-GB" sz="1400" dirty="0"/>
            </a:br>
            <a:r>
              <a:rPr lang="en-US" sz="1400" dirty="0"/>
              <a:t>__________________________________________________________________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endParaRPr lang="en-GB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en-GB" sz="1400" dirty="0"/>
              <a:t>How do the </a:t>
            </a:r>
            <a:r>
              <a:rPr lang="en-GB" sz="1400" dirty="0" err="1"/>
              <a:t>Noongar</a:t>
            </a:r>
            <a:r>
              <a:rPr lang="en-GB" sz="1400" dirty="0"/>
              <a:t> people know it’s </a:t>
            </a:r>
            <a:r>
              <a:rPr lang="en-GB" sz="1400" dirty="0" err="1"/>
              <a:t>Kambarang</a:t>
            </a:r>
            <a:r>
              <a:rPr lang="en-GB" sz="1400" dirty="0"/>
              <a:t>? </a:t>
            </a:r>
            <a:br>
              <a:rPr lang="en-GB" sz="1400" dirty="0"/>
            </a:br>
            <a:r>
              <a:rPr lang="en-US" sz="1400" dirty="0"/>
              <a:t>__________________________________________________________________</a:t>
            </a:r>
            <a:endParaRPr lang="en-GB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7A918-81B7-C2E2-47FA-EC5252C1DED5}"/>
              </a:ext>
            </a:extLst>
          </p:cNvPr>
          <p:cNvSpPr txBox="1"/>
          <p:nvPr/>
        </p:nvSpPr>
        <p:spPr>
          <a:xfrm>
            <a:off x="189781" y="2701841"/>
            <a:ext cx="6478438" cy="242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GB" sz="1400" dirty="0"/>
              <a:t>What is the third season, and what is it like?</a:t>
            </a:r>
            <a:br>
              <a:rPr lang="en-GB" sz="1400" dirty="0"/>
            </a:br>
            <a:r>
              <a:rPr lang="en-US" sz="1400" dirty="0"/>
              <a:t>__________________________________________________________________</a:t>
            </a:r>
          </a:p>
          <a:p>
            <a:pPr marL="342900" indent="-342900" algn="l">
              <a:buFont typeface="+mj-lt"/>
              <a:buAutoNum type="arabicPeriod" startAt="7"/>
            </a:pPr>
            <a:endParaRPr lang="en-US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1400" dirty="0"/>
              <a:t>What happens during </a:t>
            </a:r>
            <a:r>
              <a:rPr lang="en-US" sz="1400" dirty="0" err="1"/>
              <a:t>Makuru</a:t>
            </a:r>
            <a:r>
              <a:rPr lang="en-US" sz="1400" dirty="0"/>
              <a:t>?</a:t>
            </a:r>
            <a:br>
              <a:rPr lang="en-US" sz="1400" dirty="0"/>
            </a:br>
            <a:r>
              <a:rPr lang="en-US" sz="1400" dirty="0"/>
              <a:t>__________________________________________________________________</a:t>
            </a:r>
          </a:p>
          <a:p>
            <a:pPr marL="342900" indent="-342900" algn="l">
              <a:buFont typeface="+mj-lt"/>
              <a:buAutoNum type="arabicPeriod" startAt="7"/>
            </a:pPr>
            <a:endParaRPr lang="en-US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1400" dirty="0"/>
              <a:t>How do the </a:t>
            </a:r>
            <a:r>
              <a:rPr lang="en-US" sz="1400" dirty="0" err="1"/>
              <a:t>Noongar</a:t>
            </a:r>
            <a:r>
              <a:rPr lang="en-US" sz="1400" dirty="0"/>
              <a:t> people know it’s </a:t>
            </a:r>
            <a:r>
              <a:rPr lang="en-US" sz="1400" dirty="0" err="1"/>
              <a:t>Makuru</a:t>
            </a:r>
            <a:r>
              <a:rPr lang="en-US" sz="1400" dirty="0"/>
              <a:t>?</a:t>
            </a:r>
            <a:br>
              <a:rPr lang="en-US" sz="1400" dirty="0"/>
            </a:br>
            <a:r>
              <a:rPr lang="en-US" sz="1400" dirty="0"/>
              <a:t>__________________________________________________________________</a:t>
            </a:r>
          </a:p>
        </p:txBody>
      </p:sp>
      <p:pic>
        <p:nvPicPr>
          <p:cNvPr id="2" name="Picture 2" descr="Djeran - Makuru Noongar Season - Teresa Miller Design">
            <a:extLst>
              <a:ext uri="{FF2B5EF4-FFF2-40B4-BE49-F238E27FC236}">
                <a16:creationId xmlns:a16="http://schemas.microsoft.com/office/drawing/2014/main" id="{421B3A31-0B84-4C68-983D-7209905F0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89" y="1081089"/>
            <a:ext cx="1833419" cy="183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oongar Six Seasons -Kambarang. -Wooden Jigsaw Puzzle – Mr Bob Puzzles">
            <a:extLst>
              <a:ext uri="{FF2B5EF4-FFF2-40B4-BE49-F238E27FC236}">
                <a16:creationId xmlns:a16="http://schemas.microsoft.com/office/drawing/2014/main" id="{18DE1823-06D1-65F2-0B8E-493C53916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38" y="5271692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38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4D32DD-1ABA-4BF3-96F9-D2250399BA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3D2575-A819-4854-B9C2-A1438FAD437A}">
  <ds:schemaRefs>
    <ds:schemaRef ds:uri="http://purl.org/dc/elements/1.1/"/>
    <ds:schemaRef ds:uri="e5872429-2769-4697-beab-80c9ae205fa8"/>
    <ds:schemaRef ds:uri="http://purl.org/dc/terms/"/>
    <ds:schemaRef ds:uri="http://schemas.microsoft.com/office/infopath/2007/PartnerControls"/>
    <ds:schemaRef ds:uri="http://www.w3.org/XML/1998/namespace"/>
    <ds:schemaRef ds:uri="0c951ba1-d84e-473b-8db8-3836ef03ec08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F6036B9-E934-4C70-9192-4EC36B5540C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546</TotalTime>
  <Words>445</Words>
  <Application>Microsoft Office PowerPoint</Application>
  <PresentationFormat>A4 Paper (210x297 mm)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Beards</dc:creator>
  <cp:lastModifiedBy>BEARDS Michael [Southern River College]</cp:lastModifiedBy>
  <cp:revision>26</cp:revision>
  <dcterms:created xsi:type="dcterms:W3CDTF">2023-03-21T11:52:51Z</dcterms:created>
  <dcterms:modified xsi:type="dcterms:W3CDTF">2023-08-01T13:32:01Z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0x0101001B72A505A151EE47AAB347138FCBEB8E</vt:lpwstr>
  </property>
</Properties>
</file>