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4B0ADF-8671-48CB-978C-029B5EA604EA}" v="21" dt="2023-07-18T14:29:14.6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3" autoAdjust="0"/>
    <p:restoredTop sz="94660"/>
  </p:normalViewPr>
  <p:slideViewPr>
    <p:cSldViewPr snapToGrid="0">
      <p:cViewPr varScale="1">
        <p:scale>
          <a:sx n="84" d="100"/>
          <a:sy n="84" d="100"/>
        </p:scale>
        <p:origin x="81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RDS Michael [Southern River College]" userId="f9e3ea26-6dd9-4feb-84ad-f5fc9616dbb4" providerId="ADAL" clId="{BC4B0ADF-8671-48CB-978C-029B5EA604EA}"/>
    <pc:docChg chg="undo custSel modSld">
      <pc:chgData name="BEARDS Michael [Southern River College]" userId="f9e3ea26-6dd9-4feb-84ad-f5fc9616dbb4" providerId="ADAL" clId="{BC4B0ADF-8671-48CB-978C-029B5EA604EA}" dt="2023-07-18T14:29:14.630" v="676" actId="1076"/>
      <pc:docMkLst>
        <pc:docMk/>
      </pc:docMkLst>
      <pc:sldChg chg="addSp delSp modSp mod">
        <pc:chgData name="BEARDS Michael [Southern River College]" userId="f9e3ea26-6dd9-4feb-84ad-f5fc9616dbb4" providerId="ADAL" clId="{BC4B0ADF-8671-48CB-978C-029B5EA604EA}" dt="2023-07-18T14:29:14.630" v="676" actId="1076"/>
        <pc:sldMkLst>
          <pc:docMk/>
          <pc:sldMk cId="451091035" sldId="256"/>
        </pc:sldMkLst>
        <pc:spChg chg="mod">
          <ac:chgData name="BEARDS Michael [Southern River College]" userId="f9e3ea26-6dd9-4feb-84ad-f5fc9616dbb4" providerId="ADAL" clId="{BC4B0ADF-8671-48CB-978C-029B5EA604EA}" dt="2023-07-18T13:54:21.448" v="194" actId="1076"/>
          <ac:spMkLst>
            <pc:docMk/>
            <pc:sldMk cId="451091035" sldId="256"/>
            <ac:spMk id="4" creationId="{A6CF96EC-D0F4-F8E3-BA32-5FCC966C671D}"/>
          </ac:spMkLst>
        </pc:spChg>
        <pc:spChg chg="mod">
          <ac:chgData name="BEARDS Michael [Southern River College]" userId="f9e3ea26-6dd9-4feb-84ad-f5fc9616dbb4" providerId="ADAL" clId="{BC4B0ADF-8671-48CB-978C-029B5EA604EA}" dt="2023-07-18T13:53:21.669" v="159" actId="20577"/>
          <ac:spMkLst>
            <pc:docMk/>
            <pc:sldMk cId="451091035" sldId="256"/>
            <ac:spMk id="5" creationId="{9A58EC1B-E83A-B9FA-5B76-01EE7C2839A0}"/>
          </ac:spMkLst>
        </pc:spChg>
        <pc:spChg chg="mod">
          <ac:chgData name="BEARDS Michael [Southern River College]" userId="f9e3ea26-6dd9-4feb-84ad-f5fc9616dbb4" providerId="ADAL" clId="{BC4B0ADF-8671-48CB-978C-029B5EA604EA}" dt="2023-07-18T13:51:50.986" v="19" actId="20577"/>
          <ac:spMkLst>
            <pc:docMk/>
            <pc:sldMk cId="451091035" sldId="256"/>
            <ac:spMk id="6" creationId="{4CC52741-8621-6AEC-188D-41DA3C3ADF14}"/>
          </ac:spMkLst>
        </pc:spChg>
        <pc:spChg chg="mod">
          <ac:chgData name="BEARDS Michael [Southern River College]" userId="f9e3ea26-6dd9-4feb-84ad-f5fc9616dbb4" providerId="ADAL" clId="{BC4B0ADF-8671-48CB-978C-029B5EA604EA}" dt="2023-07-18T13:55:14.191" v="346" actId="20577"/>
          <ac:spMkLst>
            <pc:docMk/>
            <pc:sldMk cId="451091035" sldId="256"/>
            <ac:spMk id="7" creationId="{B4422DD0-FA47-E145-47CF-811CFE6ED7AC}"/>
          </ac:spMkLst>
        </pc:spChg>
        <pc:picChg chg="del">
          <ac:chgData name="BEARDS Michael [Southern River College]" userId="f9e3ea26-6dd9-4feb-84ad-f5fc9616dbb4" providerId="ADAL" clId="{BC4B0ADF-8671-48CB-978C-029B5EA604EA}" dt="2023-07-18T13:53:25.490" v="160" actId="478"/>
          <ac:picMkLst>
            <pc:docMk/>
            <pc:sldMk cId="451091035" sldId="256"/>
            <ac:picMk id="1026" creationId="{AF5F2BA7-24B0-0C04-2737-04DC34CB3C60}"/>
          </ac:picMkLst>
        </pc:picChg>
        <pc:picChg chg="add mod">
          <ac:chgData name="BEARDS Michael [Southern River College]" userId="f9e3ea26-6dd9-4feb-84ad-f5fc9616dbb4" providerId="ADAL" clId="{BC4B0ADF-8671-48CB-978C-029B5EA604EA}" dt="2023-07-18T14:29:14.630" v="676" actId="1076"/>
          <ac:picMkLst>
            <pc:docMk/>
            <pc:sldMk cId="451091035" sldId="256"/>
            <ac:picMk id="2050" creationId="{DF3DB591-D77F-4B9B-F93E-89A7DA64A8D7}"/>
          </ac:picMkLst>
        </pc:picChg>
      </pc:sldChg>
      <pc:sldChg chg="addSp delSp modSp mod">
        <pc:chgData name="BEARDS Michael [Southern River College]" userId="f9e3ea26-6dd9-4feb-84ad-f5fc9616dbb4" providerId="ADAL" clId="{BC4B0ADF-8671-48CB-978C-029B5EA604EA}" dt="2023-07-18T14:27:41.090" v="668" actId="1076"/>
        <pc:sldMkLst>
          <pc:docMk/>
          <pc:sldMk cId="4188389154" sldId="257"/>
        </pc:sldMkLst>
        <pc:spChg chg="mod">
          <ac:chgData name="BEARDS Michael [Southern River College]" userId="f9e3ea26-6dd9-4feb-84ad-f5fc9616dbb4" providerId="ADAL" clId="{BC4B0ADF-8671-48CB-978C-029B5EA604EA}" dt="2023-07-18T14:24:57.951" v="495" actId="20577"/>
          <ac:spMkLst>
            <pc:docMk/>
            <pc:sldMk cId="4188389154" sldId="257"/>
            <ac:spMk id="3" creationId="{7E37A918-81B7-C2E2-47FA-EC5252C1DED5}"/>
          </ac:spMkLst>
        </pc:spChg>
        <pc:spChg chg="mod">
          <ac:chgData name="BEARDS Michael [Southern River College]" userId="f9e3ea26-6dd9-4feb-84ad-f5fc9616dbb4" providerId="ADAL" clId="{BC4B0ADF-8671-48CB-978C-029B5EA604EA}" dt="2023-07-18T14:22:16.390" v="368" actId="1076"/>
          <ac:spMkLst>
            <pc:docMk/>
            <pc:sldMk cId="4188389154" sldId="257"/>
            <ac:spMk id="4" creationId="{A2845E9D-D79B-7527-B71B-CB7FF50E3EE2}"/>
          </ac:spMkLst>
        </pc:spChg>
        <pc:spChg chg="mod">
          <ac:chgData name="BEARDS Michael [Southern River College]" userId="f9e3ea26-6dd9-4feb-84ad-f5fc9616dbb4" providerId="ADAL" clId="{BC4B0ADF-8671-48CB-978C-029B5EA604EA}" dt="2023-07-18T14:26:10.166" v="658" actId="20577"/>
          <ac:spMkLst>
            <pc:docMk/>
            <pc:sldMk cId="4188389154" sldId="257"/>
            <ac:spMk id="5" creationId="{2BDE2437-335E-B79B-A1E5-4D5FAFBE32B9}"/>
          </ac:spMkLst>
        </pc:spChg>
        <pc:spChg chg="mod">
          <ac:chgData name="BEARDS Michael [Southern River College]" userId="f9e3ea26-6dd9-4feb-84ad-f5fc9616dbb4" providerId="ADAL" clId="{BC4B0ADF-8671-48CB-978C-029B5EA604EA}" dt="2023-07-18T13:53:32.098" v="180" actId="20577"/>
          <ac:spMkLst>
            <pc:docMk/>
            <pc:sldMk cId="4188389154" sldId="257"/>
            <ac:spMk id="6" creationId="{4CC52741-8621-6AEC-188D-41DA3C3ADF14}"/>
          </ac:spMkLst>
        </pc:spChg>
        <pc:spChg chg="mod">
          <ac:chgData name="BEARDS Michael [Southern River College]" userId="f9e3ea26-6dd9-4feb-84ad-f5fc9616dbb4" providerId="ADAL" clId="{BC4B0ADF-8671-48CB-978C-029B5EA604EA}" dt="2023-07-18T14:22:05.956" v="365" actId="14100"/>
          <ac:spMkLst>
            <pc:docMk/>
            <pc:sldMk cId="4188389154" sldId="257"/>
            <ac:spMk id="8" creationId="{E693E340-0BF0-F938-66F1-3917CD40AAB9}"/>
          </ac:spMkLst>
        </pc:spChg>
        <pc:picChg chg="del">
          <ac:chgData name="BEARDS Michael [Southern River College]" userId="f9e3ea26-6dd9-4feb-84ad-f5fc9616dbb4" providerId="ADAL" clId="{BC4B0ADF-8671-48CB-978C-029B5EA604EA}" dt="2023-07-18T13:53:33.516" v="181" actId="478"/>
          <ac:picMkLst>
            <pc:docMk/>
            <pc:sldMk cId="4188389154" sldId="257"/>
            <ac:picMk id="2" creationId="{EE4B939A-B964-BBE3-E32C-41FD500BDEB1}"/>
          </ac:picMkLst>
        </pc:picChg>
        <pc:picChg chg="add mod">
          <ac:chgData name="BEARDS Michael [Southern River College]" userId="f9e3ea26-6dd9-4feb-84ad-f5fc9616dbb4" providerId="ADAL" clId="{BC4B0ADF-8671-48CB-978C-029B5EA604EA}" dt="2023-07-18T14:27:11.060" v="663" actId="1076"/>
          <ac:picMkLst>
            <pc:docMk/>
            <pc:sldMk cId="4188389154" sldId="257"/>
            <ac:picMk id="1026" creationId="{A872273B-B308-0288-76E8-29679EF3DF80}"/>
          </ac:picMkLst>
        </pc:picChg>
        <pc:picChg chg="add mod">
          <ac:chgData name="BEARDS Michael [Southern River College]" userId="f9e3ea26-6dd9-4feb-84ad-f5fc9616dbb4" providerId="ADAL" clId="{BC4B0ADF-8671-48CB-978C-029B5EA604EA}" dt="2023-07-18T14:27:41.090" v="668" actId="1076"/>
          <ac:picMkLst>
            <pc:docMk/>
            <pc:sldMk cId="4188389154" sldId="257"/>
            <ac:picMk id="1028" creationId="{98A101B4-1574-FF0C-A9C7-83373018476B}"/>
          </ac:picMkLst>
        </pc:picChg>
        <pc:picChg chg="del">
          <ac:chgData name="BEARDS Michael [Southern River College]" userId="f9e3ea26-6dd9-4feb-84ad-f5fc9616dbb4" providerId="ADAL" clId="{BC4B0ADF-8671-48CB-978C-029B5EA604EA}" dt="2023-07-18T13:53:34.259" v="182" actId="478"/>
          <ac:picMkLst>
            <pc:docMk/>
            <pc:sldMk cId="4188389154" sldId="257"/>
            <ac:picMk id="2052" creationId="{138D4FFA-2FBB-166B-7079-B41225B505D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857250" y="5202944"/>
            <a:ext cx="5143500" cy="2391656"/>
          </a:xfrm>
        </p:spPr>
        <p:txBody>
          <a:bodyPr>
            <a:normAutofit/>
          </a:bodyPr>
          <a:lstStyle>
            <a:lvl1pPr marL="0" indent="0" algn="ctr">
              <a:buNone/>
              <a:defRPr sz="1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7434EE97-C7B0-4F9E-912E-CB7F7ACF48DA}" type="datetimeFigureOut">
              <a:rPr lang="en-AU" smtClean="0"/>
              <a:t>18/07/2023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30504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8817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4EE97-C7B0-4F9E-912E-CB7F7ACF48DA}" type="datetimeFigureOut">
              <a:rPr lang="en-AU" smtClean="0"/>
              <a:t>18/07/2023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72278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1400"/>
            </a:lvl1pPr>
            <a:lvl2pPr>
              <a:defRPr sz="1100"/>
            </a:lvl2pPr>
            <a:lvl3pPr>
              <a:defRPr sz="1050"/>
            </a:lvl3pPr>
            <a:lvl4pPr>
              <a:defRPr sz="1000"/>
            </a:lvl4pPr>
            <a:lvl5pPr>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434EE97-C7B0-4F9E-912E-CB7F7ACF48DA}" type="datetimeFigureOut">
              <a:rPr lang="en-AU" smtClean="0"/>
              <a:t>18/07/2023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116400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34EE97-C7B0-4F9E-912E-CB7F7ACF48DA}" type="datetimeFigureOut">
              <a:rPr lang="en-AU" smtClean="0"/>
              <a:t>18/07/2023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7247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34EE97-C7B0-4F9E-912E-CB7F7ACF48DA}" type="datetimeFigureOut">
              <a:rPr lang="en-AU" smtClean="0"/>
              <a:t>18/07/2023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1181298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34EE97-C7B0-4F9E-912E-CB7F7ACF48DA}" type="datetimeFigureOut">
              <a:rPr lang="en-AU" smtClean="0"/>
              <a:t>18/07/2023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919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34EE97-C7B0-4F9E-912E-CB7F7ACF48DA}" type="datetimeFigureOut">
              <a:rPr lang="en-AU" smtClean="0"/>
              <a:t>18/07/2023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99344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34EE97-C7B0-4F9E-912E-CB7F7ACF48DA}" type="datetimeFigureOut">
              <a:rPr lang="en-AU" smtClean="0"/>
              <a:t>18/07/2023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276498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325796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434EE97-C7B0-4F9E-912E-CB7F7ACF48DA}" type="datetimeFigureOut">
              <a:rPr lang="en-AU" smtClean="0"/>
              <a:t>18/07/2023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E29D2F0E-034C-4504-930F-CF8FF8F1F739}" type="slidenum">
              <a:rPr lang="en-AU" smtClean="0"/>
              <a:t>‹#›</a:t>
            </a:fld>
            <a:endParaRPr lang="en-AU"/>
          </a:p>
        </p:txBody>
      </p:sp>
    </p:spTree>
    <p:extLst>
      <p:ext uri="{BB962C8B-B14F-4D97-AF65-F5344CB8AC3E}">
        <p14:creationId xmlns:p14="http://schemas.microsoft.com/office/powerpoint/2010/main" val="409019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434EE97-C7B0-4F9E-912E-CB7F7ACF48DA}" type="datetimeFigureOut">
              <a:rPr lang="en-AU" smtClean="0"/>
              <a:t>18/07/2023</a:t>
            </a:fld>
            <a:endParaRPr lang="en-AU"/>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E29D2F0E-034C-4504-930F-CF8FF8F1F739}" type="slidenum">
              <a:rPr lang="en-AU" smtClean="0"/>
              <a:t>‹#›</a:t>
            </a:fld>
            <a:endParaRPr lang="en-AU"/>
          </a:p>
        </p:txBody>
      </p:sp>
    </p:spTree>
    <p:extLst>
      <p:ext uri="{BB962C8B-B14F-4D97-AF65-F5344CB8AC3E}">
        <p14:creationId xmlns:p14="http://schemas.microsoft.com/office/powerpoint/2010/main" val="1259313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Renewable Resources – Page 1</a:t>
            </a:r>
          </a:p>
        </p:txBody>
      </p:sp>
      <p:sp>
        <p:nvSpPr>
          <p:cNvPr id="5" name="TextBox 4">
            <a:extLst>
              <a:ext uri="{FF2B5EF4-FFF2-40B4-BE49-F238E27FC236}">
                <a16:creationId xmlns:a16="http://schemas.microsoft.com/office/drawing/2014/main" id="{9A58EC1B-E83A-B9FA-5B76-01EE7C2839A0}"/>
              </a:ext>
            </a:extLst>
          </p:cNvPr>
          <p:cNvSpPr txBox="1"/>
          <p:nvPr/>
        </p:nvSpPr>
        <p:spPr>
          <a:xfrm>
            <a:off x="160485" y="903869"/>
            <a:ext cx="6507733" cy="4152355"/>
          </a:xfrm>
          <a:prstGeom prst="rect">
            <a:avLst/>
          </a:prstGeom>
          <a:noFill/>
        </p:spPr>
        <p:txBody>
          <a:bodyPr wrap="square">
            <a:spAutoFit/>
          </a:bodyPr>
          <a:lstStyle/>
          <a:p>
            <a:pPr algn="l"/>
            <a:r>
              <a:rPr lang="en-US" sz="1400" dirty="0"/>
              <a:t>Think about a world entirely powered by energy that never runs out, an appealing prospect, isn't it? This is the beautiful concept of renewable energy, akin to an infinite battery that keeps charging itself without any external input. Renewable energy sources, such as wind, solar, and hydroelectric power, are continuously replenished by natural processes, making them a sustainable choice for the future. By harnessing these unending sources of energy, we have the opportunity to significantly reduce our reliance on finite and environmentally damaging sources like fossil fuels, leading to a cleaner and more sustainable world.</a:t>
            </a:r>
          </a:p>
          <a:p>
            <a:pPr algn="l"/>
            <a:endParaRPr lang="en-US" sz="1400" dirty="0"/>
          </a:p>
          <a:p>
            <a:pPr marL="342900" indent="-342900">
              <a:buFont typeface="+mj-lt"/>
              <a:buAutoNum type="arabicPeriod"/>
            </a:pPr>
            <a:r>
              <a:rPr lang="en-US" sz="1400" dirty="0"/>
              <a:t>What is the concept of renewable energy?</a:t>
            </a:r>
            <a:br>
              <a:rPr lang="en-GB"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Name three examples of renewable energy.</a:t>
            </a:r>
            <a:br>
              <a:rPr lang="en-US" sz="1400" dirty="0"/>
            </a:br>
            <a:r>
              <a:rPr lang="en-US" sz="1400" dirty="0"/>
              <a:t>___________________________________________________________________</a:t>
            </a:r>
          </a:p>
          <a:p>
            <a:pPr marL="342900" indent="-342900" algn="l">
              <a:buAutoNum type="arabicPeriod"/>
            </a:pPr>
            <a:endParaRPr lang="en-US" sz="1400" dirty="0"/>
          </a:p>
          <a:p>
            <a:pPr marL="342900" indent="-342900" algn="l">
              <a:lnSpc>
                <a:spcPct val="150000"/>
              </a:lnSpc>
              <a:buAutoNum type="arabicPeriod"/>
            </a:pPr>
            <a:r>
              <a:rPr lang="en-US" sz="1400" dirty="0"/>
              <a:t>What makes renewable energy a sustainable choice?</a:t>
            </a:r>
            <a:br>
              <a:rPr lang="en-US" sz="1400" dirty="0"/>
            </a:br>
            <a:r>
              <a:rPr lang="en-US" sz="1400" dirty="0"/>
              <a:t>___________________________________________________________________</a:t>
            </a:r>
          </a:p>
        </p:txBody>
      </p:sp>
      <p:sp>
        <p:nvSpPr>
          <p:cNvPr id="4" name="TextBox 3">
            <a:extLst>
              <a:ext uri="{FF2B5EF4-FFF2-40B4-BE49-F238E27FC236}">
                <a16:creationId xmlns:a16="http://schemas.microsoft.com/office/drawing/2014/main" id="{A6CF96EC-D0F4-F8E3-BA32-5FCC966C671D}"/>
              </a:ext>
            </a:extLst>
          </p:cNvPr>
          <p:cNvSpPr txBox="1"/>
          <p:nvPr/>
        </p:nvSpPr>
        <p:spPr>
          <a:xfrm>
            <a:off x="160485" y="5018899"/>
            <a:ext cx="4338363" cy="2462213"/>
          </a:xfrm>
          <a:prstGeom prst="rect">
            <a:avLst/>
          </a:prstGeom>
          <a:noFill/>
        </p:spPr>
        <p:txBody>
          <a:bodyPr wrap="square" rtlCol="0">
            <a:spAutoFit/>
          </a:bodyPr>
          <a:lstStyle/>
          <a:p>
            <a:pPr algn="l"/>
            <a:r>
              <a:rPr lang="en-US" sz="1400" dirty="0"/>
              <a:t>Consider solar power, a type of renewable energy that harnesses the massive energy radiated by our sun. Imagine the sun as a gigantic, powerful light bulb in the sky, pouring out a steady stream of energy towards Earth every day. Solar panels, with their specialized cells, act as sponges soaking up this energy and converting it into electricity. This conversion process is clean, producing no harmful pollutants or greenhouse gases. In regions blessed with abundant sunlight, solar power is an incredibly significant source of renewable energy, bringing light to homes and powering industries.</a:t>
            </a:r>
            <a:endParaRPr lang="en-GB" sz="1400" dirty="0"/>
          </a:p>
        </p:txBody>
      </p:sp>
      <p:sp>
        <p:nvSpPr>
          <p:cNvPr id="7" name="TextBox 6">
            <a:extLst>
              <a:ext uri="{FF2B5EF4-FFF2-40B4-BE49-F238E27FC236}">
                <a16:creationId xmlns:a16="http://schemas.microsoft.com/office/drawing/2014/main" id="{B4422DD0-FA47-E145-47CF-811CFE6ED7AC}"/>
              </a:ext>
            </a:extLst>
          </p:cNvPr>
          <p:cNvSpPr txBox="1"/>
          <p:nvPr/>
        </p:nvSpPr>
        <p:spPr>
          <a:xfrm>
            <a:off x="160485" y="7443787"/>
            <a:ext cx="6581355" cy="2462213"/>
          </a:xfrm>
          <a:prstGeom prst="rect">
            <a:avLst/>
          </a:prstGeom>
          <a:noFill/>
        </p:spPr>
        <p:txBody>
          <a:bodyPr wrap="square" rtlCol="0">
            <a:spAutoFit/>
          </a:bodyPr>
          <a:lstStyle/>
          <a:p>
            <a:pPr marL="342900" indent="-342900" algn="l">
              <a:lnSpc>
                <a:spcPct val="150000"/>
              </a:lnSpc>
              <a:buFont typeface="+mj-lt"/>
              <a:buAutoNum type="arabicPeriod" startAt="4"/>
            </a:pPr>
            <a:r>
              <a:rPr lang="en-US" sz="1400" dirty="0"/>
              <a:t>What is solar power?</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lnSpc>
                <a:spcPct val="150000"/>
              </a:lnSpc>
              <a:buFont typeface="+mj-lt"/>
              <a:buAutoNum type="arabicPeriod" startAt="4"/>
            </a:pPr>
            <a:r>
              <a:rPr lang="en-US" sz="1400" dirty="0"/>
              <a:t>How is the sun depicted in the paragraph?</a:t>
            </a:r>
            <a:br>
              <a:rPr lang="en-US" sz="1400" dirty="0"/>
            </a:br>
            <a:r>
              <a:rPr lang="en-US" sz="1400" dirty="0"/>
              <a:t>___________________________________________________________________</a:t>
            </a:r>
          </a:p>
          <a:p>
            <a:pPr marL="342900" indent="-342900" algn="l">
              <a:lnSpc>
                <a:spcPct val="150000"/>
              </a:lnSpc>
              <a:buFont typeface="+mj-lt"/>
              <a:buAutoNum type="arabicPeriod" startAt="4"/>
            </a:pPr>
            <a:endParaRPr lang="en-US" sz="1400" dirty="0"/>
          </a:p>
          <a:p>
            <a:pPr marL="342900" indent="-342900" algn="l">
              <a:buFont typeface="+mj-lt"/>
              <a:buAutoNum type="arabicPeriod" startAt="4"/>
            </a:pPr>
            <a:r>
              <a:rPr lang="en-US" sz="1400" dirty="0"/>
              <a:t>Why is solar power considered to be clean?</a:t>
            </a:r>
            <a:br>
              <a:rPr lang="en-US" sz="1400" dirty="0"/>
            </a:br>
            <a:r>
              <a:rPr lang="en-US" sz="1400" dirty="0"/>
              <a:t>___________________________________________________________________</a:t>
            </a:r>
          </a:p>
        </p:txBody>
      </p:sp>
      <p:pic>
        <p:nvPicPr>
          <p:cNvPr id="2050" name="Picture 2" descr="MIT to neutralize 17 percent of carbon emissions through purchase of ...">
            <a:extLst>
              <a:ext uri="{FF2B5EF4-FFF2-40B4-BE49-F238E27FC236}">
                <a16:creationId xmlns:a16="http://schemas.microsoft.com/office/drawing/2014/main" id="{DF3DB591-D77F-4B9B-F93E-89A7DA64A8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4400"/>
          <a:stretch/>
        </p:blipFill>
        <p:spPr bwMode="auto">
          <a:xfrm>
            <a:off x="4466844" y="5135787"/>
            <a:ext cx="2307000" cy="234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091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CC52741-8621-6AEC-188D-41DA3C3ADF14}"/>
              </a:ext>
            </a:extLst>
          </p:cNvPr>
          <p:cNvSpPr txBox="1"/>
          <p:nvPr/>
        </p:nvSpPr>
        <p:spPr>
          <a:xfrm>
            <a:off x="189781" y="189781"/>
            <a:ext cx="6478438" cy="578882"/>
          </a:xfrm>
          <a:prstGeom prst="roundRect">
            <a:avLst/>
          </a:prstGeom>
          <a:ln w="19050"/>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sz="2800" b="1" dirty="0"/>
              <a:t>Renewable Resources – Page 2</a:t>
            </a:r>
          </a:p>
        </p:txBody>
      </p:sp>
      <p:sp>
        <p:nvSpPr>
          <p:cNvPr id="8" name="TextBox 7">
            <a:extLst>
              <a:ext uri="{FF2B5EF4-FFF2-40B4-BE49-F238E27FC236}">
                <a16:creationId xmlns:a16="http://schemas.microsoft.com/office/drawing/2014/main" id="{E693E340-0BF0-F938-66F1-3917CD40AAB9}"/>
              </a:ext>
            </a:extLst>
          </p:cNvPr>
          <p:cNvSpPr txBox="1"/>
          <p:nvPr/>
        </p:nvSpPr>
        <p:spPr>
          <a:xfrm>
            <a:off x="189781" y="885959"/>
            <a:ext cx="4830275" cy="2031325"/>
          </a:xfrm>
          <a:prstGeom prst="rect">
            <a:avLst/>
          </a:prstGeom>
          <a:noFill/>
        </p:spPr>
        <p:txBody>
          <a:bodyPr wrap="square" rtlCol="0">
            <a:spAutoFit/>
          </a:bodyPr>
          <a:lstStyle/>
          <a:p>
            <a:pPr algn="l"/>
            <a:r>
              <a:rPr lang="en-US" sz="1400" dirty="0"/>
              <a:t>Let's take a look at wind power, another fascinating form of renewable energy. Envision a powerful, giant fan that, instead of blowing air, produces electricity when it catches the wind. These are what wind turbines are—tall structures with large blades, rotating with the wind to generate power. As the wind blows, it pushes against the blades, making them rotate and generate electricity. Wind power is particularly effective in areas with open spaces and consistent, strong winds, turning them into powerhouses of renewable energy.</a:t>
            </a:r>
            <a:endParaRPr lang="en-GB" sz="1400" dirty="0"/>
          </a:p>
        </p:txBody>
      </p:sp>
      <p:sp>
        <p:nvSpPr>
          <p:cNvPr id="4" name="TextBox 3">
            <a:extLst>
              <a:ext uri="{FF2B5EF4-FFF2-40B4-BE49-F238E27FC236}">
                <a16:creationId xmlns:a16="http://schemas.microsoft.com/office/drawing/2014/main" id="{A2845E9D-D79B-7527-B71B-CB7FF50E3EE2}"/>
              </a:ext>
            </a:extLst>
          </p:cNvPr>
          <p:cNvSpPr txBox="1"/>
          <p:nvPr/>
        </p:nvSpPr>
        <p:spPr>
          <a:xfrm>
            <a:off x="1737361" y="5320146"/>
            <a:ext cx="4930858" cy="2031325"/>
          </a:xfrm>
          <a:prstGeom prst="rect">
            <a:avLst/>
          </a:prstGeom>
          <a:noFill/>
        </p:spPr>
        <p:txBody>
          <a:bodyPr wrap="square" rtlCol="0">
            <a:spAutoFit/>
          </a:bodyPr>
          <a:lstStyle/>
          <a:p>
            <a:pPr algn="l"/>
            <a:r>
              <a:rPr lang="en-US" sz="1400" dirty="0"/>
              <a:t>Lastly, let's dive into hydroelectric power, another renewable energy source that uses the force of water to generate electricity. Think of a massive water wheel steadily turning due to the force of a rushing river, but instead of grinding grain like in the olden days, it's now generating power. Modern versions of these water wheels are found in dams, structures that control the flow of water to generate electricity. Hydroelectric power is highly efficient and can produce a large amount of power, but careful management is needed to avoid disruption of local ecosystems.</a:t>
            </a:r>
            <a:endParaRPr lang="en-GB" sz="1400" dirty="0"/>
          </a:p>
        </p:txBody>
      </p:sp>
      <p:sp>
        <p:nvSpPr>
          <p:cNvPr id="5" name="TextBox 4">
            <a:extLst>
              <a:ext uri="{FF2B5EF4-FFF2-40B4-BE49-F238E27FC236}">
                <a16:creationId xmlns:a16="http://schemas.microsoft.com/office/drawing/2014/main" id="{2BDE2437-335E-B79B-A1E5-4D5FAFBE32B9}"/>
              </a:ext>
            </a:extLst>
          </p:cNvPr>
          <p:cNvSpPr txBox="1"/>
          <p:nvPr/>
        </p:nvSpPr>
        <p:spPr>
          <a:xfrm>
            <a:off x="189781" y="7351471"/>
            <a:ext cx="6478438" cy="2536528"/>
          </a:xfrm>
          <a:prstGeom prst="rect">
            <a:avLst/>
          </a:prstGeom>
          <a:noFill/>
        </p:spPr>
        <p:txBody>
          <a:bodyPr wrap="square" rtlCol="0">
            <a:spAutoFit/>
          </a:bodyPr>
          <a:lstStyle/>
          <a:p>
            <a:pPr marL="342900" indent="-342900">
              <a:lnSpc>
                <a:spcPct val="150000"/>
              </a:lnSpc>
              <a:buFont typeface="+mj-lt"/>
              <a:buAutoNum type="arabicPeriod" startAt="10"/>
            </a:pPr>
            <a:r>
              <a:rPr lang="en-GB" sz="1400" dirty="0"/>
              <a:t>What is hydroelectric power? </a:t>
            </a:r>
            <a:r>
              <a:rPr lang="en-US" sz="1400" dirty="0"/>
              <a:t>__________________________________________________________________</a:t>
            </a:r>
          </a:p>
          <a:p>
            <a:pPr marL="342900" indent="-342900" algn="l">
              <a:buFont typeface="+mj-lt"/>
              <a:buAutoNum type="arabicPeriod" startAt="10"/>
            </a:pPr>
            <a:endParaRPr lang="en-GB" sz="1400" dirty="0"/>
          </a:p>
          <a:p>
            <a:pPr marL="342900" indent="-342900" algn="l">
              <a:lnSpc>
                <a:spcPct val="150000"/>
              </a:lnSpc>
              <a:buFont typeface="+mj-lt"/>
              <a:buAutoNum type="arabicPeriod" startAt="10"/>
            </a:pPr>
            <a:r>
              <a:rPr lang="en-GB" sz="1400" dirty="0"/>
              <a:t>What big object is used for hydroelectric power? </a:t>
            </a:r>
            <a:br>
              <a:rPr lang="en-GB" sz="1400" dirty="0"/>
            </a:br>
            <a:r>
              <a:rPr lang="en-US" sz="1400" dirty="0"/>
              <a:t>__________________________________________________________________</a:t>
            </a:r>
          </a:p>
          <a:p>
            <a:pPr marL="342900" indent="-342900">
              <a:lnSpc>
                <a:spcPct val="150000"/>
              </a:lnSpc>
              <a:buFont typeface="+mj-lt"/>
              <a:buAutoNum type="arabicPeriod" startAt="10"/>
            </a:pPr>
            <a:endParaRPr lang="en-GB" sz="1400" dirty="0"/>
          </a:p>
          <a:p>
            <a:pPr marL="342900" indent="-342900">
              <a:lnSpc>
                <a:spcPct val="150000"/>
              </a:lnSpc>
              <a:buFont typeface="+mj-lt"/>
              <a:buAutoNum type="arabicPeriod" startAt="10"/>
            </a:pPr>
            <a:r>
              <a:rPr lang="en-GB" sz="1400" dirty="0"/>
              <a:t>Why is hydroelectric power considered efficient? </a:t>
            </a:r>
            <a:br>
              <a:rPr lang="en-GB" sz="1400" dirty="0"/>
            </a:br>
            <a:r>
              <a:rPr lang="en-US" sz="1400" dirty="0"/>
              <a:t>__________________________________________________________________</a:t>
            </a:r>
            <a:endParaRPr lang="en-GB" sz="1400" dirty="0"/>
          </a:p>
        </p:txBody>
      </p:sp>
      <p:sp>
        <p:nvSpPr>
          <p:cNvPr id="3" name="TextBox 2">
            <a:extLst>
              <a:ext uri="{FF2B5EF4-FFF2-40B4-BE49-F238E27FC236}">
                <a16:creationId xmlns:a16="http://schemas.microsoft.com/office/drawing/2014/main" id="{7E37A918-81B7-C2E2-47FA-EC5252C1DED5}"/>
              </a:ext>
            </a:extLst>
          </p:cNvPr>
          <p:cNvSpPr txBox="1"/>
          <p:nvPr/>
        </p:nvSpPr>
        <p:spPr>
          <a:xfrm>
            <a:off x="189781" y="2902650"/>
            <a:ext cx="6478438" cy="2428806"/>
          </a:xfrm>
          <a:prstGeom prst="rect">
            <a:avLst/>
          </a:prstGeom>
          <a:noFill/>
        </p:spPr>
        <p:txBody>
          <a:bodyPr wrap="square" rtlCol="0">
            <a:spAutoFit/>
          </a:bodyPr>
          <a:lstStyle/>
          <a:p>
            <a:pPr marL="342900" indent="-342900">
              <a:lnSpc>
                <a:spcPct val="150000"/>
              </a:lnSpc>
              <a:buFont typeface="+mj-lt"/>
              <a:buAutoNum type="arabicPeriod" startAt="7"/>
            </a:pPr>
            <a:r>
              <a:rPr lang="en-GB" sz="1400" dirty="0"/>
              <a:t>What energy source does wind power utilise?</a:t>
            </a:r>
            <a:br>
              <a:rPr lang="en-GB"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What is the function of a wind turbine?</a:t>
            </a:r>
            <a:br>
              <a:rPr lang="en-US" sz="1400" dirty="0"/>
            </a:br>
            <a:r>
              <a:rPr lang="en-US" sz="1400" dirty="0"/>
              <a:t>__________________________________________________________________</a:t>
            </a:r>
          </a:p>
          <a:p>
            <a:pPr marL="342900" indent="-342900" algn="l">
              <a:buFont typeface="+mj-lt"/>
              <a:buAutoNum type="arabicPeriod" startAt="7"/>
            </a:pPr>
            <a:endParaRPr lang="en-US" sz="1400" dirty="0"/>
          </a:p>
          <a:p>
            <a:pPr marL="342900" indent="-342900">
              <a:lnSpc>
                <a:spcPct val="150000"/>
              </a:lnSpc>
              <a:buFont typeface="+mj-lt"/>
              <a:buAutoNum type="arabicPeriod" startAt="7"/>
            </a:pPr>
            <a:r>
              <a:rPr lang="en-US" sz="1400" dirty="0"/>
              <a:t>Where is wind power most effective?</a:t>
            </a:r>
            <a:br>
              <a:rPr lang="en-US" sz="1400" dirty="0"/>
            </a:br>
            <a:r>
              <a:rPr lang="en-US" sz="1400" dirty="0"/>
              <a:t>__________________________________________________________________</a:t>
            </a:r>
          </a:p>
        </p:txBody>
      </p:sp>
      <p:pic>
        <p:nvPicPr>
          <p:cNvPr id="1026" name="Picture 2" descr="water wheels - Google Search | Water Wheel Mills | Pinterest | Milling ...">
            <a:extLst>
              <a:ext uri="{FF2B5EF4-FFF2-40B4-BE49-F238E27FC236}">
                <a16:creationId xmlns:a16="http://schemas.microsoft.com/office/drawing/2014/main" id="{A872273B-B308-0288-76E8-29679EF3DF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5321" r="16947"/>
          <a:stretch/>
        </p:blipFill>
        <p:spPr bwMode="auto">
          <a:xfrm>
            <a:off x="146306" y="5316821"/>
            <a:ext cx="1563624" cy="2031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rge-Scale Wind Power Could Cause Warming - ECS">
            <a:extLst>
              <a:ext uri="{FF2B5EF4-FFF2-40B4-BE49-F238E27FC236}">
                <a16:creationId xmlns:a16="http://schemas.microsoft.com/office/drawing/2014/main" id="{98A101B4-1574-FF0C-A9C7-8337301847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817"/>
          <a:stretch/>
        </p:blipFill>
        <p:spPr bwMode="auto">
          <a:xfrm>
            <a:off x="5014296" y="1015034"/>
            <a:ext cx="1653923" cy="1773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3891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4D32DD-1ABA-4BF3-96F9-D2250399BA14}">
  <ds:schemaRefs>
    <ds:schemaRef ds:uri="http://schemas.microsoft.com/sharepoint/v3/contenttype/forms"/>
  </ds:schemaRefs>
</ds:datastoreItem>
</file>

<file path=customXml/itemProps2.xml><?xml version="1.0" encoding="utf-8"?>
<ds:datastoreItem xmlns:ds="http://schemas.openxmlformats.org/officeDocument/2006/customXml" ds:itemID="{443D2575-A819-4854-B9C2-A1438FAD437A}">
  <ds:schemaRefs>
    <ds:schemaRef ds:uri="e5872429-2769-4697-beab-80c9ae205fa8"/>
    <ds:schemaRef ds:uri="0c951ba1-d84e-473b-8db8-3836ef03ec08"/>
    <ds:schemaRef ds:uri="http://purl.org/dc/terms/"/>
    <ds:schemaRef ds:uri="http://purl.org/dc/dcmitype/"/>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2DA60A70-05BA-4AAA-845F-B863569F5325}"/>
</file>

<file path=docProps/app.xml><?xml version="1.0" encoding="utf-8"?>
<Properties xmlns="http://schemas.openxmlformats.org/officeDocument/2006/extended-properties" xmlns:vt="http://schemas.openxmlformats.org/officeDocument/2006/docPropsVTypes">
  <Template>Office Theme 2013 - 2022</Template>
  <TotalTime>482</TotalTime>
  <Words>541</Words>
  <Application>Microsoft Office PowerPoint</Application>
  <PresentationFormat>A4 Paper (210x297 mm)</PresentationFormat>
  <Paragraphs>27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Beards</dc:creator>
  <cp:lastModifiedBy>Michael Beards</cp:lastModifiedBy>
  <cp:revision>20</cp:revision>
  <dcterms:created xsi:type="dcterms:W3CDTF">2023-03-21T11:52:51Z</dcterms:created>
  <dcterms:modified xsi:type="dcterms:W3CDTF">2023-07-18T14:29:17Z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0x0101001B72A505A151EE47AAB347138FCBEB8E</vt:lpwstr>
  </property>
</Properties>
</file>