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5240E3-7A0C-4C04-ADE1-36ECAABA59A3}" v="16" dt="2023-07-31T05:48:57.6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p:scale>
          <a:sx n="59" d="100"/>
          <a:sy n="59" d="100"/>
        </p:scale>
        <p:origin x="346"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985240E3-7A0C-4C04-ADE1-36ECAABA59A3}"/>
    <pc:docChg chg="custSel modSld">
      <pc:chgData name="BEARDS Michael [Southern River College]" userId="f9e3ea26-6dd9-4feb-84ad-f5fc9616dbb4" providerId="ADAL" clId="{985240E3-7A0C-4C04-ADE1-36ECAABA59A3}" dt="2023-07-31T05:48:57.672" v="707" actId="1076"/>
      <pc:docMkLst>
        <pc:docMk/>
      </pc:docMkLst>
      <pc:sldChg chg="addSp delSp modSp mod">
        <pc:chgData name="BEARDS Michael [Southern River College]" userId="f9e3ea26-6dd9-4feb-84ad-f5fc9616dbb4" providerId="ADAL" clId="{985240E3-7A0C-4C04-ADE1-36ECAABA59A3}" dt="2023-07-31T05:46:32.134" v="697" actId="1076"/>
        <pc:sldMkLst>
          <pc:docMk/>
          <pc:sldMk cId="451091035" sldId="256"/>
        </pc:sldMkLst>
        <pc:spChg chg="mod">
          <ac:chgData name="BEARDS Michael [Southern River College]" userId="f9e3ea26-6dd9-4feb-84ad-f5fc9616dbb4" providerId="ADAL" clId="{985240E3-7A0C-4C04-ADE1-36ECAABA59A3}" dt="2023-07-31T05:39:41.941" v="211" actId="1076"/>
          <ac:spMkLst>
            <pc:docMk/>
            <pc:sldMk cId="451091035" sldId="256"/>
            <ac:spMk id="4" creationId="{A6CF96EC-D0F4-F8E3-BA32-5FCC966C671D}"/>
          </ac:spMkLst>
        </pc:spChg>
        <pc:spChg chg="mod">
          <ac:chgData name="BEARDS Michael [Southern River College]" userId="f9e3ea26-6dd9-4feb-84ad-f5fc9616dbb4" providerId="ADAL" clId="{985240E3-7A0C-4C04-ADE1-36ECAABA59A3}" dt="2023-07-31T05:37:47.157" v="203" actId="20577"/>
          <ac:spMkLst>
            <pc:docMk/>
            <pc:sldMk cId="451091035" sldId="256"/>
            <ac:spMk id="5" creationId="{9A58EC1B-E83A-B9FA-5B76-01EE7C2839A0}"/>
          </ac:spMkLst>
        </pc:spChg>
        <pc:spChg chg="mod">
          <ac:chgData name="BEARDS Michael [Southern River College]" userId="f9e3ea26-6dd9-4feb-84ad-f5fc9616dbb4" providerId="ADAL" clId="{985240E3-7A0C-4C04-ADE1-36ECAABA59A3}" dt="2023-07-31T05:40:38.326" v="389" actId="20577"/>
          <ac:spMkLst>
            <pc:docMk/>
            <pc:sldMk cId="451091035" sldId="256"/>
            <ac:spMk id="6" creationId="{4CC52741-8621-6AEC-188D-41DA3C3ADF14}"/>
          </ac:spMkLst>
        </pc:spChg>
        <pc:spChg chg="mod">
          <ac:chgData name="BEARDS Michael [Southern River College]" userId="f9e3ea26-6dd9-4feb-84ad-f5fc9616dbb4" providerId="ADAL" clId="{985240E3-7A0C-4C04-ADE1-36ECAABA59A3}" dt="2023-07-31T05:40:29.251" v="387" actId="20577"/>
          <ac:spMkLst>
            <pc:docMk/>
            <pc:sldMk cId="451091035" sldId="256"/>
            <ac:spMk id="7" creationId="{B4422DD0-FA47-E145-47CF-811CFE6ED7AC}"/>
          </ac:spMkLst>
        </pc:spChg>
        <pc:picChg chg="del">
          <ac:chgData name="BEARDS Michael [Southern River College]" userId="f9e3ea26-6dd9-4feb-84ad-f5fc9616dbb4" providerId="ADAL" clId="{985240E3-7A0C-4C04-ADE1-36ECAABA59A3}" dt="2023-07-31T05:36:22.726" v="55" actId="478"/>
          <ac:picMkLst>
            <pc:docMk/>
            <pc:sldMk cId="451091035" sldId="256"/>
            <ac:picMk id="2" creationId="{7F5945A6-423D-18B3-C802-115EA0B8F308}"/>
          </ac:picMkLst>
        </pc:picChg>
        <pc:picChg chg="add mod">
          <ac:chgData name="BEARDS Michael [Southern River College]" userId="f9e3ea26-6dd9-4feb-84ad-f5fc9616dbb4" providerId="ADAL" clId="{985240E3-7A0C-4C04-ADE1-36ECAABA59A3}" dt="2023-07-31T05:46:32.134" v="697" actId="1076"/>
          <ac:picMkLst>
            <pc:docMk/>
            <pc:sldMk cId="451091035" sldId="256"/>
            <ac:picMk id="1026" creationId="{31018A8D-D7B9-E881-CE03-4DF6AC90BC37}"/>
          </ac:picMkLst>
        </pc:picChg>
      </pc:sldChg>
      <pc:sldChg chg="addSp delSp modSp mod">
        <pc:chgData name="BEARDS Michael [Southern River College]" userId="f9e3ea26-6dd9-4feb-84ad-f5fc9616dbb4" providerId="ADAL" clId="{985240E3-7A0C-4C04-ADE1-36ECAABA59A3}" dt="2023-07-31T05:48:57.672" v="707" actId="1076"/>
        <pc:sldMkLst>
          <pc:docMk/>
          <pc:sldMk cId="4188389154" sldId="257"/>
        </pc:sldMkLst>
        <pc:spChg chg="mod">
          <ac:chgData name="BEARDS Michael [Southern River College]" userId="f9e3ea26-6dd9-4feb-84ad-f5fc9616dbb4" providerId="ADAL" clId="{985240E3-7A0C-4C04-ADE1-36ECAABA59A3}" dt="2023-07-31T05:41:40.312" v="539" actId="20577"/>
          <ac:spMkLst>
            <pc:docMk/>
            <pc:sldMk cId="4188389154" sldId="257"/>
            <ac:spMk id="3" creationId="{7E37A918-81B7-C2E2-47FA-EC5252C1DED5}"/>
          </ac:spMkLst>
        </pc:spChg>
        <pc:spChg chg="mod">
          <ac:chgData name="BEARDS Michael [Southern River College]" userId="f9e3ea26-6dd9-4feb-84ad-f5fc9616dbb4" providerId="ADAL" clId="{985240E3-7A0C-4C04-ADE1-36ECAABA59A3}" dt="2023-07-31T05:41:57.392" v="546" actId="14100"/>
          <ac:spMkLst>
            <pc:docMk/>
            <pc:sldMk cId="4188389154" sldId="257"/>
            <ac:spMk id="4" creationId="{A2845E9D-D79B-7527-B71B-CB7FF50E3EE2}"/>
          </ac:spMkLst>
        </pc:spChg>
        <pc:spChg chg="mod">
          <ac:chgData name="BEARDS Michael [Southern River College]" userId="f9e3ea26-6dd9-4feb-84ad-f5fc9616dbb4" providerId="ADAL" clId="{985240E3-7A0C-4C04-ADE1-36ECAABA59A3}" dt="2023-07-31T05:42:31.846" v="694" actId="20577"/>
          <ac:spMkLst>
            <pc:docMk/>
            <pc:sldMk cId="4188389154" sldId="257"/>
            <ac:spMk id="5" creationId="{2BDE2437-335E-B79B-A1E5-4D5FAFBE32B9}"/>
          </ac:spMkLst>
        </pc:spChg>
        <pc:spChg chg="mod">
          <ac:chgData name="BEARDS Michael [Southern River College]" userId="f9e3ea26-6dd9-4feb-84ad-f5fc9616dbb4" providerId="ADAL" clId="{985240E3-7A0C-4C04-ADE1-36ECAABA59A3}" dt="2023-07-31T05:36:16.007" v="52" actId="20577"/>
          <ac:spMkLst>
            <pc:docMk/>
            <pc:sldMk cId="4188389154" sldId="257"/>
            <ac:spMk id="6" creationId="{4CC52741-8621-6AEC-188D-41DA3C3ADF14}"/>
          </ac:spMkLst>
        </pc:spChg>
        <pc:spChg chg="mod">
          <ac:chgData name="BEARDS Michael [Southern River College]" userId="f9e3ea26-6dd9-4feb-84ad-f5fc9616dbb4" providerId="ADAL" clId="{985240E3-7A0C-4C04-ADE1-36ECAABA59A3}" dt="2023-07-31T05:40:53.062" v="396" actId="14100"/>
          <ac:spMkLst>
            <pc:docMk/>
            <pc:sldMk cId="4188389154" sldId="257"/>
            <ac:spMk id="8" creationId="{E693E340-0BF0-F938-66F1-3917CD40AAB9}"/>
          </ac:spMkLst>
        </pc:spChg>
        <pc:picChg chg="del">
          <ac:chgData name="BEARDS Michael [Southern River College]" userId="f9e3ea26-6dd9-4feb-84ad-f5fc9616dbb4" providerId="ADAL" clId="{985240E3-7A0C-4C04-ADE1-36ECAABA59A3}" dt="2023-07-31T05:36:18.328" v="53" actId="478"/>
          <ac:picMkLst>
            <pc:docMk/>
            <pc:sldMk cId="4188389154" sldId="257"/>
            <ac:picMk id="2" creationId="{AE4507EF-5BB5-326C-6FDF-126A49A28907}"/>
          </ac:picMkLst>
        </pc:picChg>
        <pc:picChg chg="del">
          <ac:chgData name="BEARDS Michael [Southern River College]" userId="f9e3ea26-6dd9-4feb-84ad-f5fc9616dbb4" providerId="ADAL" clId="{985240E3-7A0C-4C04-ADE1-36ECAABA59A3}" dt="2023-07-31T05:36:19.858" v="54" actId="478"/>
          <ac:picMkLst>
            <pc:docMk/>
            <pc:sldMk cId="4188389154" sldId="257"/>
            <ac:picMk id="7" creationId="{69847BD4-6AC8-D74A-60E9-3DD0D945AE94}"/>
          </ac:picMkLst>
        </pc:picChg>
        <pc:picChg chg="add mod">
          <ac:chgData name="BEARDS Michael [Southern River College]" userId="f9e3ea26-6dd9-4feb-84ad-f5fc9616dbb4" providerId="ADAL" clId="{985240E3-7A0C-4C04-ADE1-36ECAABA59A3}" dt="2023-07-31T05:48:57.672" v="707" actId="1076"/>
          <ac:picMkLst>
            <pc:docMk/>
            <pc:sldMk cId="4188389154" sldId="257"/>
            <ac:picMk id="2050" creationId="{D26E6F57-2B41-8F71-4F4D-0419E7DC0906}"/>
          </ac:picMkLst>
        </pc:picChg>
        <pc:picChg chg="add mod">
          <ac:chgData name="BEARDS Michael [Southern River College]" userId="f9e3ea26-6dd9-4feb-84ad-f5fc9616dbb4" providerId="ADAL" clId="{985240E3-7A0C-4C04-ADE1-36ECAABA59A3}" dt="2023-07-31T05:48:46.650" v="706" actId="1076"/>
          <ac:picMkLst>
            <pc:docMk/>
            <pc:sldMk cId="4188389154" sldId="257"/>
            <ac:picMk id="2052" creationId="{12CEC959-645E-4BBB-CEAB-912A50DC28E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31/07/2023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31/07/2023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31/07/2023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31/07/2023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31/07/2023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31/07/2023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31/07/2023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31/07/2023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31/07/2023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31/07/2023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31/07/2023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31/07/2023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Rotations and Revolutions – Page 1</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903869"/>
            <a:ext cx="6507733" cy="3936912"/>
          </a:xfrm>
          <a:prstGeom prst="rect">
            <a:avLst/>
          </a:prstGeom>
          <a:noFill/>
        </p:spPr>
        <p:txBody>
          <a:bodyPr wrap="square">
            <a:spAutoFit/>
          </a:bodyPr>
          <a:lstStyle/>
          <a:p>
            <a:pPr algn="l"/>
            <a:r>
              <a:rPr lang="en-GB" sz="1400" dirty="0"/>
              <a:t>Ever played on a merry-go-round? Just like a toy spinning around in a circle, our Earth does the same. This is called rotation. It’s much slower than your toy, though. Because of Earth's rotation, we experience day and night. When your side of Earth faces the sun, it's daytime. You can see everything around you clearly. But when your part of the world turns away from the sun, it becomes night. Everything gets dark and the stars come out to play. That's why we have bedtime! So, the next time you're on a merry-go-round, just remember, you're just like the Earth!</a:t>
            </a:r>
          </a:p>
          <a:p>
            <a:endParaRPr lang="en-US" sz="1400" dirty="0"/>
          </a:p>
          <a:p>
            <a:pPr marL="342900" indent="-342900">
              <a:buFont typeface="+mj-lt"/>
              <a:buAutoNum type="arabicPeriod"/>
            </a:pPr>
            <a:r>
              <a:rPr lang="en-US" sz="1400" dirty="0"/>
              <a:t>What is Earth’s spinning called?</a:t>
            </a:r>
            <a:br>
              <a:rPr lang="en-GB"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do we experience because of Earth’s rotation?</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happens when your part of Earth faces the sun?</a:t>
            </a:r>
            <a:br>
              <a:rPr lang="en-US" sz="1400" dirty="0"/>
            </a:br>
            <a:r>
              <a:rPr lang="en-US" sz="1400" dirty="0"/>
              <a:t>___________________________________________________________________</a:t>
            </a:r>
          </a:p>
        </p:txBody>
      </p:sp>
      <p:sp>
        <p:nvSpPr>
          <p:cNvPr id="4" name="TextBox 3">
            <a:extLst>
              <a:ext uri="{FF2B5EF4-FFF2-40B4-BE49-F238E27FC236}">
                <a16:creationId xmlns:a16="http://schemas.microsoft.com/office/drawing/2014/main" id="{A6CF96EC-D0F4-F8E3-BA32-5FCC966C671D}"/>
              </a:ext>
            </a:extLst>
          </p:cNvPr>
          <p:cNvSpPr txBox="1"/>
          <p:nvPr/>
        </p:nvSpPr>
        <p:spPr>
          <a:xfrm>
            <a:off x="160485" y="4975987"/>
            <a:ext cx="4466933" cy="2031325"/>
          </a:xfrm>
          <a:prstGeom prst="rect">
            <a:avLst/>
          </a:prstGeom>
          <a:noFill/>
        </p:spPr>
        <p:txBody>
          <a:bodyPr wrap="square" rtlCol="0">
            <a:spAutoFit/>
          </a:bodyPr>
          <a:lstStyle/>
          <a:p>
            <a:pPr algn="l"/>
            <a:r>
              <a:rPr lang="en-GB" sz="1400" dirty="0"/>
              <a:t>Have you ever spun a ball on a string? The ball zooms around in a circle. This is quite similar to what the Earth does. Imagine the ball as the Earth, and your hand as the sun. The string between your hand and the ball represents an imaginary line or path that the Earth takes around the sun. This path is called an orbit. Earth's journey along this orbit around the sun takes one whole year. We call this journey a revolution. That's why we celebrate a new year every 365 days. Isn't that something to think about?</a:t>
            </a:r>
          </a:p>
        </p:txBody>
      </p:sp>
      <p:sp>
        <p:nvSpPr>
          <p:cNvPr id="7" name="TextBox 6">
            <a:extLst>
              <a:ext uri="{FF2B5EF4-FFF2-40B4-BE49-F238E27FC236}">
                <a16:creationId xmlns:a16="http://schemas.microsoft.com/office/drawing/2014/main" id="{B4422DD0-FA47-E145-47CF-811CFE6ED7AC}"/>
              </a:ext>
            </a:extLst>
          </p:cNvPr>
          <p:cNvSpPr txBox="1"/>
          <p:nvPr/>
        </p:nvSpPr>
        <p:spPr>
          <a:xfrm>
            <a:off x="160485" y="7087550"/>
            <a:ext cx="6581355" cy="2462213"/>
          </a:xfrm>
          <a:prstGeom prst="rect">
            <a:avLst/>
          </a:prstGeom>
          <a:noFill/>
        </p:spPr>
        <p:txBody>
          <a:bodyPr wrap="square" rtlCol="0">
            <a:spAutoFit/>
          </a:bodyPr>
          <a:lstStyle/>
          <a:p>
            <a:pPr marL="342900" indent="-342900" algn="l">
              <a:lnSpc>
                <a:spcPct val="150000"/>
              </a:lnSpc>
              <a:buFont typeface="+mj-lt"/>
              <a:buAutoNum type="arabicPeriod" startAt="4"/>
            </a:pPr>
            <a:r>
              <a:rPr lang="en-US" sz="1400" dirty="0"/>
              <a:t>What is the path that the Earth takes around the sun called?</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lnSpc>
                <a:spcPct val="150000"/>
              </a:lnSpc>
              <a:buFont typeface="+mj-lt"/>
              <a:buAutoNum type="arabicPeriod" startAt="4"/>
            </a:pPr>
            <a:r>
              <a:rPr lang="en-US" sz="1400" dirty="0"/>
              <a:t>How long does it take for the Earth to complete its orbit around the sun?</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buFont typeface="+mj-lt"/>
              <a:buAutoNum type="arabicPeriod" startAt="4"/>
            </a:pPr>
            <a:r>
              <a:rPr lang="en-US" sz="1400" dirty="0"/>
              <a:t>What is the journey around the sun called?</a:t>
            </a:r>
            <a:br>
              <a:rPr lang="en-US" sz="1400" dirty="0"/>
            </a:br>
            <a:r>
              <a:rPr lang="en-US" sz="1400" dirty="0"/>
              <a:t>___________________________________________________________________</a:t>
            </a:r>
          </a:p>
        </p:txBody>
      </p:sp>
      <p:pic>
        <p:nvPicPr>
          <p:cNvPr id="1026" name="Picture 2" descr="Circular Motion EED">
            <a:extLst>
              <a:ext uri="{FF2B5EF4-FFF2-40B4-BE49-F238E27FC236}">
                <a16:creationId xmlns:a16="http://schemas.microsoft.com/office/drawing/2014/main" id="{31018A8D-D7B9-E881-CE03-4DF6AC90B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2787" y="4948502"/>
            <a:ext cx="1873504" cy="203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Rotations and Revolutions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885959"/>
            <a:ext cx="4816328" cy="1815882"/>
          </a:xfrm>
          <a:prstGeom prst="rect">
            <a:avLst/>
          </a:prstGeom>
          <a:noFill/>
        </p:spPr>
        <p:txBody>
          <a:bodyPr wrap="square" rtlCol="0">
            <a:spAutoFit/>
          </a:bodyPr>
          <a:lstStyle/>
          <a:p>
            <a:pPr algn="l"/>
            <a:r>
              <a:rPr lang="en-GB" sz="1400" dirty="0"/>
              <a:t>Yo-yos are fun, right? Going up and down, up and down. Now, picture the yo-yo as the moon and your hand as the Earth. The string that connects your hand and the yo-yo is the moon's orbit. Unlike the yo-yo, the moon doesn’t go up and down, but it moves around the Earth in a circle. This is the moon's revolution. It takes about a month for the moon to complete its journey around Earth. That's why every month, we see a full moon. Remember this the next time you play with a yo-yo!</a:t>
            </a:r>
          </a:p>
        </p:txBody>
      </p:sp>
      <p:sp>
        <p:nvSpPr>
          <p:cNvPr id="4" name="TextBox 3">
            <a:extLst>
              <a:ext uri="{FF2B5EF4-FFF2-40B4-BE49-F238E27FC236}">
                <a16:creationId xmlns:a16="http://schemas.microsoft.com/office/drawing/2014/main" id="{A2845E9D-D79B-7527-B71B-CB7FF50E3EE2}"/>
              </a:ext>
            </a:extLst>
          </p:cNvPr>
          <p:cNvSpPr txBox="1"/>
          <p:nvPr/>
        </p:nvSpPr>
        <p:spPr>
          <a:xfrm>
            <a:off x="2475346" y="5245167"/>
            <a:ext cx="4192874" cy="2031325"/>
          </a:xfrm>
          <a:prstGeom prst="rect">
            <a:avLst/>
          </a:prstGeom>
          <a:noFill/>
        </p:spPr>
        <p:txBody>
          <a:bodyPr wrap="square" rtlCol="0">
            <a:spAutoFit/>
          </a:bodyPr>
          <a:lstStyle/>
          <a:p>
            <a:pPr algn="l"/>
            <a:r>
              <a:rPr lang="en-GB" sz="1400" dirty="0"/>
              <a:t>Just like the Earth, did you know that the moon spins too? Yes, like a top, the moon rotates. But it's much slower. In fact, it spins so slowly that it takes about the same time to rotate once as it does to complete its orbit around Earth. Because of this, from our viewpoint on Earth, it seems like the moon is not spinning at all! That's why we always see the same face of the moon. So the next time you look up at the moon, remember, it's always the same side you're seeing!</a:t>
            </a:r>
          </a:p>
        </p:txBody>
      </p:sp>
      <p:sp>
        <p:nvSpPr>
          <p:cNvPr id="5" name="TextBox 4">
            <a:extLst>
              <a:ext uri="{FF2B5EF4-FFF2-40B4-BE49-F238E27FC236}">
                <a16:creationId xmlns:a16="http://schemas.microsoft.com/office/drawing/2014/main" id="{2BDE2437-335E-B79B-A1E5-4D5FAFBE32B9}"/>
              </a:ext>
            </a:extLst>
          </p:cNvPr>
          <p:cNvSpPr txBox="1"/>
          <p:nvPr/>
        </p:nvSpPr>
        <p:spPr>
          <a:xfrm>
            <a:off x="189781" y="7276492"/>
            <a:ext cx="6478438" cy="2536528"/>
          </a:xfrm>
          <a:prstGeom prst="rect">
            <a:avLst/>
          </a:prstGeom>
          <a:noFill/>
        </p:spPr>
        <p:txBody>
          <a:bodyPr wrap="square" rtlCol="0">
            <a:spAutoFit/>
          </a:bodyPr>
          <a:lstStyle/>
          <a:p>
            <a:pPr marL="342900" indent="-342900">
              <a:lnSpc>
                <a:spcPct val="150000"/>
              </a:lnSpc>
              <a:buFont typeface="+mj-lt"/>
              <a:buAutoNum type="arabicPeriod" startAt="10"/>
            </a:pPr>
            <a:r>
              <a:rPr lang="en-GB" sz="1400" dirty="0"/>
              <a:t>Does the moon spin like the Earth? </a:t>
            </a:r>
            <a:r>
              <a:rPr lang="en-US" sz="1400" dirty="0"/>
              <a:t>__________________________________________________________________</a:t>
            </a:r>
          </a:p>
          <a:p>
            <a:pPr marL="342900" indent="-342900" algn="l">
              <a:buFont typeface="+mj-lt"/>
              <a:buAutoNum type="arabicPeriod" startAt="10"/>
            </a:pPr>
            <a:endParaRPr lang="en-GB" sz="1400" dirty="0"/>
          </a:p>
          <a:p>
            <a:pPr marL="342900" indent="-342900" algn="l">
              <a:lnSpc>
                <a:spcPct val="150000"/>
              </a:lnSpc>
              <a:buFont typeface="+mj-lt"/>
              <a:buAutoNum type="arabicPeriod" startAt="10"/>
            </a:pPr>
            <a:r>
              <a:rPr lang="en-GB" sz="1400" dirty="0"/>
              <a:t>How fast does the moon spin compared to its orbit around Earth? </a:t>
            </a:r>
            <a:br>
              <a:rPr lang="en-GB" sz="1400" dirty="0"/>
            </a:br>
            <a:r>
              <a:rPr lang="en-US" sz="1400" dirty="0"/>
              <a:t>__________________________________________________________________</a:t>
            </a:r>
          </a:p>
          <a:p>
            <a:pPr marL="342900" indent="-342900">
              <a:lnSpc>
                <a:spcPct val="150000"/>
              </a:lnSpc>
              <a:buFont typeface="+mj-lt"/>
              <a:buAutoNum type="arabicPeriod" startAt="10"/>
            </a:pPr>
            <a:endParaRPr lang="en-GB" sz="1400" dirty="0"/>
          </a:p>
          <a:p>
            <a:pPr marL="342900" indent="-342900">
              <a:lnSpc>
                <a:spcPct val="150000"/>
              </a:lnSpc>
              <a:buFont typeface="+mj-lt"/>
              <a:buAutoNum type="arabicPeriod" startAt="10"/>
            </a:pPr>
            <a:r>
              <a:rPr lang="en-GB" sz="1400" dirty="0"/>
              <a:t>How long does it take for the moon to rotate once? </a:t>
            </a:r>
            <a:br>
              <a:rPr lang="en-GB" sz="1400" dirty="0"/>
            </a:br>
            <a:r>
              <a:rPr lang="en-US" sz="1400" dirty="0"/>
              <a:t>__________________________________________________________________</a:t>
            </a:r>
            <a:endParaRPr lang="en-GB" sz="1400" dirty="0"/>
          </a:p>
        </p:txBody>
      </p:sp>
      <p:sp>
        <p:nvSpPr>
          <p:cNvPr id="3" name="TextBox 2">
            <a:extLst>
              <a:ext uri="{FF2B5EF4-FFF2-40B4-BE49-F238E27FC236}">
                <a16:creationId xmlns:a16="http://schemas.microsoft.com/office/drawing/2014/main" id="{7E37A918-81B7-C2E2-47FA-EC5252C1DED5}"/>
              </a:ext>
            </a:extLst>
          </p:cNvPr>
          <p:cNvSpPr txBox="1"/>
          <p:nvPr/>
        </p:nvSpPr>
        <p:spPr>
          <a:xfrm>
            <a:off x="189781" y="2701841"/>
            <a:ext cx="6478438" cy="2428806"/>
          </a:xfrm>
          <a:prstGeom prst="rect">
            <a:avLst/>
          </a:prstGeom>
          <a:noFill/>
        </p:spPr>
        <p:txBody>
          <a:bodyPr wrap="square" rtlCol="0">
            <a:spAutoFit/>
          </a:bodyPr>
          <a:lstStyle/>
          <a:p>
            <a:pPr marL="342900" indent="-342900">
              <a:lnSpc>
                <a:spcPct val="150000"/>
              </a:lnSpc>
              <a:buFont typeface="+mj-lt"/>
              <a:buAutoNum type="arabicPeriod" startAt="7"/>
            </a:pPr>
            <a:r>
              <a:rPr lang="en-GB" sz="1400" dirty="0"/>
              <a:t>What does the yo-yo represent in our example?</a:t>
            </a:r>
            <a:br>
              <a:rPr lang="en-GB"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What does your hand represent in our example?</a:t>
            </a:r>
            <a:br>
              <a:rPr lang="en-US"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What is the moon’s journey around the Earth called?</a:t>
            </a:r>
            <a:br>
              <a:rPr lang="en-US" sz="1400" dirty="0"/>
            </a:br>
            <a:r>
              <a:rPr lang="en-US" sz="1400" dirty="0"/>
              <a:t>__________________________________________________________________</a:t>
            </a:r>
          </a:p>
        </p:txBody>
      </p:sp>
      <p:pic>
        <p:nvPicPr>
          <p:cNvPr id="2050" name="Picture 2" descr="Yoyo in Space: Can You Do Yo Yo In Space?">
            <a:extLst>
              <a:ext uri="{FF2B5EF4-FFF2-40B4-BE49-F238E27FC236}">
                <a16:creationId xmlns:a16="http://schemas.microsoft.com/office/drawing/2014/main" id="{D26E6F57-2B41-8F71-4F4D-0419E7DC0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521" y="1098626"/>
            <a:ext cx="1397286" cy="181588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f the moon rotates around its own axis, why can’t we see its rotation ...">
            <a:extLst>
              <a:ext uri="{FF2B5EF4-FFF2-40B4-BE49-F238E27FC236}">
                <a16:creationId xmlns:a16="http://schemas.microsoft.com/office/drawing/2014/main" id="{12CEC959-645E-4BBB-CEAB-912A50DC28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138"/>
          <a:stretch/>
        </p:blipFill>
        <p:spPr bwMode="auto">
          <a:xfrm>
            <a:off x="370036" y="5245167"/>
            <a:ext cx="1925055" cy="19787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310DEC-731D-4D48-9F9B-5AC597DAE7D2}"/>
</file>

<file path=customXml/itemProps2.xml><?xml version="1.0" encoding="utf-8"?>
<ds:datastoreItem xmlns:ds="http://schemas.openxmlformats.org/officeDocument/2006/customXml" ds:itemID="{443D2575-A819-4854-B9C2-A1438FAD437A}">
  <ds:schemaRefs>
    <ds:schemaRef ds:uri="http://purl.org/dc/elements/1.1/"/>
    <ds:schemaRef ds:uri="e5872429-2769-4697-beab-80c9ae205fa8"/>
    <ds:schemaRef ds:uri="http://purl.org/dc/terms/"/>
    <ds:schemaRef ds:uri="http://schemas.microsoft.com/office/infopath/2007/PartnerControls"/>
    <ds:schemaRef ds:uri="http://www.w3.org/XML/1998/namespace"/>
    <ds:schemaRef ds:uri="0c951ba1-d84e-473b-8db8-3836ef03ec08"/>
    <ds:schemaRef ds:uri="http://schemas.microsoft.com/office/2006/documentManagement/types"/>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4D32DD-1ABA-4BF3-96F9-D2250399BA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539</TotalTime>
  <Words>608</Words>
  <Application>Microsoft Office PowerPoint</Application>
  <PresentationFormat>A4 Paper (210x297 mm)</PresentationFormat>
  <Paragraphs>27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BEARDS Michael [Southern River College]</cp:lastModifiedBy>
  <cp:revision>25</cp:revision>
  <dcterms:created xsi:type="dcterms:W3CDTF">2023-03-21T11:52:51Z</dcterms:created>
  <dcterms:modified xsi:type="dcterms:W3CDTF">2023-07-31T05:48:58Z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