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100" d="100"/>
          <a:sy n="100" d="100"/>
        </p:scale>
        <p:origin x="37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0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64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17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8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51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7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46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9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A54C-A8CE-49EB-8EC8-F0D7F5502E9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140E-3829-4E2B-B854-8609D008D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3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0E54B-521C-B792-E755-B359C39C595D}"/>
              </a:ext>
            </a:extLst>
          </p:cNvPr>
          <p:cNvSpPr/>
          <p:nvPr/>
        </p:nvSpPr>
        <p:spPr>
          <a:xfrm>
            <a:off x="3806911" y="-7620"/>
            <a:ext cx="2977977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400" dirty="0">
                <a:solidFill>
                  <a:schemeClr val="tx1"/>
                </a:solidFill>
              </a:rPr>
              <a:t>Name: ______________________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0C2A8-2781-49C5-8352-BAFDCC07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85518" y="684129"/>
            <a:ext cx="6167681" cy="33989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982ABF-30D0-0CF5-A8FF-8506073258CC}"/>
              </a:ext>
            </a:extLst>
          </p:cNvPr>
          <p:cNvSpPr/>
          <p:nvPr/>
        </p:nvSpPr>
        <p:spPr>
          <a:xfrm>
            <a:off x="115742" y="351479"/>
            <a:ext cx="6437458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Q1.  Label the planets in the solar system.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C8D13-6A6B-F46C-7C97-29B7A99D569E}"/>
              </a:ext>
            </a:extLst>
          </p:cNvPr>
          <p:cNvSpPr/>
          <p:nvPr/>
        </p:nvSpPr>
        <p:spPr>
          <a:xfrm>
            <a:off x="115742" y="-71889"/>
            <a:ext cx="3720379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Earth and Space Pre-test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EBF54F-8873-D37F-279B-4E8B10906F83}"/>
              </a:ext>
            </a:extLst>
          </p:cNvPr>
          <p:cNvSpPr/>
          <p:nvPr/>
        </p:nvSpPr>
        <p:spPr>
          <a:xfrm>
            <a:off x="115742" y="8117909"/>
            <a:ext cx="6437458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Q4.  On the picture, label which part of the Earth is in the </a:t>
            </a:r>
            <a:r>
              <a:rPr lang="en-AU" sz="1200" b="1" dirty="0">
                <a:solidFill>
                  <a:schemeClr val="tx1"/>
                </a:solidFill>
              </a:rPr>
              <a:t>day</a:t>
            </a:r>
            <a:r>
              <a:rPr lang="en-AU" sz="1200" dirty="0">
                <a:solidFill>
                  <a:schemeClr val="tx1"/>
                </a:solidFill>
              </a:rPr>
              <a:t> and which is at </a:t>
            </a:r>
            <a:r>
              <a:rPr lang="en-AU" sz="1200" b="1" dirty="0">
                <a:solidFill>
                  <a:schemeClr val="tx1"/>
                </a:solidFill>
              </a:rPr>
              <a:t>night</a:t>
            </a:r>
            <a:r>
              <a:rPr lang="en-AU" sz="1200" dirty="0">
                <a:solidFill>
                  <a:schemeClr val="tx1"/>
                </a:solidFill>
              </a:rPr>
              <a:t>.</a:t>
            </a:r>
            <a:endParaRPr lang="en-AU" sz="1200" dirty="0">
              <a:effectLst/>
              <a:ea typeface="Times New Roman" panose="02020603050405020304" pitchFamily="18" charset="0"/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649B2-DF4B-978E-9474-25DFE63CE09D}"/>
              </a:ext>
            </a:extLst>
          </p:cNvPr>
          <p:cNvSpPr/>
          <p:nvPr/>
        </p:nvSpPr>
        <p:spPr>
          <a:xfrm>
            <a:off x="115742" y="4097475"/>
            <a:ext cx="6437458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Q2.  Draw lines on this picture to show: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the Earth orbiting the Sun, and,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the Moon orbiting the Earth.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B8BC6-39F0-52D6-752C-ADAC7E4770E7}"/>
              </a:ext>
            </a:extLst>
          </p:cNvPr>
          <p:cNvSpPr/>
          <p:nvPr/>
        </p:nvSpPr>
        <p:spPr>
          <a:xfrm>
            <a:off x="2832821" y="5287210"/>
            <a:ext cx="1003300" cy="10223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91FEB-5C59-0033-41FD-0861F5EE14D7}"/>
              </a:ext>
            </a:extLst>
          </p:cNvPr>
          <p:cNvSpPr/>
          <p:nvPr/>
        </p:nvSpPr>
        <p:spPr>
          <a:xfrm>
            <a:off x="5557179" y="5630110"/>
            <a:ext cx="368300" cy="336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3AFF6A-438D-3FE4-2110-0BEE9078790A}"/>
              </a:ext>
            </a:extLst>
          </p:cNvPr>
          <p:cNvSpPr/>
          <p:nvPr/>
        </p:nvSpPr>
        <p:spPr>
          <a:xfrm>
            <a:off x="5925479" y="5365531"/>
            <a:ext cx="122953" cy="1123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48310E-BF52-06AB-D900-BAC525B68213}"/>
              </a:ext>
            </a:extLst>
          </p:cNvPr>
          <p:cNvSpPr/>
          <p:nvPr/>
        </p:nvSpPr>
        <p:spPr>
          <a:xfrm>
            <a:off x="3035835" y="5594498"/>
            <a:ext cx="597272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Sun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D8AFBD-1C02-0EC8-9D45-097161E9A5F7}"/>
              </a:ext>
            </a:extLst>
          </p:cNvPr>
          <p:cNvSpPr/>
          <p:nvPr/>
        </p:nvSpPr>
        <p:spPr>
          <a:xfrm>
            <a:off x="5442693" y="5901787"/>
            <a:ext cx="597272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Earth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097618-63D4-9884-7254-1E8644B5314C}"/>
              </a:ext>
            </a:extLst>
          </p:cNvPr>
          <p:cNvSpPr/>
          <p:nvPr/>
        </p:nvSpPr>
        <p:spPr>
          <a:xfrm>
            <a:off x="5849480" y="4982840"/>
            <a:ext cx="727432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56F6D-BE19-4B30-DDE1-C39E19C23153}"/>
              </a:ext>
            </a:extLst>
          </p:cNvPr>
          <p:cNvSpPr/>
          <p:nvPr/>
        </p:nvSpPr>
        <p:spPr>
          <a:xfrm>
            <a:off x="115742" y="6890824"/>
            <a:ext cx="6437458" cy="1603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Q3.  How much time does it take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the Earth to orbit the Sun				__________________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the Moon to orbit the Earth				__________________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tx1"/>
                </a:solidFill>
              </a:rPr>
              <a:t>the Earth to spin on its axis				__________________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D5A2E2-68CE-A875-6A7F-C0120A16EBC9}"/>
              </a:ext>
            </a:extLst>
          </p:cNvPr>
          <p:cNvGrpSpPr/>
          <p:nvPr/>
        </p:nvGrpSpPr>
        <p:grpSpPr>
          <a:xfrm rot="1241536">
            <a:off x="2143568" y="8349475"/>
            <a:ext cx="1378506" cy="1378506"/>
            <a:chOff x="2739746" y="8399936"/>
            <a:chExt cx="1378506" cy="1378506"/>
          </a:xfrm>
        </p:grpSpPr>
        <p:pic>
          <p:nvPicPr>
            <p:cNvPr id="6" name="Graphic 5" descr="Earth globe: Asia and Australia with solid fill">
              <a:extLst>
                <a:ext uri="{FF2B5EF4-FFF2-40B4-BE49-F238E27FC236}">
                  <a16:creationId xmlns:a16="http://schemas.microsoft.com/office/drawing/2014/main" id="{C8F09FB4-56BD-49B3-1750-94526FDDC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96419">
              <a:off x="2739746" y="8399936"/>
              <a:ext cx="1378506" cy="1378506"/>
            </a:xfrm>
            <a:prstGeom prst="rect">
              <a:avLst/>
            </a:prstGeom>
          </p:spPr>
        </p:pic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4A9AB1AB-2FE9-4E06-3FB7-CE4AC39C51C7}"/>
                </a:ext>
              </a:extLst>
            </p:cNvPr>
            <p:cNvSpPr/>
            <p:nvPr/>
          </p:nvSpPr>
          <p:spPr>
            <a:xfrm>
              <a:off x="2881354" y="8540802"/>
              <a:ext cx="1096773" cy="1096773"/>
            </a:xfrm>
            <a:prstGeom prst="pie">
              <a:avLst>
                <a:gd name="adj1" fmla="val 5378261"/>
                <a:gd name="adj2" fmla="val 16200000"/>
              </a:avLst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1B4F70-D222-449A-A18C-BF7DD4CEDE3F}"/>
              </a:ext>
            </a:extLst>
          </p:cNvPr>
          <p:cNvCxnSpPr/>
          <p:nvPr/>
        </p:nvCxnSpPr>
        <p:spPr>
          <a:xfrm flipH="1">
            <a:off x="4841039" y="8674444"/>
            <a:ext cx="10084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0A58A-E38D-34A9-FD36-FB51E951F577}"/>
              </a:ext>
            </a:extLst>
          </p:cNvPr>
          <p:cNvCxnSpPr/>
          <p:nvPr/>
        </p:nvCxnSpPr>
        <p:spPr>
          <a:xfrm flipH="1">
            <a:off x="4841037" y="9038727"/>
            <a:ext cx="10084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8ACA4F-33AC-4348-CF55-385FF8482513}"/>
              </a:ext>
            </a:extLst>
          </p:cNvPr>
          <p:cNvCxnSpPr/>
          <p:nvPr/>
        </p:nvCxnSpPr>
        <p:spPr>
          <a:xfrm flipH="1">
            <a:off x="4841036" y="9388836"/>
            <a:ext cx="10084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DCE9D22-DF45-0D36-2A9C-F85261554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389" b="10532"/>
          <a:stretch/>
        </p:blipFill>
        <p:spPr>
          <a:xfrm>
            <a:off x="6130568" y="8239040"/>
            <a:ext cx="727432" cy="165814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5A0DD7E-17D4-C177-6BF2-C2FA77B8E8A0}"/>
              </a:ext>
            </a:extLst>
          </p:cNvPr>
          <p:cNvSpPr/>
          <p:nvPr/>
        </p:nvSpPr>
        <p:spPr>
          <a:xfrm>
            <a:off x="6352535" y="8915121"/>
            <a:ext cx="597272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Sun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B4EFD-12F2-79FA-1ADD-D120F850177B}"/>
              </a:ext>
            </a:extLst>
          </p:cNvPr>
          <p:cNvCxnSpPr/>
          <p:nvPr/>
        </p:nvCxnSpPr>
        <p:spPr>
          <a:xfrm>
            <a:off x="3546389" y="9038727"/>
            <a:ext cx="101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544C28-9707-FD1F-75DA-ED91565814AA}"/>
              </a:ext>
            </a:extLst>
          </p:cNvPr>
          <p:cNvCxnSpPr/>
          <p:nvPr/>
        </p:nvCxnSpPr>
        <p:spPr>
          <a:xfrm>
            <a:off x="961108" y="9068114"/>
            <a:ext cx="101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672A3-67C9-BB38-DE92-BDDD3599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79" y="2256917"/>
            <a:ext cx="3568065" cy="18432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CC8D13-6A6B-F46C-7C97-29B7A99D569E}"/>
              </a:ext>
            </a:extLst>
          </p:cNvPr>
          <p:cNvSpPr/>
          <p:nvPr/>
        </p:nvSpPr>
        <p:spPr>
          <a:xfrm>
            <a:off x="115742" y="-7621"/>
            <a:ext cx="4456258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Earth and Space Pre-test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EBF54F-8873-D37F-279B-4E8B10906F83}"/>
              </a:ext>
            </a:extLst>
          </p:cNvPr>
          <p:cNvSpPr/>
          <p:nvPr/>
        </p:nvSpPr>
        <p:spPr>
          <a:xfrm>
            <a:off x="115742" y="429601"/>
            <a:ext cx="6437458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Q5.  What causes day and night?</a:t>
            </a:r>
          </a:p>
          <a:p>
            <a:pPr marL="742950" lvl="1" indent="-285750" fontAlgn="base">
              <a:buFont typeface="+mj-lt"/>
              <a:buAutoNum type="alphaLcPeriod"/>
            </a:pPr>
            <a:r>
              <a:rPr lang="en-AU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Sun orbiting the Earth</a:t>
            </a:r>
            <a:endParaRPr lang="en-AU" sz="1200" dirty="0">
              <a:effectLst/>
              <a:ea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en-AU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Earth rotating on its axis  </a:t>
            </a:r>
            <a:endParaRPr lang="en-AU" sz="1200" dirty="0">
              <a:effectLst/>
              <a:ea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en-AU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Earth orbiting the Sun </a:t>
            </a:r>
            <a:endParaRPr lang="en-AU" sz="1200" dirty="0">
              <a:effectLst/>
              <a:ea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en-AU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Moon orbiting the Earth </a:t>
            </a:r>
            <a:endParaRPr lang="en-AU" sz="1200" dirty="0">
              <a:effectLst/>
              <a:ea typeface="Times New Roman" panose="02020603050405020304" pitchFamily="18" charset="0"/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31069-D988-14CC-4250-C35130BFA883}"/>
              </a:ext>
            </a:extLst>
          </p:cNvPr>
          <p:cNvSpPr/>
          <p:nvPr/>
        </p:nvSpPr>
        <p:spPr>
          <a:xfrm>
            <a:off x="115742" y="1537150"/>
            <a:ext cx="6437458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Q6.  What season is the Southern Hemisphere experiencing in the diagram below?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	</a:t>
            </a:r>
          </a:p>
          <a:p>
            <a:r>
              <a:rPr lang="en-AU" sz="1400" dirty="0">
                <a:solidFill>
                  <a:schemeClr val="tx1"/>
                </a:solidFill>
              </a:rPr>
              <a:t>	</a:t>
            </a:r>
            <a:r>
              <a:rPr lang="en-AU" sz="1200" dirty="0">
                <a:solidFill>
                  <a:schemeClr val="tx1"/>
                </a:solidFill>
              </a:rPr>
              <a:t>Why is it experiencing that season?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11F6E-89EC-F2BA-0568-FD872FD5EC84}"/>
              </a:ext>
            </a:extLst>
          </p:cNvPr>
          <p:cNvSpPr/>
          <p:nvPr/>
        </p:nvSpPr>
        <p:spPr>
          <a:xfrm>
            <a:off x="3031255" y="2643778"/>
            <a:ext cx="1424199" cy="242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Equator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DFFD39-CADA-85B4-732A-5FA177908E4A}"/>
              </a:ext>
            </a:extLst>
          </p:cNvPr>
          <p:cNvSpPr/>
          <p:nvPr/>
        </p:nvSpPr>
        <p:spPr>
          <a:xfrm>
            <a:off x="4819691" y="2462114"/>
            <a:ext cx="1424199" cy="242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North Pole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1F98D3-6F8B-70A8-5DF5-FCCC098C2230}"/>
              </a:ext>
            </a:extLst>
          </p:cNvPr>
          <p:cNvSpPr/>
          <p:nvPr/>
        </p:nvSpPr>
        <p:spPr>
          <a:xfrm>
            <a:off x="957648" y="1820407"/>
            <a:ext cx="4942703" cy="4077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Summer		Autumn		Winter		Spring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D40D85-C867-12B2-C911-A319733F195E}"/>
              </a:ext>
            </a:extLst>
          </p:cNvPr>
          <p:cNvCxnSpPr/>
          <p:nvPr/>
        </p:nvCxnSpPr>
        <p:spPr>
          <a:xfrm>
            <a:off x="614110" y="4631719"/>
            <a:ext cx="56297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8EBB59-5AC8-4DB8-B93B-3F611D8924E7}"/>
              </a:ext>
            </a:extLst>
          </p:cNvPr>
          <p:cNvCxnSpPr/>
          <p:nvPr/>
        </p:nvCxnSpPr>
        <p:spPr>
          <a:xfrm>
            <a:off x="614110" y="5043611"/>
            <a:ext cx="56297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8E380B-39E2-DD3F-AD5A-CAA25B4DFEDB}"/>
              </a:ext>
            </a:extLst>
          </p:cNvPr>
          <p:cNvCxnSpPr/>
          <p:nvPr/>
        </p:nvCxnSpPr>
        <p:spPr>
          <a:xfrm>
            <a:off x="614110" y="5455503"/>
            <a:ext cx="56297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8EA03B-5FA2-D60E-4097-DF487F1B11AF}"/>
              </a:ext>
            </a:extLst>
          </p:cNvPr>
          <p:cNvCxnSpPr>
            <a:cxnSpLocks/>
          </p:cNvCxnSpPr>
          <p:nvPr/>
        </p:nvCxnSpPr>
        <p:spPr>
          <a:xfrm flipH="1">
            <a:off x="4765031" y="2606430"/>
            <a:ext cx="311086" cy="30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D38FFDBA-97E1-0236-7D42-95AF5ACA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11109"/>
              </p:ext>
            </p:extLst>
          </p:nvPr>
        </p:nvGraphicFramePr>
        <p:xfrm>
          <a:off x="376958" y="6505741"/>
          <a:ext cx="5985741" cy="29277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46318">
                  <a:extLst>
                    <a:ext uri="{9D8B030D-6E8A-4147-A177-3AD203B41FA5}">
                      <a16:colId xmlns:a16="http://schemas.microsoft.com/office/drawing/2014/main" val="2616158037"/>
                    </a:ext>
                  </a:extLst>
                </a:gridCol>
                <a:gridCol w="2558124">
                  <a:extLst>
                    <a:ext uri="{9D8B030D-6E8A-4147-A177-3AD203B41FA5}">
                      <a16:colId xmlns:a16="http://schemas.microsoft.com/office/drawing/2014/main" val="245288271"/>
                    </a:ext>
                  </a:extLst>
                </a:gridCol>
                <a:gridCol w="2781299">
                  <a:extLst>
                    <a:ext uri="{9D8B030D-6E8A-4147-A177-3AD203B41FA5}">
                      <a16:colId xmlns:a16="http://schemas.microsoft.com/office/drawing/2014/main" val="4071176945"/>
                    </a:ext>
                  </a:extLst>
                </a:gridCol>
              </a:tblGrid>
              <a:tr h="282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South Pole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At the Equator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229377"/>
                  </a:ext>
                </a:extLst>
              </a:tr>
              <a:tr h="13224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Summer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716182"/>
                  </a:ext>
                </a:extLst>
              </a:tr>
              <a:tr h="13224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Winter</a:t>
                      </a:r>
                      <a:endParaRPr lang="en-AU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6" marR="61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46234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EE3A9F-FCBA-C751-B462-62D957EEE2A9}"/>
              </a:ext>
            </a:extLst>
          </p:cNvPr>
          <p:cNvCxnSpPr>
            <a:cxnSpLocks/>
          </p:cNvCxnSpPr>
          <p:nvPr/>
        </p:nvCxnSpPr>
        <p:spPr>
          <a:xfrm>
            <a:off x="4079767" y="2799799"/>
            <a:ext cx="301733" cy="25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716D40C-4482-A557-C571-6E3B4D7583C7}"/>
              </a:ext>
            </a:extLst>
          </p:cNvPr>
          <p:cNvSpPr/>
          <p:nvPr/>
        </p:nvSpPr>
        <p:spPr>
          <a:xfrm>
            <a:off x="115742" y="5922916"/>
            <a:ext cx="6437458" cy="4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Q7.  Using the diagram above, describe how much daytime and how much night you would 	experience at the South Pole and at the Equator.</a:t>
            </a:r>
          </a:p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8C865-1D4F-37AE-5B11-955367B275E0}"/>
              </a:ext>
            </a:extLst>
          </p:cNvPr>
          <p:cNvSpPr/>
          <p:nvPr/>
        </p:nvSpPr>
        <p:spPr>
          <a:xfrm>
            <a:off x="4938500" y="3609667"/>
            <a:ext cx="1424199" cy="242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Southern Hemisphere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1BF5DC-A05F-131F-46B6-DDA936EE880F}"/>
              </a:ext>
            </a:extLst>
          </p:cNvPr>
          <p:cNvCxnSpPr>
            <a:cxnSpLocks/>
          </p:cNvCxnSpPr>
          <p:nvPr/>
        </p:nvCxnSpPr>
        <p:spPr>
          <a:xfrm flipH="1" flipV="1">
            <a:off x="4765031" y="3404470"/>
            <a:ext cx="461019" cy="267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7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349B76-ADC4-4769-8733-560E9F0A5574}"/>
</file>

<file path=customXml/itemProps2.xml><?xml version="1.0" encoding="utf-8"?>
<ds:datastoreItem xmlns:ds="http://schemas.openxmlformats.org/officeDocument/2006/customXml" ds:itemID="{D728512E-E5F4-4388-A636-D9098A24F56D}"/>
</file>

<file path=customXml/itemProps3.xml><?xml version="1.0" encoding="utf-8"?>
<ds:datastoreItem xmlns:ds="http://schemas.openxmlformats.org/officeDocument/2006/customXml" ds:itemID="{974F123E-C2A3-497D-8592-3195CCF4909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223</Words>
  <Application>Microsoft Office PowerPoint</Application>
  <PresentationFormat>A4 Paper (210x297 mm)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8</cp:revision>
  <cp:lastPrinted>2022-09-14T03:40:19Z</cp:lastPrinted>
  <dcterms:created xsi:type="dcterms:W3CDTF">2022-09-14T00:47:39Z</dcterms:created>
  <dcterms:modified xsi:type="dcterms:W3CDTF">2023-07-27T23:22:28Z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