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4"/>
    <p:sldMasterId id="2147483668" r:id="rId5"/>
  </p:sldMasterIdLst>
  <p:notesMasterIdLst>
    <p:notesMasterId r:id="rId24"/>
  </p:notesMasterIdLst>
  <p:sldIdLst>
    <p:sldId id="263" r:id="rId6"/>
    <p:sldId id="256" r:id="rId7"/>
    <p:sldId id="257" r:id="rId8"/>
    <p:sldId id="258" r:id="rId9"/>
    <p:sldId id="259" r:id="rId10"/>
    <p:sldId id="260" r:id="rId11"/>
    <p:sldId id="264" r:id="rId12"/>
    <p:sldId id="290" r:id="rId13"/>
    <p:sldId id="282" r:id="rId14"/>
    <p:sldId id="283" r:id="rId15"/>
    <p:sldId id="284" r:id="rId16"/>
    <p:sldId id="292" r:id="rId17"/>
    <p:sldId id="286" r:id="rId18"/>
    <p:sldId id="296" r:id="rId19"/>
    <p:sldId id="297" r:id="rId20"/>
    <p:sldId id="298" r:id="rId21"/>
    <p:sldId id="299" r:id="rId22"/>
    <p:sldId id="294" r:id="rId2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OpenDyslexic" panose="00000500000000000000" pitchFamily="50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BEB0AE-C758-4910-A591-CAE5134280F8}">
  <a:tblStyle styleId="{07BEB0AE-C758-4910-A591-CAE5134280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4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4eb68f40bf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4eb68f40bf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 cover image and use transparency settings to fade image.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f8bd1c1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f8bd1c1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eb68f40b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eb68f40b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eb68f40b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eb68f40b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4eb68f40b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4eb68f40b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e5c105c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e5c105ce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Learning Objectives contain </a:t>
            </a:r>
            <a:r>
              <a:rPr lang="en-GB" b="1">
                <a:solidFill>
                  <a:schemeClr val="dk1"/>
                </a:solidFill>
              </a:rPr>
              <a:t>concepts </a:t>
            </a:r>
            <a:r>
              <a:rPr lang="en-GB">
                <a:solidFill>
                  <a:schemeClr val="dk1"/>
                </a:solidFill>
              </a:rPr>
              <a:t>(nouns, big ideas), </a:t>
            </a:r>
            <a:r>
              <a:rPr lang="en-GB" b="1">
                <a:solidFill>
                  <a:schemeClr val="dk1"/>
                </a:solidFill>
              </a:rPr>
              <a:t>skills </a:t>
            </a:r>
            <a:r>
              <a:rPr lang="en-GB">
                <a:solidFill>
                  <a:schemeClr val="dk1"/>
                </a:solidFill>
              </a:rPr>
              <a:t>(verbs, measurable behaviours) and sometimes </a:t>
            </a:r>
            <a:r>
              <a:rPr lang="en-GB" b="1">
                <a:solidFill>
                  <a:schemeClr val="dk1"/>
                </a:solidFill>
              </a:rPr>
              <a:t>context </a:t>
            </a:r>
            <a:r>
              <a:rPr lang="en-GB">
                <a:solidFill>
                  <a:schemeClr val="dk1"/>
                </a:solidFill>
              </a:rPr>
              <a:t>(restricting or targeting conditions).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●Example: Students will be able to </a:t>
            </a:r>
            <a:r>
              <a:rPr lang="en-GB" b="1">
                <a:solidFill>
                  <a:schemeClr val="dk1"/>
                </a:solidFill>
              </a:rPr>
              <a:t>describe</a:t>
            </a:r>
            <a:r>
              <a:rPr lang="en-GB">
                <a:solidFill>
                  <a:schemeClr val="dk1"/>
                </a:solidFill>
              </a:rPr>
              <a:t> the concept of </a:t>
            </a:r>
            <a:r>
              <a:rPr lang="en-GB" b="1">
                <a:solidFill>
                  <a:schemeClr val="dk1"/>
                </a:solidFill>
              </a:rPr>
              <a:t>density </a:t>
            </a:r>
            <a:r>
              <a:rPr lang="en-GB">
                <a:solidFill>
                  <a:schemeClr val="dk1"/>
                </a:solidFill>
              </a:rPr>
              <a:t>and apply it to </a:t>
            </a:r>
            <a:r>
              <a:rPr lang="en-GB" b="1">
                <a:solidFill>
                  <a:schemeClr val="dk1"/>
                </a:solidFill>
              </a:rPr>
              <a:t>floating and sinking.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e5c105c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e5c105ce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Learning Objectives contain </a:t>
            </a:r>
            <a:r>
              <a:rPr lang="en-GB" b="1">
                <a:solidFill>
                  <a:schemeClr val="dk1"/>
                </a:solidFill>
              </a:rPr>
              <a:t>concepts </a:t>
            </a:r>
            <a:r>
              <a:rPr lang="en-GB">
                <a:solidFill>
                  <a:schemeClr val="dk1"/>
                </a:solidFill>
              </a:rPr>
              <a:t>(nouns, big ideas), </a:t>
            </a:r>
            <a:r>
              <a:rPr lang="en-GB" b="1">
                <a:solidFill>
                  <a:schemeClr val="dk1"/>
                </a:solidFill>
              </a:rPr>
              <a:t>skills </a:t>
            </a:r>
            <a:r>
              <a:rPr lang="en-GB">
                <a:solidFill>
                  <a:schemeClr val="dk1"/>
                </a:solidFill>
              </a:rPr>
              <a:t>(verbs, measurable behaviours) and sometimes </a:t>
            </a:r>
            <a:r>
              <a:rPr lang="en-GB" b="1">
                <a:solidFill>
                  <a:schemeClr val="dk1"/>
                </a:solidFill>
              </a:rPr>
              <a:t>context </a:t>
            </a:r>
            <a:r>
              <a:rPr lang="en-GB">
                <a:solidFill>
                  <a:schemeClr val="dk1"/>
                </a:solidFill>
              </a:rPr>
              <a:t>(restricting or targeting conditions).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●Example: Students will be able to </a:t>
            </a:r>
            <a:r>
              <a:rPr lang="en-GB" b="1">
                <a:solidFill>
                  <a:schemeClr val="dk1"/>
                </a:solidFill>
              </a:rPr>
              <a:t>describe</a:t>
            </a:r>
            <a:r>
              <a:rPr lang="en-GB">
                <a:solidFill>
                  <a:schemeClr val="dk1"/>
                </a:solidFill>
              </a:rPr>
              <a:t> the concept of </a:t>
            </a:r>
            <a:r>
              <a:rPr lang="en-GB" b="1">
                <a:solidFill>
                  <a:schemeClr val="dk1"/>
                </a:solidFill>
              </a:rPr>
              <a:t>density </a:t>
            </a:r>
            <a:r>
              <a:rPr lang="en-GB">
                <a:solidFill>
                  <a:schemeClr val="dk1"/>
                </a:solidFill>
              </a:rPr>
              <a:t>and apply it to </a:t>
            </a:r>
            <a:r>
              <a:rPr lang="en-GB" b="1">
                <a:solidFill>
                  <a:schemeClr val="dk1"/>
                </a:solidFill>
              </a:rPr>
              <a:t>floating and sinking.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964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Font typeface="Century Gothic"/>
              <a:buNone/>
              <a:defRPr sz="6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9825" y="4467425"/>
            <a:ext cx="1251325" cy="5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191000" y="4663075"/>
            <a:ext cx="257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Science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Learning Objective and Success Criteria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OBJECTIVE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508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mpt Boxes">
  <p:cSld name="CUSTOM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 rot="-5400000">
            <a:off x="-636425" y="2399550"/>
            <a:ext cx="17226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PROMPT BOXES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586550" y="547850"/>
            <a:ext cx="7986000" cy="26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 rot="-5400000">
            <a:off x="-569675" y="2399550"/>
            <a:ext cx="15891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OBJECTIVE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600"/>
              <a:buFont typeface="Century Gothic"/>
              <a:buNone/>
              <a:defRPr sz="6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9825" y="4467425"/>
            <a:ext cx="1251325" cy="5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191000" y="4663075"/>
            <a:ext cx="257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Science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14"/>
          <p:cNvSpPr txBox="1"/>
          <p:nvPr/>
        </p:nvSpPr>
        <p:spPr>
          <a:xfrm rot="-5400000">
            <a:off x="-569675" y="2399550"/>
            <a:ext cx="15891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1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BLANK_1_1_1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8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DEVELOPMENT/GUIDED PRACTICE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2"/>
          </p:nvPr>
        </p:nvSpPr>
        <p:spPr>
          <a:xfrm>
            <a:off x="552550" y="1807725"/>
            <a:ext cx="6173700" cy="31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Closure">
  <p:cSld name="BLANK_1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" name="Google Shape;114;p20"/>
          <p:cNvSpPr txBox="1"/>
          <p:nvPr/>
        </p:nvSpPr>
        <p:spPr>
          <a:xfrm rot="-5400000">
            <a:off x="-667850" y="2399550"/>
            <a:ext cx="17718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CLOSURE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2" r:id="rId3"/>
    <p:sldLayoutId id="2147483663" r:id="rId4"/>
    <p:sldLayoutId id="2147483665" r:id="rId5"/>
    <p:sldLayoutId id="214748366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7882800" cy="4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OpenDyslexic" panose="00000500000000000000" pitchFamily="50" charset="0"/>
              </a:rPr>
              <a:t>Identify which of these is a solid, which is a liquid, and which is a gas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dk1"/>
              </a:solidFill>
              <a:latin typeface="OpenDyslexic" panose="00000500000000000000" pitchFamily="50" charset="0"/>
            </a:endParaRPr>
          </a:p>
        </p:txBody>
      </p:sp>
      <p:pic>
        <p:nvPicPr>
          <p:cNvPr id="2050" name="Picture 2" descr="Hypersonic | Team UV">
            <a:extLst>
              <a:ext uri="{FF2B5EF4-FFF2-40B4-BE49-F238E27FC236}">
                <a16:creationId xmlns:a16="http://schemas.microsoft.com/office/drawing/2014/main" id="{9C135D9A-85F8-48C2-9EC0-BAC42FEDFB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55" t="15729" r="5082" b="17352"/>
          <a:stretch/>
        </p:blipFill>
        <p:spPr bwMode="auto">
          <a:xfrm>
            <a:off x="4026434" y="2538613"/>
            <a:ext cx="1260182" cy="125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ypersonic | Team UV">
            <a:extLst>
              <a:ext uri="{FF2B5EF4-FFF2-40B4-BE49-F238E27FC236}">
                <a16:creationId xmlns:a16="http://schemas.microsoft.com/office/drawing/2014/main" id="{31EDA517-BE79-4408-97C2-B728EE99A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99" t="15729" r="38038" b="17352"/>
          <a:stretch/>
        </p:blipFill>
        <p:spPr bwMode="auto">
          <a:xfrm>
            <a:off x="946969" y="2538613"/>
            <a:ext cx="1260181" cy="125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ypersonic | Team UV">
            <a:extLst>
              <a:ext uri="{FF2B5EF4-FFF2-40B4-BE49-F238E27FC236}">
                <a16:creationId xmlns:a16="http://schemas.microsoft.com/office/drawing/2014/main" id="{F3DA904C-EEE3-445D-99FD-97ABD68D4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9" r="70869" b="17352"/>
          <a:stretch/>
        </p:blipFill>
        <p:spPr bwMode="auto">
          <a:xfrm>
            <a:off x="7028383" y="2538613"/>
            <a:ext cx="1331846" cy="125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819EB89-C24E-414E-9CB5-A3BCCFD23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>
                <a:latin typeface="OpenDyslexic" panose="00000500000000000000" pitchFamily="50" charset="0"/>
              </a:rPr>
              <a:t>We will </a:t>
            </a:r>
            <a:r>
              <a:rPr lang="en-US" dirty="0">
                <a:latin typeface="OpenDyslexic" panose="00000500000000000000" pitchFamily="50" charset="0"/>
              </a:rPr>
              <a:t>list pure substances and mixtures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01678-025B-460A-8314-DD7201EF9AD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837560"/>
            <a:ext cx="6173700" cy="4080865"/>
          </a:xfrm>
        </p:spPr>
        <p:txBody>
          <a:bodyPr/>
          <a:lstStyle/>
          <a:p>
            <a:pPr marL="114300" indent="0">
              <a:buNone/>
            </a:pPr>
            <a:r>
              <a:rPr lang="en-AU" dirty="0">
                <a:latin typeface="OpenDyslexic" panose="00000500000000000000" pitchFamily="50" charset="0"/>
              </a:rPr>
              <a:t>Classify each of the following as pure or a mixture</a:t>
            </a:r>
          </a:p>
          <a:p>
            <a:r>
              <a:rPr lang="en-AU" dirty="0">
                <a:latin typeface="OpenDyslexic" panose="00000500000000000000" pitchFamily="50" charset="0"/>
              </a:rPr>
              <a:t>Water</a:t>
            </a:r>
          </a:p>
          <a:p>
            <a:endParaRPr lang="en-AU" dirty="0">
              <a:latin typeface="OpenDyslexic" panose="00000500000000000000" pitchFamily="50" charset="0"/>
            </a:endParaRPr>
          </a:p>
          <a:p>
            <a:r>
              <a:rPr lang="en-AU" dirty="0" err="1">
                <a:latin typeface="OpenDyslexic" panose="00000500000000000000" pitchFamily="50" charset="0"/>
              </a:rPr>
              <a:t>Coca-cola</a:t>
            </a:r>
            <a:endParaRPr lang="en-AU" dirty="0">
              <a:latin typeface="OpenDyslexic" panose="00000500000000000000" pitchFamily="50" charset="0"/>
            </a:endParaRPr>
          </a:p>
          <a:p>
            <a:endParaRPr lang="en-AU" dirty="0">
              <a:latin typeface="OpenDyslexic" panose="00000500000000000000" pitchFamily="50" charset="0"/>
            </a:endParaRPr>
          </a:p>
          <a:p>
            <a:r>
              <a:rPr lang="en-AU" dirty="0">
                <a:latin typeface="OpenDyslexic" panose="00000500000000000000" pitchFamily="50" charset="0"/>
              </a:rPr>
              <a:t>Copper</a:t>
            </a:r>
          </a:p>
          <a:p>
            <a:endParaRPr lang="en-AU" dirty="0">
              <a:latin typeface="OpenDyslexic" panose="00000500000000000000" pitchFamily="50" charset="0"/>
            </a:endParaRPr>
          </a:p>
          <a:p>
            <a:r>
              <a:rPr lang="en-AU" dirty="0">
                <a:latin typeface="OpenDyslexic" panose="00000500000000000000" pitchFamily="50" charset="0"/>
              </a:rPr>
              <a:t>Oxygen</a:t>
            </a:r>
          </a:p>
          <a:p>
            <a:endParaRPr lang="en-AU" dirty="0">
              <a:latin typeface="OpenDyslexic" panose="00000500000000000000" pitchFamily="50" charset="0"/>
            </a:endParaRPr>
          </a:p>
          <a:p>
            <a:r>
              <a:rPr lang="en-AU" dirty="0">
                <a:latin typeface="OpenDyslexic" panose="00000500000000000000" pitchFamily="50" charset="0"/>
              </a:rPr>
              <a:t>Paint</a:t>
            </a:r>
          </a:p>
          <a:p>
            <a:endParaRPr lang="en-AU" dirty="0">
              <a:latin typeface="OpenDyslexic" panose="00000500000000000000" pitchFamily="50" charset="0"/>
            </a:endParaRPr>
          </a:p>
          <a:p>
            <a:r>
              <a:rPr lang="en-AU" dirty="0">
                <a:latin typeface="OpenDyslexic" panose="00000500000000000000" pitchFamily="50" charset="0"/>
              </a:rPr>
              <a:t>Air</a:t>
            </a:r>
          </a:p>
        </p:txBody>
      </p:sp>
      <p:pic>
        <p:nvPicPr>
          <p:cNvPr id="10" name="MS900074799[1].wav">
            <a:hlinkClick r:id="" action="ppaction://media"/>
            <a:extLst>
              <a:ext uri="{FF2B5EF4-FFF2-40B4-BE49-F238E27FC236}">
                <a16:creationId xmlns:a16="http://schemas.microsoft.com/office/drawing/2014/main" id="{688D69E9-6886-45FE-8BC7-89E7C2FF72E2}"/>
              </a:ext>
            </a:extLst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7377346" y="1562194"/>
            <a:ext cx="244475" cy="24447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789F853-7BFF-4B54-9408-68EDF4CFD721}"/>
              </a:ext>
            </a:extLst>
          </p:cNvPr>
          <p:cNvSpPr/>
          <p:nvPr/>
        </p:nvSpPr>
        <p:spPr>
          <a:xfrm>
            <a:off x="6819284" y="770106"/>
            <a:ext cx="2052228" cy="2052228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B5EF45-F920-4273-9328-B0D6F33B3D42}"/>
              </a:ext>
            </a:extLst>
          </p:cNvPr>
          <p:cNvSpPr/>
          <p:nvPr/>
        </p:nvSpPr>
        <p:spPr>
          <a:xfrm>
            <a:off x="6819284" y="770106"/>
            <a:ext cx="2052228" cy="2052228"/>
          </a:xfrm>
          <a:prstGeom prst="ellipse">
            <a:avLst/>
          </a:prstGeom>
          <a:solidFill>
            <a:srgbClr val="33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09A318-C814-4177-BF76-D8F595D896A0}"/>
              </a:ext>
            </a:extLst>
          </p:cNvPr>
          <p:cNvSpPr txBox="1"/>
          <p:nvPr/>
        </p:nvSpPr>
        <p:spPr>
          <a:xfrm>
            <a:off x="7085414" y="26605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3 minutes</a:t>
            </a:r>
          </a:p>
        </p:txBody>
      </p:sp>
      <p:graphicFrame>
        <p:nvGraphicFramePr>
          <p:cNvPr id="14" name="Google Shape;142;p23">
            <a:extLst>
              <a:ext uri="{FF2B5EF4-FFF2-40B4-BE49-F238E27FC236}">
                <a16:creationId xmlns:a16="http://schemas.microsoft.com/office/drawing/2014/main" id="{E2242EC1-BD80-42A8-B29D-F6B719E7A5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727766"/>
              </p:ext>
            </p:extLst>
          </p:nvPr>
        </p:nvGraphicFramePr>
        <p:xfrm>
          <a:off x="6819284" y="3882165"/>
          <a:ext cx="2134475" cy="120390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Pure substances contain only one chemical, mixtures are made of multiple chemicals</a:t>
                      </a:r>
                      <a:endParaRPr sz="1100" dirty="0"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122" name="Picture 2" descr="Coca-Cola - Wikipedia">
            <a:extLst>
              <a:ext uri="{FF2B5EF4-FFF2-40B4-BE49-F238E27FC236}">
                <a16:creationId xmlns:a16="http://schemas.microsoft.com/office/drawing/2014/main" id="{3614C964-969E-4456-9870-B2E83B238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800" y="1329365"/>
            <a:ext cx="20955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61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8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17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B892861-C7A3-4960-8884-61BCAE6CC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>
                <a:latin typeface="OpenDyslexic" panose="00000500000000000000" pitchFamily="50" charset="0"/>
              </a:rPr>
              <a:t>We will define terms describing mixtures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9ECAE-BEAD-4009-BD63-76196F21D15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latin typeface="OpenDyslexic" panose="00000500000000000000" pitchFamily="50" charset="0"/>
              </a:rPr>
              <a:t>We have a few words we use to describe mixtures:</a:t>
            </a:r>
          </a:p>
          <a:p>
            <a:r>
              <a:rPr lang="en-AU" dirty="0">
                <a:latin typeface="OpenDyslexic" panose="00000500000000000000" pitchFamily="50" charset="0"/>
              </a:rPr>
              <a:t>Homogenous (everything in the mixture are the same state; looks the same)</a:t>
            </a:r>
          </a:p>
          <a:p>
            <a:endParaRPr lang="en-AU" dirty="0">
              <a:latin typeface="OpenDyslexic" panose="00000500000000000000" pitchFamily="50" charset="0"/>
            </a:endParaRPr>
          </a:p>
          <a:p>
            <a:r>
              <a:rPr lang="en-AU" dirty="0">
                <a:latin typeface="OpenDyslexic" panose="00000500000000000000" pitchFamily="50" charset="0"/>
              </a:rPr>
              <a:t>Heterogenous (things in the mixture are in different states; looks different)</a:t>
            </a:r>
          </a:p>
          <a:p>
            <a:endParaRPr lang="en-AU" dirty="0">
              <a:latin typeface="OpenDyslexic" panose="00000500000000000000" pitchFamily="50" charset="0"/>
            </a:endParaRPr>
          </a:p>
          <a:p>
            <a:endParaRPr lang="en-AU" dirty="0">
              <a:latin typeface="OpenDyslexic" panose="00000500000000000000" pitchFamily="50" charset="0"/>
            </a:endParaRPr>
          </a:p>
          <a:p>
            <a:pPr marL="114300" indent="0">
              <a:buNone/>
            </a:pPr>
            <a:r>
              <a:rPr lang="en-AU" dirty="0">
                <a:latin typeface="OpenDyslexic" panose="00000500000000000000" pitchFamily="50" charset="0"/>
              </a:rPr>
              <a:t>Heterogenous mixtures can be separated physically; homogenous mixtures cannot be separated physically, and require chemicals</a:t>
            </a:r>
          </a:p>
          <a:p>
            <a:endParaRPr lang="en-AU" dirty="0">
              <a:latin typeface="OpenDyslexic" panose="00000500000000000000" pitchFamily="50" charset="0"/>
            </a:endParaRPr>
          </a:p>
        </p:txBody>
      </p:sp>
      <p:graphicFrame>
        <p:nvGraphicFramePr>
          <p:cNvPr id="10" name="Google Shape;183;p30">
            <a:extLst>
              <a:ext uri="{FF2B5EF4-FFF2-40B4-BE49-F238E27FC236}">
                <a16:creationId xmlns:a16="http://schemas.microsoft.com/office/drawing/2014/main" id="{852992F5-B7FD-4EBC-9B4F-8E0889A91D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954597"/>
              </p:ext>
            </p:extLst>
          </p:nvPr>
        </p:nvGraphicFramePr>
        <p:xfrm>
          <a:off x="7361304" y="229425"/>
          <a:ext cx="1605963" cy="35049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160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46" name="Picture 2" descr="Examples Of Homogeneous Mixtures - slideshare">
            <a:extLst>
              <a:ext uri="{FF2B5EF4-FFF2-40B4-BE49-F238E27FC236}">
                <a16:creationId xmlns:a16="http://schemas.microsoft.com/office/drawing/2014/main" id="{D55F2A3F-8B3E-4FC8-9648-2D68EB90B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04"/>
          <a:stretch/>
        </p:blipFill>
        <p:spPr bwMode="auto">
          <a:xfrm>
            <a:off x="6511416" y="852700"/>
            <a:ext cx="2455851" cy="283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Google Shape;140;p23">
            <a:extLst>
              <a:ext uri="{FF2B5EF4-FFF2-40B4-BE49-F238E27FC236}">
                <a16:creationId xmlns:a16="http://schemas.microsoft.com/office/drawing/2014/main" id="{DCB57B67-ABB6-4D4F-A35C-52FB1EC8AD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601128"/>
              </p:ext>
            </p:extLst>
          </p:nvPr>
        </p:nvGraphicFramePr>
        <p:xfrm>
          <a:off x="6832792" y="3786375"/>
          <a:ext cx="2134475" cy="120390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The bottom cup is heterogenous because we could pick out the sugar if we wanted to</a:t>
                      </a:r>
                      <a:endParaRPr sz="1100" dirty="0"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830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E8DF45C-FD2C-47C9-AA62-0F05B5946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OpenDyslexic" panose="00000500000000000000" pitchFamily="50" charset="0"/>
              </a:rPr>
              <a:t>We will define terms describing mixtures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64F16-A5B9-406A-822D-E3C15EA44BF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latin typeface="OpenDyslexic" panose="00000500000000000000" pitchFamily="50" charset="0"/>
              </a:rPr>
              <a:t>One type of mixture we’ve discussed before is a suspension</a:t>
            </a:r>
            <a:r>
              <a:rPr lang="en-AU" baseline="-25000" dirty="0">
                <a:latin typeface="OpenDyslexic" panose="00000500000000000000" pitchFamily="50" charset="0"/>
              </a:rPr>
              <a:t>1</a:t>
            </a:r>
            <a:endParaRPr lang="en-AU" dirty="0">
              <a:latin typeface="OpenDyslexic" panose="00000500000000000000" pitchFamily="50" charset="0"/>
            </a:endParaRPr>
          </a:p>
          <a:p>
            <a:pPr marL="114300" indent="0">
              <a:buNone/>
            </a:pPr>
            <a:endParaRPr lang="en-AU" dirty="0">
              <a:latin typeface="OpenDyslexic" panose="00000500000000000000" pitchFamily="50" charset="0"/>
            </a:endParaRPr>
          </a:p>
          <a:p>
            <a:pPr marL="114300" indent="0">
              <a:buNone/>
            </a:pPr>
            <a:r>
              <a:rPr lang="en-AU" dirty="0">
                <a:latin typeface="OpenDyslexic" panose="00000500000000000000" pitchFamily="50" charset="0"/>
              </a:rPr>
              <a:t>A suspension is a liquid with solid particles floating through it – these solid particles are called a sediment</a:t>
            </a:r>
            <a:r>
              <a:rPr lang="en-AU" baseline="-25000" dirty="0">
                <a:latin typeface="OpenDyslexic" panose="00000500000000000000" pitchFamily="50" charset="0"/>
              </a:rPr>
              <a:t>2</a:t>
            </a:r>
            <a:endParaRPr lang="en-AU" dirty="0">
              <a:latin typeface="OpenDyslexic" panose="00000500000000000000" pitchFamily="50" charset="0"/>
            </a:endParaRPr>
          </a:p>
        </p:txBody>
      </p:sp>
      <p:graphicFrame>
        <p:nvGraphicFramePr>
          <p:cNvPr id="4" name="Google Shape;183;p30">
            <a:extLst>
              <a:ext uri="{FF2B5EF4-FFF2-40B4-BE49-F238E27FC236}">
                <a16:creationId xmlns:a16="http://schemas.microsoft.com/office/drawing/2014/main" id="{B8BBAB19-4245-484C-B344-67D927C8DF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69709"/>
              </p:ext>
            </p:extLst>
          </p:nvPr>
        </p:nvGraphicFramePr>
        <p:xfrm>
          <a:off x="7361304" y="229425"/>
          <a:ext cx="1605963" cy="35049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160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oogle Shape;137;p23">
            <a:extLst>
              <a:ext uri="{FF2B5EF4-FFF2-40B4-BE49-F238E27FC236}">
                <a16:creationId xmlns:a16="http://schemas.microsoft.com/office/drawing/2014/main" id="{05669C27-4AE0-46DC-9C91-17A288C166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221143"/>
              </p:ext>
            </p:extLst>
          </p:nvPr>
        </p:nvGraphicFramePr>
        <p:xfrm>
          <a:off x="6892200" y="1278508"/>
          <a:ext cx="2134475" cy="153918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1 – liquid with solid particles through it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100" dirty="0"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2 –a solid particle in liquid, usually they float to the bottom </a:t>
                      </a:r>
                      <a:endParaRPr sz="1100" dirty="0"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70" name="Picture 2" descr="Why Does Absinthe Get Cloudy? | Serious Eats">
            <a:extLst>
              <a:ext uri="{FF2B5EF4-FFF2-40B4-BE49-F238E27FC236}">
                <a16:creationId xmlns:a16="http://schemas.microsoft.com/office/drawing/2014/main" id="{75151B49-BAB5-4953-8DF5-136170AF5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633" y="2817688"/>
            <a:ext cx="3039533" cy="227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Google Shape;143;p23">
            <a:extLst>
              <a:ext uri="{FF2B5EF4-FFF2-40B4-BE49-F238E27FC236}">
                <a16:creationId xmlns:a16="http://schemas.microsoft.com/office/drawing/2014/main" id="{F98D9BD9-7D7E-4D7F-998D-53FC21787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489462"/>
              </p:ext>
            </p:extLst>
          </p:nvPr>
        </p:nvGraphicFramePr>
        <p:xfrm>
          <a:off x="6884050" y="3173673"/>
          <a:ext cx="2142625" cy="120390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EXTENSION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A liquid with a microscopic amount of something dissolved in it is called a colloid</a:t>
                      </a:r>
                      <a:endParaRPr sz="1100" dirty="0"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626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E6622A0-4808-4C94-AA76-C4611E19E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OpenDyslexic" panose="00000500000000000000" pitchFamily="50" charset="0"/>
              </a:rPr>
              <a:t>We will define terms describing mixtures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76F5C-C412-4ECA-9842-EB8550C8F63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latin typeface="OpenDyslexic" panose="00000500000000000000" pitchFamily="50" charset="0"/>
              </a:rPr>
              <a:t>Draw an example of:</a:t>
            </a:r>
          </a:p>
          <a:p>
            <a:r>
              <a:rPr lang="en-AU" dirty="0">
                <a:latin typeface="OpenDyslexic" panose="00000500000000000000" pitchFamily="50" charset="0"/>
              </a:rPr>
              <a:t>A homogenous mixture</a:t>
            </a:r>
          </a:p>
          <a:p>
            <a:endParaRPr lang="en-AU" dirty="0">
              <a:latin typeface="OpenDyslexic" panose="00000500000000000000" pitchFamily="50" charset="0"/>
            </a:endParaRPr>
          </a:p>
          <a:p>
            <a:r>
              <a:rPr lang="en-AU" dirty="0">
                <a:latin typeface="OpenDyslexic" panose="00000500000000000000" pitchFamily="50" charset="0"/>
              </a:rPr>
              <a:t>A heterogenous mixture</a:t>
            </a:r>
          </a:p>
          <a:p>
            <a:endParaRPr lang="en-AU" dirty="0">
              <a:latin typeface="OpenDyslexic" panose="00000500000000000000" pitchFamily="50" charset="0"/>
            </a:endParaRPr>
          </a:p>
          <a:p>
            <a:r>
              <a:rPr lang="en-AU" dirty="0">
                <a:latin typeface="OpenDyslexic" panose="00000500000000000000" pitchFamily="50" charset="0"/>
              </a:rPr>
              <a:t>A suspension</a:t>
            </a:r>
          </a:p>
          <a:p>
            <a:pPr marL="114300" indent="0">
              <a:buNone/>
            </a:pPr>
            <a:endParaRPr lang="en-AU" dirty="0">
              <a:latin typeface="OpenDyslexic" panose="00000500000000000000" pitchFamily="50" charset="0"/>
            </a:endParaRPr>
          </a:p>
          <a:p>
            <a:pPr marL="114300" indent="0">
              <a:buNone/>
            </a:pPr>
            <a:r>
              <a:rPr lang="en-AU" dirty="0">
                <a:latin typeface="OpenDyslexic" panose="00000500000000000000" pitchFamily="50" charset="0"/>
              </a:rPr>
              <a:t>List an example of:</a:t>
            </a:r>
          </a:p>
          <a:p>
            <a:r>
              <a:rPr lang="en-AU" dirty="0">
                <a:latin typeface="OpenDyslexic" panose="00000500000000000000" pitchFamily="50" charset="0"/>
              </a:rPr>
              <a:t>A homogenous mixture</a:t>
            </a:r>
          </a:p>
          <a:p>
            <a:endParaRPr lang="en-AU" dirty="0">
              <a:latin typeface="OpenDyslexic" panose="00000500000000000000" pitchFamily="50" charset="0"/>
            </a:endParaRPr>
          </a:p>
          <a:p>
            <a:r>
              <a:rPr lang="en-AU" dirty="0">
                <a:latin typeface="OpenDyslexic" panose="00000500000000000000" pitchFamily="50" charset="0"/>
              </a:rPr>
              <a:t>A heterogenous mixture</a:t>
            </a:r>
          </a:p>
          <a:p>
            <a:endParaRPr lang="en-AU" dirty="0">
              <a:latin typeface="OpenDyslexic" panose="00000500000000000000" pitchFamily="50" charset="0"/>
            </a:endParaRPr>
          </a:p>
          <a:p>
            <a:r>
              <a:rPr lang="en-AU" dirty="0">
                <a:latin typeface="OpenDyslexic" panose="00000500000000000000" pitchFamily="50" charset="0"/>
              </a:rPr>
              <a:t>A suspension</a:t>
            </a:r>
          </a:p>
        </p:txBody>
      </p:sp>
      <p:graphicFrame>
        <p:nvGraphicFramePr>
          <p:cNvPr id="4" name="Google Shape;141;p23">
            <a:extLst>
              <a:ext uri="{FF2B5EF4-FFF2-40B4-BE49-F238E27FC236}">
                <a16:creationId xmlns:a16="http://schemas.microsoft.com/office/drawing/2014/main" id="{00AF1D89-3340-4825-ACD0-DBEA9D609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214488"/>
              </p:ext>
            </p:extLst>
          </p:nvPr>
        </p:nvGraphicFramePr>
        <p:xfrm>
          <a:off x="6769683" y="3882165"/>
          <a:ext cx="2142625" cy="103626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Does what you drew look like what a friend drew?</a:t>
                      </a:r>
                      <a:endParaRPr sz="1100" dirty="0"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MS900074799[1].wav">
            <a:hlinkClick r:id="" action="ppaction://media"/>
            <a:extLst>
              <a:ext uri="{FF2B5EF4-FFF2-40B4-BE49-F238E27FC236}">
                <a16:creationId xmlns:a16="http://schemas.microsoft.com/office/drawing/2014/main" id="{43536C23-C377-4491-9230-DBD528AAB95E}"/>
              </a:ext>
            </a:extLst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7374709" y="1311610"/>
            <a:ext cx="244475" cy="2444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F0D3F8B0-15A4-4FBC-A66B-2856C4C95336}"/>
              </a:ext>
            </a:extLst>
          </p:cNvPr>
          <p:cNvSpPr/>
          <p:nvPr/>
        </p:nvSpPr>
        <p:spPr>
          <a:xfrm>
            <a:off x="6816647" y="519522"/>
            <a:ext cx="2052228" cy="2052228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F028C3-33AF-4112-8A85-1F490002FD1B}"/>
              </a:ext>
            </a:extLst>
          </p:cNvPr>
          <p:cNvSpPr/>
          <p:nvPr/>
        </p:nvSpPr>
        <p:spPr>
          <a:xfrm>
            <a:off x="6816647" y="519522"/>
            <a:ext cx="2052228" cy="2052228"/>
          </a:xfrm>
          <a:prstGeom prst="ellipse">
            <a:avLst/>
          </a:prstGeom>
          <a:solidFill>
            <a:srgbClr val="33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9DCF1-5378-4831-8CD2-242B45704D8B}"/>
              </a:ext>
            </a:extLst>
          </p:cNvPr>
          <p:cNvSpPr txBox="1"/>
          <p:nvPr/>
        </p:nvSpPr>
        <p:spPr>
          <a:xfrm>
            <a:off x="7082777" y="15466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5 minutes</a:t>
            </a:r>
          </a:p>
        </p:txBody>
      </p:sp>
    </p:spTree>
    <p:extLst>
      <p:ext uri="{BB962C8B-B14F-4D97-AF65-F5344CB8AC3E}">
        <p14:creationId xmlns:p14="http://schemas.microsoft.com/office/powerpoint/2010/main" val="326101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17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torade Thirst Quencher Sports Drink, Cool Blue, 12 Fl Oz ...">
            <a:extLst>
              <a:ext uri="{FF2B5EF4-FFF2-40B4-BE49-F238E27FC236}">
                <a16:creationId xmlns:a16="http://schemas.microsoft.com/office/drawing/2014/main" id="{52EB9509-5AD8-432F-A1AD-43CC1B747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6" r="23775"/>
          <a:stretch/>
        </p:blipFill>
        <p:spPr bwMode="auto">
          <a:xfrm>
            <a:off x="7265252" y="647531"/>
            <a:ext cx="1798065" cy="3522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1">
            <a:extLst>
              <a:ext uri="{FF2B5EF4-FFF2-40B4-BE49-F238E27FC236}">
                <a16:creationId xmlns:a16="http://schemas.microsoft.com/office/drawing/2014/main" id="{385BD7AC-9526-4250-B3C6-77D09C92A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OpenDyslexic" panose="00000500000000000000" pitchFamily="50" charset="0"/>
              </a:rPr>
              <a:t>We will define terms describing mixtures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DBEFC-55C0-4E93-8DF2-83E9B92BC2F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latin typeface="OpenDyslexic" panose="00000500000000000000" pitchFamily="50" charset="0"/>
              </a:rPr>
              <a:t>Solutions are homogenous mixtures in which one or more chemicals (solute) is dissolved in a liquid (solvent)</a:t>
            </a:r>
          </a:p>
          <a:p>
            <a:pPr marL="114300" indent="0">
              <a:buNone/>
            </a:pPr>
            <a:endParaRPr lang="en-AU" dirty="0">
              <a:latin typeface="OpenDyslexic" panose="00000500000000000000" pitchFamily="50" charset="0"/>
            </a:endParaRPr>
          </a:p>
          <a:p>
            <a:pPr marL="114300" indent="0">
              <a:buNone/>
            </a:pPr>
            <a:r>
              <a:rPr lang="en-AU" dirty="0">
                <a:latin typeface="OpenDyslexic" panose="00000500000000000000" pitchFamily="50" charset="0"/>
              </a:rPr>
              <a:t>For example, Gatorade is a solution where the solutes are sugar, electrolytes (salt), and some flavouring, dissolved in the solvent water</a:t>
            </a:r>
          </a:p>
          <a:p>
            <a:pPr marL="114300" indent="0">
              <a:buNone/>
            </a:pPr>
            <a:endParaRPr lang="en-AU" dirty="0">
              <a:latin typeface="OpenDyslexic" panose="00000500000000000000" pitchFamily="50" charset="0"/>
            </a:endParaRPr>
          </a:p>
          <a:p>
            <a:pPr marL="114300" indent="0">
              <a:buNone/>
            </a:pPr>
            <a:r>
              <a:rPr lang="en-AU" dirty="0">
                <a:latin typeface="OpenDyslexic" panose="00000500000000000000" pitchFamily="50" charset="0"/>
              </a:rPr>
              <a:t>The amount of solute dissolved in a volume of solvent is called the </a:t>
            </a:r>
            <a:r>
              <a:rPr lang="en-AU" b="1" dirty="0">
                <a:latin typeface="OpenDyslexic" panose="00000500000000000000" pitchFamily="50" charset="0"/>
              </a:rPr>
              <a:t>concentration</a:t>
            </a:r>
            <a:endParaRPr lang="en-AU" dirty="0">
              <a:latin typeface="OpenDyslexic" panose="00000500000000000000" pitchFamily="50" charset="0"/>
            </a:endParaRPr>
          </a:p>
        </p:txBody>
      </p:sp>
      <p:graphicFrame>
        <p:nvGraphicFramePr>
          <p:cNvPr id="4" name="Google Shape;183;p30">
            <a:extLst>
              <a:ext uri="{FF2B5EF4-FFF2-40B4-BE49-F238E27FC236}">
                <a16:creationId xmlns:a16="http://schemas.microsoft.com/office/drawing/2014/main" id="{2E6254B4-CF1A-4B02-8953-DAD34EBF3A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6217242"/>
              </p:ext>
            </p:extLst>
          </p:nvPr>
        </p:nvGraphicFramePr>
        <p:xfrm>
          <a:off x="7361304" y="229425"/>
          <a:ext cx="1605963" cy="35049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160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oogle Shape;143;p23">
            <a:extLst>
              <a:ext uri="{FF2B5EF4-FFF2-40B4-BE49-F238E27FC236}">
                <a16:creationId xmlns:a16="http://schemas.microsoft.com/office/drawing/2014/main" id="{7573F8B3-76CB-4892-8A97-44B2B3C61C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923568"/>
              </p:ext>
            </p:extLst>
          </p:nvPr>
        </p:nvGraphicFramePr>
        <p:xfrm>
          <a:off x="6824642" y="4238037"/>
          <a:ext cx="2142625" cy="86862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EXTENSION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What other solvents can you think of that exist?</a:t>
                      </a:r>
                      <a:endParaRPr sz="1100" dirty="0"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10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468A141-FA1B-4F08-9ADF-006C42E30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OpenDyslexic" panose="00000500000000000000" pitchFamily="50" charset="0"/>
              </a:rPr>
              <a:t>We will define terms describing mixtures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D928A-6AD0-4B64-B385-E717404C5B5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latin typeface="OpenDyslexic" panose="00000500000000000000" pitchFamily="50" charset="0"/>
              </a:rPr>
              <a:t>Think-Pair-Share: if I add pure water to a bottle of Gatorade that is half-full, what do you think will happen?</a:t>
            </a:r>
          </a:p>
        </p:txBody>
      </p:sp>
      <p:sp>
        <p:nvSpPr>
          <p:cNvPr id="4" name="Oval 33">
            <a:extLst>
              <a:ext uri="{FF2B5EF4-FFF2-40B4-BE49-F238E27FC236}">
                <a16:creationId xmlns:a16="http://schemas.microsoft.com/office/drawing/2014/main" id="{59368616-48A9-4BB7-9F33-B00008137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End</a:t>
            </a:r>
          </a:p>
        </p:txBody>
      </p:sp>
      <p:sp>
        <p:nvSpPr>
          <p:cNvPr id="5" name="Oval 32">
            <a:extLst>
              <a:ext uri="{FF2B5EF4-FFF2-40B4-BE49-F238E27FC236}">
                <a16:creationId xmlns:a16="http://schemas.microsoft.com/office/drawing/2014/main" id="{E47BCD27-11C1-417D-ABB6-17645534C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</a:t>
            </a:r>
          </a:p>
        </p:txBody>
      </p:sp>
      <p:sp>
        <p:nvSpPr>
          <p:cNvPr id="6" name="Oval 31">
            <a:extLst>
              <a:ext uri="{FF2B5EF4-FFF2-40B4-BE49-F238E27FC236}">
                <a16:creationId xmlns:a16="http://schemas.microsoft.com/office/drawing/2014/main" id="{9B7877C5-93D8-48BE-B0DB-8F721393E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</a:t>
            </a:r>
          </a:p>
        </p:txBody>
      </p:sp>
      <p:sp>
        <p:nvSpPr>
          <p:cNvPr id="7" name="Oval 30">
            <a:extLst>
              <a:ext uri="{FF2B5EF4-FFF2-40B4-BE49-F238E27FC236}">
                <a16:creationId xmlns:a16="http://schemas.microsoft.com/office/drawing/2014/main" id="{9DD07FA3-3DE7-483E-B39A-F9B611AC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3</a:t>
            </a:r>
          </a:p>
        </p:txBody>
      </p:sp>
      <p:sp>
        <p:nvSpPr>
          <p:cNvPr id="8" name="Oval 29">
            <a:extLst>
              <a:ext uri="{FF2B5EF4-FFF2-40B4-BE49-F238E27FC236}">
                <a16:creationId xmlns:a16="http://schemas.microsoft.com/office/drawing/2014/main" id="{26EDB89D-E72A-4BD4-9FD2-489A064AF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4</a:t>
            </a:r>
          </a:p>
        </p:txBody>
      </p:sp>
      <p:sp>
        <p:nvSpPr>
          <p:cNvPr id="9" name="Oval 28">
            <a:extLst>
              <a:ext uri="{FF2B5EF4-FFF2-40B4-BE49-F238E27FC236}">
                <a16:creationId xmlns:a16="http://schemas.microsoft.com/office/drawing/2014/main" id="{6439DE65-1047-4F29-9773-CA3F0642F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5</a:t>
            </a:r>
          </a:p>
        </p:txBody>
      </p:sp>
      <p:sp>
        <p:nvSpPr>
          <p:cNvPr id="10" name="Oval 27">
            <a:extLst>
              <a:ext uri="{FF2B5EF4-FFF2-40B4-BE49-F238E27FC236}">
                <a16:creationId xmlns:a16="http://schemas.microsoft.com/office/drawing/2014/main" id="{8DE51B24-E96D-41D5-B34D-83D5C00A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6</a:t>
            </a:r>
          </a:p>
        </p:txBody>
      </p:sp>
      <p:sp>
        <p:nvSpPr>
          <p:cNvPr id="11" name="Oval 26">
            <a:extLst>
              <a:ext uri="{FF2B5EF4-FFF2-40B4-BE49-F238E27FC236}">
                <a16:creationId xmlns:a16="http://schemas.microsoft.com/office/drawing/2014/main" id="{1AC3C1BB-4618-46B1-B36F-12DEBC7A7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7</a:t>
            </a:r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B20EF60E-9147-4F11-A304-33AAB13C4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8</a:t>
            </a:r>
          </a:p>
        </p:txBody>
      </p:sp>
      <p:sp>
        <p:nvSpPr>
          <p:cNvPr id="13" name="Oval 24">
            <a:extLst>
              <a:ext uri="{FF2B5EF4-FFF2-40B4-BE49-F238E27FC236}">
                <a16:creationId xmlns:a16="http://schemas.microsoft.com/office/drawing/2014/main" id="{13075CC8-D965-4058-8202-62181E041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9</a:t>
            </a:r>
          </a:p>
        </p:txBody>
      </p:sp>
      <p:sp>
        <p:nvSpPr>
          <p:cNvPr id="14" name="Oval 23">
            <a:extLst>
              <a:ext uri="{FF2B5EF4-FFF2-40B4-BE49-F238E27FC236}">
                <a16:creationId xmlns:a16="http://schemas.microsoft.com/office/drawing/2014/main" id="{77211441-1DF6-4A95-9B7B-23A179AFF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10</a:t>
            </a:r>
          </a:p>
        </p:txBody>
      </p:sp>
      <p:sp>
        <p:nvSpPr>
          <p:cNvPr id="15" name="Oval 22">
            <a:extLst>
              <a:ext uri="{FF2B5EF4-FFF2-40B4-BE49-F238E27FC236}">
                <a16:creationId xmlns:a16="http://schemas.microsoft.com/office/drawing/2014/main" id="{23EBEEEC-2DE0-421C-BFF5-16ADCD697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11</a:t>
            </a:r>
          </a:p>
        </p:txBody>
      </p:sp>
      <p:sp>
        <p:nvSpPr>
          <p:cNvPr id="16" name="Oval 21">
            <a:extLst>
              <a:ext uri="{FF2B5EF4-FFF2-40B4-BE49-F238E27FC236}">
                <a16:creationId xmlns:a16="http://schemas.microsoft.com/office/drawing/2014/main" id="{8F6E5ABA-8FC5-4BDF-A2F4-C7FAA4EE4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12</a:t>
            </a:r>
          </a:p>
        </p:txBody>
      </p:sp>
      <p:sp>
        <p:nvSpPr>
          <p:cNvPr id="17" name="Oval 20">
            <a:extLst>
              <a:ext uri="{FF2B5EF4-FFF2-40B4-BE49-F238E27FC236}">
                <a16:creationId xmlns:a16="http://schemas.microsoft.com/office/drawing/2014/main" id="{5CAD7A13-783D-4429-9297-E3929617A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9CAB7E-0561-4BC4-870B-F398F6462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F2A44F0-8444-4D15-999A-669E095F2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15</a:t>
            </a:r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94340240-0021-455D-86D4-9342CAF3C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16</a:t>
            </a:r>
          </a:p>
        </p:txBody>
      </p:sp>
      <p:sp>
        <p:nvSpPr>
          <p:cNvPr id="21" name="Oval 16">
            <a:extLst>
              <a:ext uri="{FF2B5EF4-FFF2-40B4-BE49-F238E27FC236}">
                <a16:creationId xmlns:a16="http://schemas.microsoft.com/office/drawing/2014/main" id="{8A844165-EF0E-49CE-B617-F1F18FBC8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17</a:t>
            </a:r>
          </a:p>
        </p:txBody>
      </p:sp>
      <p:sp>
        <p:nvSpPr>
          <p:cNvPr id="22" name="Oval 15">
            <a:extLst>
              <a:ext uri="{FF2B5EF4-FFF2-40B4-BE49-F238E27FC236}">
                <a16:creationId xmlns:a16="http://schemas.microsoft.com/office/drawing/2014/main" id="{DA2E1020-2400-4EE1-8412-8B53814D0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18</a:t>
            </a:r>
          </a:p>
        </p:txBody>
      </p:sp>
      <p:sp>
        <p:nvSpPr>
          <p:cNvPr id="23" name="Oval 14">
            <a:extLst>
              <a:ext uri="{FF2B5EF4-FFF2-40B4-BE49-F238E27FC236}">
                <a16:creationId xmlns:a16="http://schemas.microsoft.com/office/drawing/2014/main" id="{BF68FD55-0D20-4E13-A576-F43176870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19</a:t>
            </a:r>
          </a:p>
        </p:txBody>
      </p:sp>
      <p:sp>
        <p:nvSpPr>
          <p:cNvPr id="24" name="Oval 13">
            <a:extLst>
              <a:ext uri="{FF2B5EF4-FFF2-40B4-BE49-F238E27FC236}">
                <a16:creationId xmlns:a16="http://schemas.microsoft.com/office/drawing/2014/main" id="{B64462BF-B214-47FC-B494-81E0F3E02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20</a:t>
            </a:r>
          </a:p>
        </p:txBody>
      </p:sp>
      <p:sp>
        <p:nvSpPr>
          <p:cNvPr id="25" name="Oval 12">
            <a:extLst>
              <a:ext uri="{FF2B5EF4-FFF2-40B4-BE49-F238E27FC236}">
                <a16:creationId xmlns:a16="http://schemas.microsoft.com/office/drawing/2014/main" id="{DF7BD82A-7F5E-44B4-B669-FB92D7804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21</a:t>
            </a:r>
          </a:p>
        </p:txBody>
      </p:sp>
      <p:sp>
        <p:nvSpPr>
          <p:cNvPr id="26" name="Oval 11">
            <a:extLst>
              <a:ext uri="{FF2B5EF4-FFF2-40B4-BE49-F238E27FC236}">
                <a16:creationId xmlns:a16="http://schemas.microsoft.com/office/drawing/2014/main" id="{7F041FF1-6457-484D-BA3B-535CC1735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22</a:t>
            </a:r>
          </a:p>
        </p:txBody>
      </p:sp>
      <p:sp>
        <p:nvSpPr>
          <p:cNvPr id="27" name="Oval 10">
            <a:extLst>
              <a:ext uri="{FF2B5EF4-FFF2-40B4-BE49-F238E27FC236}">
                <a16:creationId xmlns:a16="http://schemas.microsoft.com/office/drawing/2014/main" id="{CE0F6CA7-38EE-418C-8706-BA7F9785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23</a:t>
            </a:r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25CBC868-F05B-45D6-B69A-03D2EFE3D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24</a:t>
            </a:r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9A7A0142-0948-402E-A36A-131B73623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25</a:t>
            </a:r>
          </a:p>
        </p:txBody>
      </p:sp>
      <p:sp>
        <p:nvSpPr>
          <p:cNvPr id="30" name="Oval 7">
            <a:extLst>
              <a:ext uri="{FF2B5EF4-FFF2-40B4-BE49-F238E27FC236}">
                <a16:creationId xmlns:a16="http://schemas.microsoft.com/office/drawing/2014/main" id="{C9D097DD-5E11-4BA4-B76B-BD51DB5C3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26</a:t>
            </a:r>
          </a:p>
        </p:txBody>
      </p:sp>
      <p:sp>
        <p:nvSpPr>
          <p:cNvPr id="31" name="Oval 6">
            <a:extLst>
              <a:ext uri="{FF2B5EF4-FFF2-40B4-BE49-F238E27FC236}">
                <a16:creationId xmlns:a16="http://schemas.microsoft.com/office/drawing/2014/main" id="{098D7C6D-EF27-4A09-9F5F-23AD98D80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27</a:t>
            </a:r>
          </a:p>
        </p:txBody>
      </p:sp>
      <p:sp>
        <p:nvSpPr>
          <p:cNvPr id="32" name="Oval 5">
            <a:extLst>
              <a:ext uri="{FF2B5EF4-FFF2-40B4-BE49-F238E27FC236}">
                <a16:creationId xmlns:a16="http://schemas.microsoft.com/office/drawing/2014/main" id="{0EB3A1E8-2D54-430C-A6EB-8326F900F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28</a:t>
            </a:r>
          </a:p>
        </p:txBody>
      </p:sp>
      <p:sp>
        <p:nvSpPr>
          <p:cNvPr id="33" name="Oval 4">
            <a:extLst>
              <a:ext uri="{FF2B5EF4-FFF2-40B4-BE49-F238E27FC236}">
                <a16:creationId xmlns:a16="http://schemas.microsoft.com/office/drawing/2014/main" id="{5B261339-DEF4-4345-83A5-4405BEF94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29</a:t>
            </a:r>
          </a:p>
        </p:txBody>
      </p:sp>
      <p:sp>
        <p:nvSpPr>
          <p:cNvPr id="34" name="Oval 3">
            <a:extLst>
              <a:ext uri="{FF2B5EF4-FFF2-40B4-BE49-F238E27FC236}">
                <a16:creationId xmlns:a16="http://schemas.microsoft.com/office/drawing/2014/main" id="{2B126E7D-E580-45C0-9736-D4407B43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30</a:t>
            </a:r>
          </a:p>
        </p:txBody>
      </p:sp>
      <p:sp>
        <p:nvSpPr>
          <p:cNvPr id="35" name="Oval 32">
            <a:extLst>
              <a:ext uri="{FF2B5EF4-FFF2-40B4-BE49-F238E27FC236}">
                <a16:creationId xmlns:a16="http://schemas.microsoft.com/office/drawing/2014/main" id="{08BC050E-BC64-4C0B-B791-5F6C7DD3F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31</a:t>
            </a:r>
          </a:p>
        </p:txBody>
      </p:sp>
      <p:sp>
        <p:nvSpPr>
          <p:cNvPr id="36" name="Oval 31">
            <a:extLst>
              <a:ext uri="{FF2B5EF4-FFF2-40B4-BE49-F238E27FC236}">
                <a16:creationId xmlns:a16="http://schemas.microsoft.com/office/drawing/2014/main" id="{CE9BF377-D589-42CE-B345-F09450E45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32</a:t>
            </a:r>
          </a:p>
        </p:txBody>
      </p:sp>
      <p:sp>
        <p:nvSpPr>
          <p:cNvPr id="37" name="Oval 30">
            <a:extLst>
              <a:ext uri="{FF2B5EF4-FFF2-40B4-BE49-F238E27FC236}">
                <a16:creationId xmlns:a16="http://schemas.microsoft.com/office/drawing/2014/main" id="{26BA0FEC-3213-478E-8C07-51900B544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33</a:t>
            </a:r>
          </a:p>
        </p:txBody>
      </p:sp>
      <p:sp>
        <p:nvSpPr>
          <p:cNvPr id="38" name="Oval 29">
            <a:extLst>
              <a:ext uri="{FF2B5EF4-FFF2-40B4-BE49-F238E27FC236}">
                <a16:creationId xmlns:a16="http://schemas.microsoft.com/office/drawing/2014/main" id="{53010597-73F0-4BBD-AB87-A6A12EE8D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34</a:t>
            </a:r>
          </a:p>
        </p:txBody>
      </p:sp>
      <p:sp>
        <p:nvSpPr>
          <p:cNvPr id="39" name="Oval 28">
            <a:extLst>
              <a:ext uri="{FF2B5EF4-FFF2-40B4-BE49-F238E27FC236}">
                <a16:creationId xmlns:a16="http://schemas.microsoft.com/office/drawing/2014/main" id="{CF63BE6D-6834-4FE6-B32C-9FC904772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35</a:t>
            </a:r>
          </a:p>
        </p:txBody>
      </p:sp>
      <p:sp>
        <p:nvSpPr>
          <p:cNvPr id="40" name="Oval 27">
            <a:extLst>
              <a:ext uri="{FF2B5EF4-FFF2-40B4-BE49-F238E27FC236}">
                <a16:creationId xmlns:a16="http://schemas.microsoft.com/office/drawing/2014/main" id="{C0903A3C-BE52-4AE3-B346-1A0F09D00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36</a:t>
            </a:r>
          </a:p>
        </p:txBody>
      </p:sp>
      <p:sp>
        <p:nvSpPr>
          <p:cNvPr id="41" name="Oval 26">
            <a:extLst>
              <a:ext uri="{FF2B5EF4-FFF2-40B4-BE49-F238E27FC236}">
                <a16:creationId xmlns:a16="http://schemas.microsoft.com/office/drawing/2014/main" id="{3A691759-494E-4D13-85D3-9E59747FA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37</a:t>
            </a:r>
          </a:p>
        </p:txBody>
      </p:sp>
      <p:sp>
        <p:nvSpPr>
          <p:cNvPr id="42" name="Oval 25">
            <a:extLst>
              <a:ext uri="{FF2B5EF4-FFF2-40B4-BE49-F238E27FC236}">
                <a16:creationId xmlns:a16="http://schemas.microsoft.com/office/drawing/2014/main" id="{C8C50B26-DF38-44C0-85AA-6BF512224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38</a:t>
            </a:r>
          </a:p>
        </p:txBody>
      </p:sp>
      <p:sp>
        <p:nvSpPr>
          <p:cNvPr id="43" name="Oval 24">
            <a:extLst>
              <a:ext uri="{FF2B5EF4-FFF2-40B4-BE49-F238E27FC236}">
                <a16:creationId xmlns:a16="http://schemas.microsoft.com/office/drawing/2014/main" id="{B6392D2F-DC04-45C7-BA5D-EB84475E8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39</a:t>
            </a:r>
          </a:p>
        </p:txBody>
      </p:sp>
      <p:sp>
        <p:nvSpPr>
          <p:cNvPr id="44" name="Oval 23">
            <a:extLst>
              <a:ext uri="{FF2B5EF4-FFF2-40B4-BE49-F238E27FC236}">
                <a16:creationId xmlns:a16="http://schemas.microsoft.com/office/drawing/2014/main" id="{37CFE5B2-A9AF-43DD-B482-7E5423D4A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40</a:t>
            </a:r>
          </a:p>
        </p:txBody>
      </p:sp>
      <p:sp>
        <p:nvSpPr>
          <p:cNvPr id="45" name="Oval 22">
            <a:extLst>
              <a:ext uri="{FF2B5EF4-FFF2-40B4-BE49-F238E27FC236}">
                <a16:creationId xmlns:a16="http://schemas.microsoft.com/office/drawing/2014/main" id="{42ACD557-8FB3-486A-9361-DD0F12890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41</a:t>
            </a:r>
          </a:p>
        </p:txBody>
      </p:sp>
      <p:sp>
        <p:nvSpPr>
          <p:cNvPr id="46" name="Oval 21">
            <a:extLst>
              <a:ext uri="{FF2B5EF4-FFF2-40B4-BE49-F238E27FC236}">
                <a16:creationId xmlns:a16="http://schemas.microsoft.com/office/drawing/2014/main" id="{F22C36AC-DB0B-4AC2-81E9-76984D66D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42</a:t>
            </a:r>
          </a:p>
        </p:txBody>
      </p:sp>
      <p:sp>
        <p:nvSpPr>
          <p:cNvPr id="47" name="Oval 20">
            <a:extLst>
              <a:ext uri="{FF2B5EF4-FFF2-40B4-BE49-F238E27FC236}">
                <a16:creationId xmlns:a16="http://schemas.microsoft.com/office/drawing/2014/main" id="{27E247A3-5FD1-482E-ABAD-590B7A910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43</a:t>
            </a:r>
          </a:p>
        </p:txBody>
      </p:sp>
      <p:sp>
        <p:nvSpPr>
          <p:cNvPr id="48" name="Oval 19">
            <a:extLst>
              <a:ext uri="{FF2B5EF4-FFF2-40B4-BE49-F238E27FC236}">
                <a16:creationId xmlns:a16="http://schemas.microsoft.com/office/drawing/2014/main" id="{86FC8D5D-7253-4944-9DC4-6DC5B5256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44</a:t>
            </a:r>
          </a:p>
        </p:txBody>
      </p:sp>
      <p:sp>
        <p:nvSpPr>
          <p:cNvPr id="49" name="Oval 18">
            <a:extLst>
              <a:ext uri="{FF2B5EF4-FFF2-40B4-BE49-F238E27FC236}">
                <a16:creationId xmlns:a16="http://schemas.microsoft.com/office/drawing/2014/main" id="{C3FB0F0E-1ED9-4A3A-B0D5-44A9CCBFC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45</a:t>
            </a:r>
          </a:p>
        </p:txBody>
      </p:sp>
      <p:sp>
        <p:nvSpPr>
          <p:cNvPr id="50" name="Oval 17">
            <a:extLst>
              <a:ext uri="{FF2B5EF4-FFF2-40B4-BE49-F238E27FC236}">
                <a16:creationId xmlns:a16="http://schemas.microsoft.com/office/drawing/2014/main" id="{251DADA8-F0A1-49A7-87B8-25B4FC98A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46</a:t>
            </a:r>
          </a:p>
        </p:txBody>
      </p:sp>
      <p:sp>
        <p:nvSpPr>
          <p:cNvPr id="51" name="Oval 16">
            <a:extLst>
              <a:ext uri="{FF2B5EF4-FFF2-40B4-BE49-F238E27FC236}">
                <a16:creationId xmlns:a16="http://schemas.microsoft.com/office/drawing/2014/main" id="{892ADCFE-CBC4-46A3-8634-E7B751AAB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47</a:t>
            </a:r>
          </a:p>
        </p:txBody>
      </p:sp>
      <p:sp>
        <p:nvSpPr>
          <p:cNvPr id="52" name="Oval 15">
            <a:extLst>
              <a:ext uri="{FF2B5EF4-FFF2-40B4-BE49-F238E27FC236}">
                <a16:creationId xmlns:a16="http://schemas.microsoft.com/office/drawing/2014/main" id="{08287945-74D1-4D9F-90F0-59A132B8F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48</a:t>
            </a:r>
          </a:p>
        </p:txBody>
      </p:sp>
      <p:sp>
        <p:nvSpPr>
          <p:cNvPr id="53" name="Oval 14">
            <a:extLst>
              <a:ext uri="{FF2B5EF4-FFF2-40B4-BE49-F238E27FC236}">
                <a16:creationId xmlns:a16="http://schemas.microsoft.com/office/drawing/2014/main" id="{423C1606-47C7-4E5C-AC22-1F708E96C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49</a:t>
            </a:r>
          </a:p>
        </p:txBody>
      </p:sp>
      <p:sp>
        <p:nvSpPr>
          <p:cNvPr id="54" name="Oval 13">
            <a:extLst>
              <a:ext uri="{FF2B5EF4-FFF2-40B4-BE49-F238E27FC236}">
                <a16:creationId xmlns:a16="http://schemas.microsoft.com/office/drawing/2014/main" id="{6BEC9516-DB8A-49B8-BD27-327F3E975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50</a:t>
            </a:r>
          </a:p>
        </p:txBody>
      </p:sp>
      <p:sp>
        <p:nvSpPr>
          <p:cNvPr id="55" name="Oval 12">
            <a:extLst>
              <a:ext uri="{FF2B5EF4-FFF2-40B4-BE49-F238E27FC236}">
                <a16:creationId xmlns:a16="http://schemas.microsoft.com/office/drawing/2014/main" id="{BBAC1FC8-83FC-4243-933F-E99985222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51</a:t>
            </a:r>
          </a:p>
        </p:txBody>
      </p:sp>
      <p:sp>
        <p:nvSpPr>
          <p:cNvPr id="56" name="Oval 11">
            <a:extLst>
              <a:ext uri="{FF2B5EF4-FFF2-40B4-BE49-F238E27FC236}">
                <a16:creationId xmlns:a16="http://schemas.microsoft.com/office/drawing/2014/main" id="{14A3244F-AABA-4692-8D37-F5DD6D94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52</a:t>
            </a:r>
          </a:p>
        </p:txBody>
      </p:sp>
      <p:sp>
        <p:nvSpPr>
          <p:cNvPr id="57" name="Oval 10">
            <a:extLst>
              <a:ext uri="{FF2B5EF4-FFF2-40B4-BE49-F238E27FC236}">
                <a16:creationId xmlns:a16="http://schemas.microsoft.com/office/drawing/2014/main" id="{80046261-6A72-4DBB-825B-E1FD0AE22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53</a:t>
            </a:r>
          </a:p>
        </p:txBody>
      </p:sp>
      <p:sp>
        <p:nvSpPr>
          <p:cNvPr id="58" name="Oval 9">
            <a:extLst>
              <a:ext uri="{FF2B5EF4-FFF2-40B4-BE49-F238E27FC236}">
                <a16:creationId xmlns:a16="http://schemas.microsoft.com/office/drawing/2014/main" id="{56EC893B-4240-4AE5-B3E0-F9322E2AA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54</a:t>
            </a:r>
          </a:p>
        </p:txBody>
      </p:sp>
      <p:sp>
        <p:nvSpPr>
          <p:cNvPr id="59" name="Oval 8">
            <a:extLst>
              <a:ext uri="{FF2B5EF4-FFF2-40B4-BE49-F238E27FC236}">
                <a16:creationId xmlns:a16="http://schemas.microsoft.com/office/drawing/2014/main" id="{722024BE-97F5-467F-BC51-2D82C594F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55</a:t>
            </a:r>
          </a:p>
        </p:txBody>
      </p:sp>
      <p:sp>
        <p:nvSpPr>
          <p:cNvPr id="60" name="Oval 7">
            <a:extLst>
              <a:ext uri="{FF2B5EF4-FFF2-40B4-BE49-F238E27FC236}">
                <a16:creationId xmlns:a16="http://schemas.microsoft.com/office/drawing/2014/main" id="{7D9AA401-1501-4295-915A-F6FC3AA5F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56</a:t>
            </a:r>
          </a:p>
        </p:txBody>
      </p:sp>
      <p:sp>
        <p:nvSpPr>
          <p:cNvPr id="61" name="Oval 6">
            <a:extLst>
              <a:ext uri="{FF2B5EF4-FFF2-40B4-BE49-F238E27FC236}">
                <a16:creationId xmlns:a16="http://schemas.microsoft.com/office/drawing/2014/main" id="{A04B86C0-86BF-4644-883F-744FA30D0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57</a:t>
            </a:r>
          </a:p>
        </p:txBody>
      </p:sp>
      <p:sp>
        <p:nvSpPr>
          <p:cNvPr id="62" name="Oval 5">
            <a:extLst>
              <a:ext uri="{FF2B5EF4-FFF2-40B4-BE49-F238E27FC236}">
                <a16:creationId xmlns:a16="http://schemas.microsoft.com/office/drawing/2014/main" id="{FCC28166-1160-41EE-A8E3-A0572EDD4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58</a:t>
            </a:r>
          </a:p>
        </p:txBody>
      </p:sp>
      <p:sp>
        <p:nvSpPr>
          <p:cNvPr id="63" name="Oval 4">
            <a:extLst>
              <a:ext uri="{FF2B5EF4-FFF2-40B4-BE49-F238E27FC236}">
                <a16:creationId xmlns:a16="http://schemas.microsoft.com/office/drawing/2014/main" id="{8704700D-5EC2-4B06-8D03-DC70DB58E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59</a:t>
            </a:r>
          </a:p>
        </p:txBody>
      </p:sp>
      <p:sp>
        <p:nvSpPr>
          <p:cNvPr id="64" name="Oval 3">
            <a:extLst>
              <a:ext uri="{FF2B5EF4-FFF2-40B4-BE49-F238E27FC236}">
                <a16:creationId xmlns:a16="http://schemas.microsoft.com/office/drawing/2014/main" id="{599CBD57-6608-4CEA-B6F7-DE53D5078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60</a:t>
            </a:r>
          </a:p>
        </p:txBody>
      </p:sp>
      <p:graphicFrame>
        <p:nvGraphicFramePr>
          <p:cNvPr id="65" name="Google Shape;142;p23">
            <a:extLst>
              <a:ext uri="{FF2B5EF4-FFF2-40B4-BE49-F238E27FC236}">
                <a16:creationId xmlns:a16="http://schemas.microsoft.com/office/drawing/2014/main" id="{3D34F0A9-26DC-4560-B808-34B2FFF28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3262004"/>
              </p:ext>
            </p:extLst>
          </p:nvPr>
        </p:nvGraphicFramePr>
        <p:xfrm>
          <a:off x="6821770" y="2477787"/>
          <a:ext cx="2134475" cy="103626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What will it look like?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What will it smell like?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What will it taste like?</a:t>
                      </a:r>
                      <a:endParaRPr sz="1100" dirty="0"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 descr="Molarity · Chemistry">
            <a:extLst>
              <a:ext uri="{FF2B5EF4-FFF2-40B4-BE49-F238E27FC236}">
                <a16:creationId xmlns:a16="http://schemas.microsoft.com/office/drawing/2014/main" id="{FAF5D9D4-8FAD-4BFE-813F-E1B1C4984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708" y="2003011"/>
            <a:ext cx="5102199" cy="302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34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3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6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8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9000"/>
                            </p:stCondLst>
                            <p:childTnLst>
                              <p:par>
                                <p:cTn id="9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0"/>
                            </p:stCondLst>
                            <p:childTnLst>
                              <p:par>
                                <p:cTn id="9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1000"/>
                            </p:stCondLst>
                            <p:childTnLst>
                              <p:par>
                                <p:cTn id="10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2000"/>
                            </p:stCondLst>
                            <p:childTnLst>
                              <p:par>
                                <p:cTn id="10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3000"/>
                            </p:stCondLst>
                            <p:childTnLst>
                              <p:par>
                                <p:cTn id="10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4000"/>
                            </p:stCondLst>
                            <p:childTnLst>
                              <p:par>
                                <p:cTn id="11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5000"/>
                            </p:stCondLst>
                            <p:childTnLst>
                              <p:par>
                                <p:cTn id="11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6000"/>
                            </p:stCondLst>
                            <p:childTnLst>
                              <p:par>
                                <p:cTn id="11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7000"/>
                            </p:stCondLst>
                            <p:childTnLst>
                              <p:par>
                                <p:cTn id="11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8000"/>
                            </p:stCondLst>
                            <p:childTnLst>
                              <p:par>
                                <p:cTn id="12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9000"/>
                            </p:stCondLst>
                            <p:childTnLst>
                              <p:par>
                                <p:cTn id="12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000"/>
                            </p:stCondLst>
                            <p:childTnLst>
                              <p:par>
                                <p:cTn id="12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1000"/>
                            </p:stCondLst>
                            <p:childTnLst>
                              <p:par>
                                <p:cTn id="13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2000"/>
                            </p:stCondLst>
                            <p:childTnLst>
                              <p:par>
                                <p:cTn id="13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3000"/>
                            </p:stCondLst>
                            <p:childTnLst>
                              <p:par>
                                <p:cTn id="13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4000"/>
                            </p:stCondLst>
                            <p:childTnLst>
                              <p:par>
                                <p:cTn id="14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5000"/>
                            </p:stCondLst>
                            <p:childTnLst>
                              <p:par>
                                <p:cTn id="14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6000"/>
                            </p:stCondLst>
                            <p:childTnLst>
                              <p:par>
                                <p:cTn id="14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7000"/>
                            </p:stCondLst>
                            <p:childTnLst>
                              <p:par>
                                <p:cTn id="14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8000"/>
                            </p:stCondLst>
                            <p:childTnLst>
                              <p:par>
                                <p:cTn id="15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9000"/>
                            </p:stCondLst>
                            <p:childTnLst>
                              <p:par>
                                <p:cTn id="15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00"/>
                            </p:stCondLst>
                            <p:childTnLst>
                              <p:par>
                                <p:cTn id="15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1000"/>
                            </p:stCondLst>
                            <p:childTnLst>
                              <p:par>
                                <p:cTn id="16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2000"/>
                            </p:stCondLst>
                            <p:childTnLst>
                              <p:par>
                                <p:cTn id="16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3000"/>
                            </p:stCondLst>
                            <p:childTnLst>
                              <p:par>
                                <p:cTn id="16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4000"/>
                            </p:stCondLst>
                            <p:childTnLst>
                              <p:par>
                                <p:cTn id="17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5000"/>
                            </p:stCondLst>
                            <p:childTnLst>
                              <p:par>
                                <p:cTn id="17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6000"/>
                            </p:stCondLst>
                            <p:childTnLst>
                              <p:par>
                                <p:cTn id="17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7000"/>
                            </p:stCondLst>
                            <p:childTnLst>
                              <p:par>
                                <p:cTn id="17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8000"/>
                            </p:stCondLst>
                            <p:childTnLst>
                              <p:par>
                                <p:cTn id="18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4835D63-DEA7-4463-9728-F27768B9A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OpenDyslexic" panose="00000500000000000000" pitchFamily="50" charset="0"/>
              </a:rPr>
              <a:t>We will define terms describing mixtures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1E9B5-2925-417F-ADD2-DB75F3E1AF3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latin typeface="OpenDyslexic" panose="00000500000000000000" pitchFamily="50" charset="0"/>
              </a:rPr>
              <a:t>If you add more pure solvent</a:t>
            </a:r>
            <a:r>
              <a:rPr lang="en-AU" baseline="-25000" dirty="0">
                <a:latin typeface="OpenDyslexic" panose="00000500000000000000" pitchFamily="50" charset="0"/>
              </a:rPr>
              <a:t>1</a:t>
            </a:r>
            <a:r>
              <a:rPr lang="en-AU" dirty="0">
                <a:latin typeface="OpenDyslexic" panose="00000500000000000000" pitchFamily="50" charset="0"/>
              </a:rPr>
              <a:t>, the concentration</a:t>
            </a:r>
            <a:r>
              <a:rPr lang="en-AU" baseline="-25000" dirty="0">
                <a:latin typeface="OpenDyslexic" panose="00000500000000000000" pitchFamily="50" charset="0"/>
              </a:rPr>
              <a:t>2</a:t>
            </a:r>
            <a:r>
              <a:rPr lang="en-AU" dirty="0">
                <a:latin typeface="OpenDyslexic" panose="00000500000000000000" pitchFamily="50" charset="0"/>
              </a:rPr>
              <a:t> will </a:t>
            </a:r>
            <a:r>
              <a:rPr lang="en-AU" b="1" dirty="0">
                <a:latin typeface="OpenDyslexic" panose="00000500000000000000" pitchFamily="50" charset="0"/>
              </a:rPr>
              <a:t>decrease. </a:t>
            </a:r>
            <a:r>
              <a:rPr lang="en-AU" dirty="0">
                <a:latin typeface="OpenDyslexic" panose="00000500000000000000" pitchFamily="50" charset="0"/>
              </a:rPr>
              <a:t>This is called a </a:t>
            </a:r>
            <a:r>
              <a:rPr lang="en-AU" b="1" dirty="0">
                <a:latin typeface="OpenDyslexic" panose="00000500000000000000" pitchFamily="50" charset="0"/>
              </a:rPr>
              <a:t>dilution</a:t>
            </a:r>
            <a:r>
              <a:rPr lang="en-AU" dirty="0">
                <a:latin typeface="OpenDyslexic" panose="00000500000000000000" pitchFamily="50" charset="0"/>
              </a:rPr>
              <a:t>. If you add more solute</a:t>
            </a:r>
            <a:r>
              <a:rPr lang="en-AU" baseline="-25000" dirty="0">
                <a:latin typeface="OpenDyslexic" panose="00000500000000000000" pitchFamily="50" charset="0"/>
              </a:rPr>
              <a:t>3</a:t>
            </a:r>
            <a:r>
              <a:rPr lang="en-AU" dirty="0">
                <a:latin typeface="OpenDyslexic" panose="00000500000000000000" pitchFamily="50" charset="0"/>
              </a:rPr>
              <a:t>, the concentration</a:t>
            </a:r>
            <a:r>
              <a:rPr lang="en-AU" baseline="-25000" dirty="0">
                <a:latin typeface="OpenDyslexic" panose="00000500000000000000" pitchFamily="50" charset="0"/>
              </a:rPr>
              <a:t>2</a:t>
            </a:r>
            <a:r>
              <a:rPr lang="en-AU" dirty="0">
                <a:latin typeface="OpenDyslexic" panose="00000500000000000000" pitchFamily="50" charset="0"/>
              </a:rPr>
              <a:t> will </a:t>
            </a:r>
            <a:r>
              <a:rPr lang="en-AU" b="1" dirty="0">
                <a:latin typeface="OpenDyslexic" panose="00000500000000000000" pitchFamily="50" charset="0"/>
              </a:rPr>
              <a:t>increase</a:t>
            </a:r>
          </a:p>
          <a:p>
            <a:pPr marL="114300" indent="0">
              <a:buNone/>
            </a:pPr>
            <a:endParaRPr lang="en-AU" b="1" dirty="0">
              <a:latin typeface="OpenDyslexic" panose="00000500000000000000" pitchFamily="50" charset="0"/>
            </a:endParaRPr>
          </a:p>
          <a:p>
            <a:pPr marL="114300" indent="0">
              <a:buNone/>
            </a:pPr>
            <a:r>
              <a:rPr lang="en-AU" dirty="0">
                <a:latin typeface="OpenDyslexic" panose="00000500000000000000" pitchFamily="50" charset="0"/>
              </a:rPr>
              <a:t>If you keep adding solute, eventually </a:t>
            </a:r>
          </a:p>
          <a:p>
            <a:pPr marL="114300" indent="0">
              <a:buNone/>
            </a:pPr>
            <a:r>
              <a:rPr lang="en-AU" dirty="0">
                <a:latin typeface="OpenDyslexic" panose="00000500000000000000" pitchFamily="50" charset="0"/>
              </a:rPr>
              <a:t>you will reach a point where you can’t </a:t>
            </a:r>
          </a:p>
          <a:p>
            <a:pPr marL="114300" indent="0">
              <a:buNone/>
            </a:pPr>
            <a:r>
              <a:rPr lang="en-AU" dirty="0">
                <a:latin typeface="OpenDyslexic" panose="00000500000000000000" pitchFamily="50" charset="0"/>
              </a:rPr>
              <a:t>add anymore. This is called </a:t>
            </a:r>
            <a:r>
              <a:rPr lang="en-AU" b="1" dirty="0">
                <a:latin typeface="OpenDyslexic" panose="00000500000000000000" pitchFamily="50" charset="0"/>
              </a:rPr>
              <a:t>saturation</a:t>
            </a:r>
            <a:endParaRPr lang="en-AU" dirty="0">
              <a:latin typeface="OpenDyslexic" panose="00000500000000000000" pitchFamily="50" charset="0"/>
            </a:endParaRPr>
          </a:p>
        </p:txBody>
      </p:sp>
      <p:graphicFrame>
        <p:nvGraphicFramePr>
          <p:cNvPr id="4" name="Google Shape;137;p23">
            <a:extLst>
              <a:ext uri="{FF2B5EF4-FFF2-40B4-BE49-F238E27FC236}">
                <a16:creationId xmlns:a16="http://schemas.microsoft.com/office/drawing/2014/main" id="{F8EFAE3D-0FE6-48F0-8D4E-0774B4D227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410274"/>
              </p:ext>
            </p:extLst>
          </p:nvPr>
        </p:nvGraphicFramePr>
        <p:xfrm>
          <a:off x="6914025" y="266050"/>
          <a:ext cx="2134475" cy="170682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1 – the liquid used in a solution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2 – the amount of solute dissolved in an amount of solvent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3 – the stuff dissolved in the solution</a:t>
                      </a:r>
                      <a:endParaRPr sz="1100" dirty="0"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" name="Picture 2" descr="BBC - Standard Grade Bitesize Chemistry - Chemical ...">
            <a:extLst>
              <a:ext uri="{FF2B5EF4-FFF2-40B4-BE49-F238E27FC236}">
                <a16:creationId xmlns:a16="http://schemas.microsoft.com/office/drawing/2014/main" id="{ED88350E-11D1-4423-A326-AF75BA30E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787" y="2057394"/>
            <a:ext cx="3421713" cy="294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64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128C9CD-0CDA-4412-8A26-515EA418E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OpenDyslexic" panose="00000500000000000000" pitchFamily="50" charset="0"/>
              </a:rPr>
              <a:t>We will define terms describing mixtures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F39FD-23E0-418A-BC78-070A44FDE61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753035"/>
            <a:ext cx="6173700" cy="4165390"/>
          </a:xfrm>
        </p:spPr>
        <p:txBody>
          <a:bodyPr/>
          <a:lstStyle/>
          <a:p>
            <a:pPr marL="114300" indent="0">
              <a:buNone/>
            </a:pPr>
            <a:r>
              <a:rPr lang="en-AU" dirty="0">
                <a:latin typeface="OpenDyslexic" panose="00000500000000000000" pitchFamily="50" charset="0"/>
              </a:rPr>
              <a:t>For each of the following, identify the solute and the solution:</a:t>
            </a:r>
          </a:p>
          <a:p>
            <a:pPr marL="114300" indent="0">
              <a:buNone/>
            </a:pPr>
            <a:endParaRPr lang="en-AU" dirty="0">
              <a:latin typeface="OpenDyslexic" panose="00000500000000000000" pitchFamily="50" charset="0"/>
            </a:endParaRPr>
          </a:p>
          <a:p>
            <a:pPr>
              <a:buAutoNum type="arabicPeriod"/>
            </a:pPr>
            <a:r>
              <a:rPr lang="en-AU" dirty="0">
                <a:latin typeface="OpenDyslexic" panose="00000500000000000000" pitchFamily="50" charset="0"/>
              </a:rPr>
              <a:t>Copper sulphate in water</a:t>
            </a:r>
          </a:p>
          <a:p>
            <a:pPr>
              <a:buAutoNum type="arabicPeriod"/>
            </a:pPr>
            <a:r>
              <a:rPr lang="en-AU" dirty="0">
                <a:latin typeface="OpenDyslexic" panose="00000500000000000000" pitchFamily="50" charset="0"/>
              </a:rPr>
              <a:t>Weed killer in water</a:t>
            </a:r>
          </a:p>
          <a:p>
            <a:pPr>
              <a:buAutoNum type="arabicPeriod"/>
            </a:pPr>
            <a:r>
              <a:rPr lang="en-AU" dirty="0">
                <a:latin typeface="OpenDyslexic" panose="00000500000000000000" pitchFamily="50" charset="0"/>
              </a:rPr>
              <a:t>Beer</a:t>
            </a:r>
          </a:p>
          <a:p>
            <a:pPr>
              <a:buAutoNum type="arabicPeriod"/>
            </a:pPr>
            <a:r>
              <a:rPr lang="en-AU" dirty="0">
                <a:latin typeface="OpenDyslexic" panose="00000500000000000000" pitchFamily="50" charset="0"/>
              </a:rPr>
              <a:t>Blood</a:t>
            </a:r>
          </a:p>
          <a:p>
            <a:pPr>
              <a:buAutoNum type="arabicPeriod"/>
            </a:pPr>
            <a:r>
              <a:rPr lang="en-AU" dirty="0">
                <a:latin typeface="OpenDyslexic" panose="00000500000000000000" pitchFamily="50" charset="0"/>
              </a:rPr>
              <a:t>Vinegar</a:t>
            </a:r>
          </a:p>
          <a:p>
            <a:pPr>
              <a:buAutoNum type="arabicPeriod"/>
            </a:pPr>
            <a:r>
              <a:rPr lang="en-AU" dirty="0">
                <a:latin typeface="OpenDyslexic" panose="00000500000000000000" pitchFamily="50" charset="0"/>
              </a:rPr>
              <a:t>Seawater</a:t>
            </a:r>
          </a:p>
          <a:p>
            <a:pPr>
              <a:buAutoNum type="arabicPeriod"/>
            </a:pPr>
            <a:r>
              <a:rPr lang="en-AU" dirty="0">
                <a:latin typeface="OpenDyslexic" panose="00000500000000000000" pitchFamily="50" charset="0"/>
              </a:rPr>
              <a:t>Soft Drinks</a:t>
            </a:r>
          </a:p>
          <a:p>
            <a:pPr>
              <a:buAutoNum type="arabicPeriod"/>
            </a:pPr>
            <a:r>
              <a:rPr lang="en-AU" dirty="0">
                <a:latin typeface="OpenDyslexic" panose="00000500000000000000" pitchFamily="50" charset="0"/>
              </a:rPr>
              <a:t>Air</a:t>
            </a:r>
          </a:p>
        </p:txBody>
      </p:sp>
      <p:pic>
        <p:nvPicPr>
          <p:cNvPr id="4" name="MS900074799[1].wav">
            <a:hlinkClick r:id="" action="ppaction://media"/>
            <a:extLst>
              <a:ext uri="{FF2B5EF4-FFF2-40B4-BE49-F238E27FC236}">
                <a16:creationId xmlns:a16="http://schemas.microsoft.com/office/drawing/2014/main" id="{E1D8BD94-A366-4B91-8EFE-43B0B0BC9510}"/>
              </a:ext>
            </a:extLst>
          </p:cNvPr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 cstate="print"/>
          <a:stretch>
            <a:fillRect/>
          </a:stretch>
        </p:blipFill>
        <p:spPr>
          <a:xfrm>
            <a:off x="7443865" y="1406138"/>
            <a:ext cx="244475" cy="2444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C64BE8A-62D1-48A3-BA6A-8ACADCE6D541}"/>
              </a:ext>
            </a:extLst>
          </p:cNvPr>
          <p:cNvSpPr/>
          <p:nvPr/>
        </p:nvSpPr>
        <p:spPr>
          <a:xfrm>
            <a:off x="6885803" y="614050"/>
            <a:ext cx="2052228" cy="2052228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4ED852-1D75-43EC-9DAD-52719B47554B}"/>
              </a:ext>
            </a:extLst>
          </p:cNvPr>
          <p:cNvSpPr/>
          <p:nvPr/>
        </p:nvSpPr>
        <p:spPr>
          <a:xfrm>
            <a:off x="6885803" y="614050"/>
            <a:ext cx="2052228" cy="2052228"/>
          </a:xfrm>
          <a:prstGeom prst="ellipse">
            <a:avLst/>
          </a:prstGeom>
          <a:solidFill>
            <a:srgbClr val="3333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DFB74-54A5-48D7-881F-A5FFC0A2C95A}"/>
              </a:ext>
            </a:extLst>
          </p:cNvPr>
          <p:cNvSpPr txBox="1"/>
          <p:nvPr/>
        </p:nvSpPr>
        <p:spPr>
          <a:xfrm>
            <a:off x="7151933" y="109994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8 minutes</a:t>
            </a:r>
          </a:p>
        </p:txBody>
      </p:sp>
    </p:spTree>
    <p:extLst>
      <p:ext uri="{BB962C8B-B14F-4D97-AF65-F5344CB8AC3E}">
        <p14:creationId xmlns:p14="http://schemas.microsoft.com/office/powerpoint/2010/main" val="85075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48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800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17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OpenDyslexic" panose="00000500000000000000" pitchFamily="50" charset="0"/>
              </a:rPr>
              <a:t>We will </a:t>
            </a:r>
            <a:r>
              <a:rPr lang="en-US" dirty="0">
                <a:latin typeface="OpenDyslexic" panose="00000500000000000000" pitchFamily="50" charset="0"/>
              </a:rPr>
              <a:t>list pure substances and mixtures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OpenDyslexic" panose="00000500000000000000" pitchFamily="50" charset="0"/>
              </a:rPr>
              <a:t>We will define the terms homogenous, heterogenous, and suspension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OpenDyslexic" panose="00000500000000000000" pitchFamily="50" charset="0"/>
              </a:rPr>
              <a:t>We will define the terms solution, solute, concentration, saturation, and dilution</a:t>
            </a:r>
          </a:p>
        </p:txBody>
      </p:sp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 dirty="0">
                <a:latin typeface="OpenDyslexic" panose="00000500000000000000" pitchFamily="50" charset="0"/>
              </a:rPr>
              <a:t>We will learn about the different types of mixtures</a:t>
            </a:r>
            <a:endParaRPr sz="3000" dirty="0">
              <a:latin typeface="OpenDyslexic" panose="00000500000000000000" pitchFamily="50" charset="0"/>
            </a:endParaRPr>
          </a:p>
        </p:txBody>
      </p:sp>
      <p:graphicFrame>
        <p:nvGraphicFramePr>
          <p:cNvPr id="182" name="Google Shape;182;p30"/>
          <p:cNvGraphicFramePr/>
          <p:nvPr/>
        </p:nvGraphicFramePr>
        <p:xfrm>
          <a:off x="6693450" y="3898575"/>
          <a:ext cx="2134475" cy="877315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DECLARE THE OBJECTIVE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Read the learning objective to your partner.</a:t>
                      </a:r>
                      <a:endParaRPr sz="1100" dirty="0"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83;p30">
            <a:extLst>
              <a:ext uri="{FF2B5EF4-FFF2-40B4-BE49-F238E27FC236}">
                <a16:creationId xmlns:a16="http://schemas.microsoft.com/office/drawing/2014/main" id="{FA6C6435-C9A6-407E-9859-1EA0B2A8E744}"/>
              </a:ext>
            </a:extLst>
          </p:cNvPr>
          <p:cNvGraphicFramePr/>
          <p:nvPr/>
        </p:nvGraphicFramePr>
        <p:xfrm>
          <a:off x="7361304" y="229425"/>
          <a:ext cx="1605963" cy="35049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160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oogle Shape;184;p30">
            <a:extLst>
              <a:ext uri="{FF2B5EF4-FFF2-40B4-BE49-F238E27FC236}">
                <a16:creationId xmlns:a16="http://schemas.microsoft.com/office/drawing/2014/main" id="{C716C762-7EE1-4F97-8AD3-C31C8064B36D}"/>
              </a:ext>
            </a:extLst>
          </p:cNvPr>
          <p:cNvGraphicFramePr/>
          <p:nvPr/>
        </p:nvGraphicFramePr>
        <p:xfrm>
          <a:off x="7361304" y="738925"/>
          <a:ext cx="1605963" cy="35049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160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50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16B362-7C54-4310-AA7C-F4C49CC96157}"/>
              </a:ext>
            </a:extLst>
          </p:cNvPr>
          <p:cNvSpPr/>
          <p:nvPr/>
        </p:nvSpPr>
        <p:spPr>
          <a:xfrm>
            <a:off x="7761767" y="4423144"/>
            <a:ext cx="1307805" cy="5954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4" descr="Color Mixture Abstract">
            <a:extLst>
              <a:ext uri="{FF2B5EF4-FFF2-40B4-BE49-F238E27FC236}">
                <a16:creationId xmlns:a16="http://schemas.microsoft.com/office/drawing/2014/main" id="{BFA95D45-60B7-4BB9-AACB-D4D669DD6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16548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Google Shape;129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OpenDyslexic" panose="00000500000000000000" pitchFamily="50" charset="0"/>
              </a:rPr>
              <a:t>Mixtures and Solutions</a:t>
            </a:r>
            <a:endParaRPr dirty="0">
              <a:latin typeface="OpenDyslexic" panose="00000500000000000000" pitchFamily="50" charset="0"/>
            </a:endParaRPr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OpenDyslexic" panose="00000500000000000000" pitchFamily="50" charset="0"/>
              </a:rPr>
              <a:t>We will learn about different types of mixtures and solutions</a:t>
            </a:r>
            <a:endParaRPr dirty="0">
              <a:latin typeface="OpenDyslexic" panose="00000500000000000000" pitchFamily="5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586550" y="243050"/>
            <a:ext cx="7986000" cy="18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latin typeface="OpenDyslexic" panose="00000500000000000000" pitchFamily="50" charset="0"/>
              </a:rPr>
              <a:t>Do not delete this slide.</a:t>
            </a:r>
            <a:endParaRPr b="1" dirty="0">
              <a:latin typeface="OpenDyslexic" panose="00000500000000000000" pitchFamily="50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>
                <a:latin typeface="OpenDyslexic" panose="00000500000000000000" pitchFamily="50" charset="0"/>
              </a:rPr>
              <a:t>This slide is designed so that you can copy the </a:t>
            </a:r>
            <a:r>
              <a:rPr lang="en-GB" b="1" dirty="0">
                <a:latin typeface="OpenDyslexic" panose="00000500000000000000" pitchFamily="50" charset="0"/>
              </a:rPr>
              <a:t>prompt box</a:t>
            </a:r>
            <a:r>
              <a:rPr lang="en-GB" dirty="0">
                <a:latin typeface="OpenDyslexic" panose="00000500000000000000" pitchFamily="50" charset="0"/>
              </a:rPr>
              <a:t> you need and insert it into your slides.</a:t>
            </a:r>
            <a:endParaRPr dirty="0">
              <a:latin typeface="OpenDyslexic" panose="00000500000000000000" pitchFamily="50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>
                <a:latin typeface="OpenDyslexic" panose="00000500000000000000" pitchFamily="50" charset="0"/>
              </a:rPr>
              <a:t>This slide is hidden and will not be included when presenting your lesson.</a:t>
            </a:r>
            <a:endParaRPr dirty="0">
              <a:latin typeface="OpenDyslexic" panose="00000500000000000000" pitchFamily="50" charset="0"/>
            </a:endParaRPr>
          </a:p>
        </p:txBody>
      </p:sp>
      <p:graphicFrame>
        <p:nvGraphicFramePr>
          <p:cNvPr id="136" name="Google Shape;136;p23"/>
          <p:cNvGraphicFramePr/>
          <p:nvPr>
            <p:extLst>
              <p:ext uri="{D42A27DB-BD31-4B8C-83A1-F6EECF244321}">
                <p14:modId xmlns:p14="http://schemas.microsoft.com/office/powerpoint/2010/main" val="594563557"/>
              </p:ext>
            </p:extLst>
          </p:nvPr>
        </p:nvGraphicFramePr>
        <p:xfrm>
          <a:off x="2040790" y="3654050"/>
          <a:ext cx="2134475" cy="738515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7" name="Google Shape;137;p23"/>
          <p:cNvGraphicFramePr/>
          <p:nvPr>
            <p:extLst>
              <p:ext uri="{D42A27DB-BD31-4B8C-83A1-F6EECF244321}">
                <p14:modId xmlns:p14="http://schemas.microsoft.com/office/powerpoint/2010/main" val="3190969963"/>
              </p:ext>
            </p:extLst>
          </p:nvPr>
        </p:nvGraphicFramePr>
        <p:xfrm>
          <a:off x="2040800" y="2531575"/>
          <a:ext cx="2134475" cy="70098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1 - </a:t>
                      </a:r>
                      <a:endParaRPr sz="1100" dirty="0"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0" name="Google Shape;140;p23"/>
          <p:cNvGraphicFramePr/>
          <p:nvPr>
            <p:extLst>
              <p:ext uri="{D42A27DB-BD31-4B8C-83A1-F6EECF244321}">
                <p14:modId xmlns:p14="http://schemas.microsoft.com/office/powerpoint/2010/main" val="3307206217"/>
              </p:ext>
            </p:extLst>
          </p:nvPr>
        </p:nvGraphicFramePr>
        <p:xfrm>
          <a:off x="4439730" y="3654038"/>
          <a:ext cx="2134475" cy="86862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Students, you already know….</a:t>
                      </a:r>
                      <a:endParaRPr sz="1100" dirty="0"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1" name="Google Shape;141;p23"/>
          <p:cNvGraphicFramePr/>
          <p:nvPr>
            <p:extLst>
              <p:ext uri="{D42A27DB-BD31-4B8C-83A1-F6EECF244321}">
                <p14:modId xmlns:p14="http://schemas.microsoft.com/office/powerpoint/2010/main" val="3241216834"/>
              </p:ext>
            </p:extLst>
          </p:nvPr>
        </p:nvGraphicFramePr>
        <p:xfrm>
          <a:off x="6838660" y="2531563"/>
          <a:ext cx="2142625" cy="90428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2" name="Google Shape;142;p23"/>
          <p:cNvGraphicFramePr/>
          <p:nvPr>
            <p:extLst>
              <p:ext uri="{D42A27DB-BD31-4B8C-83A1-F6EECF244321}">
                <p14:modId xmlns:p14="http://schemas.microsoft.com/office/powerpoint/2010/main" val="2088547777"/>
              </p:ext>
            </p:extLst>
          </p:nvPr>
        </p:nvGraphicFramePr>
        <p:xfrm>
          <a:off x="4439720" y="2531575"/>
          <a:ext cx="2134475" cy="70098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Students, remember….</a:t>
                      </a:r>
                      <a:endParaRPr sz="1100" dirty="0"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3" name="Google Shape;143;p23"/>
          <p:cNvGraphicFramePr/>
          <p:nvPr>
            <p:extLst>
              <p:ext uri="{D42A27DB-BD31-4B8C-83A1-F6EECF244321}">
                <p14:modId xmlns:p14="http://schemas.microsoft.com/office/powerpoint/2010/main" val="1312642063"/>
              </p:ext>
            </p:extLst>
          </p:nvPr>
        </p:nvGraphicFramePr>
        <p:xfrm>
          <a:off x="6838650" y="3654050"/>
          <a:ext cx="2142625" cy="78384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EXTENSION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184;p30">
            <a:extLst>
              <a:ext uri="{FF2B5EF4-FFF2-40B4-BE49-F238E27FC236}">
                <a16:creationId xmlns:a16="http://schemas.microsoft.com/office/drawing/2014/main" id="{088D1B40-1612-4D83-8D37-28B5449BF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2152022"/>
              </p:ext>
            </p:extLst>
          </p:nvPr>
        </p:nvGraphicFramePr>
        <p:xfrm>
          <a:off x="162725" y="4392565"/>
          <a:ext cx="1605963" cy="35049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160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183;p30">
            <a:extLst>
              <a:ext uri="{FF2B5EF4-FFF2-40B4-BE49-F238E27FC236}">
                <a16:creationId xmlns:a16="http://schemas.microsoft.com/office/drawing/2014/main" id="{7CFA1934-8CEC-467E-9F26-2182EBAAC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9540077"/>
              </p:ext>
            </p:extLst>
          </p:nvPr>
        </p:nvGraphicFramePr>
        <p:xfrm>
          <a:off x="162724" y="3913103"/>
          <a:ext cx="1605963" cy="35049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160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OpenDyslexic" panose="00000500000000000000" pitchFamily="50" charset="0"/>
              </a:rPr>
              <a:t>Repeat the opposite word/phrase.</a:t>
            </a:r>
            <a:endParaRPr sz="2400" dirty="0">
              <a:latin typeface="OpenDyslexic" panose="00000500000000000000" pitchFamily="50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4800" dirty="0">
                <a:latin typeface="OpenDyslexic" panose="00000500000000000000" pitchFamily="50" charset="0"/>
              </a:rPr>
              <a:t>INDEPENDENT VARIABLE</a:t>
            </a:r>
            <a:endParaRPr sz="4800" dirty="0">
              <a:latin typeface="OpenDyslexic" panose="00000500000000000000" pitchFamily="50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 dirty="0">
                <a:solidFill>
                  <a:srgbClr val="0B5394"/>
                </a:solidFill>
                <a:latin typeface="OpenDyslexic" panose="00000500000000000000" pitchFamily="50" charset="0"/>
              </a:rPr>
              <a:t>WHAT WE CHANGE</a:t>
            </a:r>
            <a:endParaRPr sz="4800" dirty="0">
              <a:solidFill>
                <a:srgbClr val="0B5394"/>
              </a:solidFill>
              <a:latin typeface="OpenDyslexic" panose="00000500000000000000" pitchFamily="5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OpenDyslexic" panose="00000500000000000000" pitchFamily="50" charset="0"/>
              </a:rPr>
              <a:t>Repeat the opposite word/phrase.</a:t>
            </a:r>
            <a:endParaRPr sz="2400" dirty="0">
              <a:latin typeface="OpenDyslexic" panose="00000500000000000000" pitchFamily="50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4800" dirty="0">
                <a:latin typeface="OpenDyslexic" panose="00000500000000000000" pitchFamily="50" charset="0"/>
              </a:rPr>
              <a:t>DEPENDENT VARIABLE</a:t>
            </a:r>
            <a:endParaRPr sz="4800" dirty="0">
              <a:latin typeface="OpenDyslexic" panose="00000500000000000000" pitchFamily="50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 dirty="0">
                <a:solidFill>
                  <a:srgbClr val="0B5394"/>
                </a:solidFill>
                <a:latin typeface="OpenDyslexic" panose="00000500000000000000" pitchFamily="50" charset="0"/>
              </a:rPr>
              <a:t>WHAT WE MEASURE</a:t>
            </a:r>
            <a:endParaRPr sz="4800" dirty="0">
              <a:solidFill>
                <a:srgbClr val="0B5394"/>
              </a:solidFill>
              <a:latin typeface="OpenDyslexic" panose="00000500000000000000" pitchFamily="5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OpenDyslexic" panose="00000500000000000000" pitchFamily="50" charset="0"/>
              </a:rPr>
              <a:t>Repeat the opposite word/phrase.</a:t>
            </a:r>
            <a:endParaRPr sz="2400" dirty="0">
              <a:latin typeface="OpenDyslexic" panose="00000500000000000000" pitchFamily="50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4800" dirty="0">
                <a:latin typeface="OpenDyslexic" panose="00000500000000000000" pitchFamily="50" charset="0"/>
              </a:rPr>
              <a:t>CONTROL VARIABLE</a:t>
            </a:r>
            <a:endParaRPr sz="4800" dirty="0">
              <a:latin typeface="OpenDyslexic" panose="00000500000000000000" pitchFamily="50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 dirty="0">
                <a:solidFill>
                  <a:srgbClr val="0B5394"/>
                </a:solidFill>
                <a:latin typeface="OpenDyslexic" panose="00000500000000000000" pitchFamily="50" charset="0"/>
              </a:rPr>
              <a:t>WHAT STAYS THE SAME</a:t>
            </a:r>
            <a:endParaRPr sz="4800" dirty="0">
              <a:solidFill>
                <a:srgbClr val="0B5394"/>
              </a:solidFill>
              <a:latin typeface="OpenDyslexic" panose="00000500000000000000" pitchFamily="5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OpenDyslexic" panose="00000500000000000000" pitchFamily="50" charset="0"/>
              </a:rPr>
              <a:t>We will </a:t>
            </a:r>
            <a:r>
              <a:rPr lang="en-US" dirty="0">
                <a:latin typeface="OpenDyslexic" panose="00000500000000000000" pitchFamily="50" charset="0"/>
              </a:rPr>
              <a:t>list pure substances and mixtures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OpenDyslexic" panose="00000500000000000000" pitchFamily="50" charset="0"/>
              </a:rPr>
              <a:t>We will define the terms homogenous, heterogenous, and suspension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latin typeface="OpenDyslexic" panose="00000500000000000000" pitchFamily="50" charset="0"/>
              </a:rPr>
              <a:t>We will define the terms solution, solute, concentration, saturation, and dilution</a:t>
            </a:r>
          </a:p>
        </p:txBody>
      </p:sp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000" dirty="0">
                <a:latin typeface="OpenDyslexic" panose="00000500000000000000" pitchFamily="50" charset="0"/>
              </a:rPr>
              <a:t>We will learn about the different types of mixtures</a:t>
            </a:r>
            <a:endParaRPr sz="3000" dirty="0">
              <a:latin typeface="OpenDyslexic" panose="00000500000000000000" pitchFamily="50" charset="0"/>
            </a:endParaRPr>
          </a:p>
        </p:txBody>
      </p:sp>
      <p:graphicFrame>
        <p:nvGraphicFramePr>
          <p:cNvPr id="182" name="Google Shape;182;p30"/>
          <p:cNvGraphicFramePr/>
          <p:nvPr>
            <p:extLst>
              <p:ext uri="{D42A27DB-BD31-4B8C-83A1-F6EECF244321}">
                <p14:modId xmlns:p14="http://schemas.microsoft.com/office/powerpoint/2010/main" val="711370156"/>
              </p:ext>
            </p:extLst>
          </p:nvPr>
        </p:nvGraphicFramePr>
        <p:xfrm>
          <a:off x="6693450" y="3898575"/>
          <a:ext cx="2134475" cy="877315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DECLARE THE OBJECTIVE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Read the learning objective to your partner.</a:t>
                      </a:r>
                      <a:endParaRPr sz="1100" dirty="0"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oogle Shape;183;p30">
            <a:extLst>
              <a:ext uri="{FF2B5EF4-FFF2-40B4-BE49-F238E27FC236}">
                <a16:creationId xmlns:a16="http://schemas.microsoft.com/office/drawing/2014/main" id="{FA6C6435-C9A6-407E-9859-1EA0B2A8E7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4954597"/>
              </p:ext>
            </p:extLst>
          </p:nvPr>
        </p:nvGraphicFramePr>
        <p:xfrm>
          <a:off x="7361304" y="229425"/>
          <a:ext cx="1605963" cy="35049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160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oogle Shape;184;p30">
            <a:extLst>
              <a:ext uri="{FF2B5EF4-FFF2-40B4-BE49-F238E27FC236}">
                <a16:creationId xmlns:a16="http://schemas.microsoft.com/office/drawing/2014/main" id="{C716C762-7EE1-4F97-8AD3-C31C8064B3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405241"/>
              </p:ext>
            </p:extLst>
          </p:nvPr>
        </p:nvGraphicFramePr>
        <p:xfrm>
          <a:off x="7361304" y="738925"/>
          <a:ext cx="1605963" cy="35049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1605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BB01B78-4892-47EC-92AB-15206F875A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OpenDyslexic" panose="00000500000000000000" pitchFamily="50" charset="0"/>
              </a:rPr>
              <a:t>We will </a:t>
            </a:r>
            <a:r>
              <a:rPr lang="en-US" dirty="0">
                <a:latin typeface="OpenDyslexic" panose="00000500000000000000" pitchFamily="50" charset="0"/>
              </a:rPr>
              <a:t>list pure substances and mixtures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E0548-AD52-4E12-9265-099C2C86E13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>
                <a:latin typeface="OpenDyslexic" panose="00000500000000000000" pitchFamily="50" charset="0"/>
              </a:rPr>
              <a:t>Think-Pair-Share: What is the difference between milk and water?</a:t>
            </a:r>
          </a:p>
        </p:txBody>
      </p:sp>
      <p:pic>
        <p:nvPicPr>
          <p:cNvPr id="3074" name="Picture 2" descr="Tips for straight hairs | Best hacks for straight hairs ...">
            <a:extLst>
              <a:ext uri="{FF2B5EF4-FFF2-40B4-BE49-F238E27FC236}">
                <a16:creationId xmlns:a16="http://schemas.microsoft.com/office/drawing/2014/main" id="{F3086994-09F3-4AA6-9F68-814AF054B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536925"/>
            <a:ext cx="451485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8" name="Oval 33">
            <a:extLst>
              <a:ext uri="{FF2B5EF4-FFF2-40B4-BE49-F238E27FC236}">
                <a16:creationId xmlns:a16="http://schemas.microsoft.com/office/drawing/2014/main" id="{20FECEBC-DEB7-49F6-A96B-F093CC3E7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End</a:t>
            </a:r>
          </a:p>
        </p:txBody>
      </p:sp>
      <p:sp>
        <p:nvSpPr>
          <p:cNvPr id="189" name="Oval 32">
            <a:extLst>
              <a:ext uri="{FF2B5EF4-FFF2-40B4-BE49-F238E27FC236}">
                <a16:creationId xmlns:a16="http://schemas.microsoft.com/office/drawing/2014/main" id="{C16F0A0D-0901-42C4-8E34-37A100932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</a:t>
            </a:r>
          </a:p>
        </p:txBody>
      </p:sp>
      <p:sp>
        <p:nvSpPr>
          <p:cNvPr id="190" name="Oval 31">
            <a:extLst>
              <a:ext uri="{FF2B5EF4-FFF2-40B4-BE49-F238E27FC236}">
                <a16:creationId xmlns:a16="http://schemas.microsoft.com/office/drawing/2014/main" id="{208CDFDA-8713-434D-9EF0-DA95B47B9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</a:t>
            </a:r>
          </a:p>
        </p:txBody>
      </p:sp>
      <p:sp>
        <p:nvSpPr>
          <p:cNvPr id="191" name="Oval 30">
            <a:extLst>
              <a:ext uri="{FF2B5EF4-FFF2-40B4-BE49-F238E27FC236}">
                <a16:creationId xmlns:a16="http://schemas.microsoft.com/office/drawing/2014/main" id="{B6123248-835B-4E55-8762-0D3CBF2A7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3</a:t>
            </a:r>
          </a:p>
        </p:txBody>
      </p:sp>
      <p:sp>
        <p:nvSpPr>
          <p:cNvPr id="192" name="Oval 29">
            <a:extLst>
              <a:ext uri="{FF2B5EF4-FFF2-40B4-BE49-F238E27FC236}">
                <a16:creationId xmlns:a16="http://schemas.microsoft.com/office/drawing/2014/main" id="{7E7B344C-6BE9-427D-9458-A053ADDDA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4</a:t>
            </a:r>
          </a:p>
        </p:txBody>
      </p:sp>
      <p:sp>
        <p:nvSpPr>
          <p:cNvPr id="193" name="Oval 28">
            <a:extLst>
              <a:ext uri="{FF2B5EF4-FFF2-40B4-BE49-F238E27FC236}">
                <a16:creationId xmlns:a16="http://schemas.microsoft.com/office/drawing/2014/main" id="{7D3BF153-0900-426D-906F-A19BB9344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5</a:t>
            </a:r>
          </a:p>
        </p:txBody>
      </p:sp>
      <p:sp>
        <p:nvSpPr>
          <p:cNvPr id="194" name="Oval 27">
            <a:extLst>
              <a:ext uri="{FF2B5EF4-FFF2-40B4-BE49-F238E27FC236}">
                <a16:creationId xmlns:a16="http://schemas.microsoft.com/office/drawing/2014/main" id="{D7DE9F06-1B94-4B2D-9CC6-FCCC90082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6</a:t>
            </a:r>
          </a:p>
        </p:txBody>
      </p:sp>
      <p:sp>
        <p:nvSpPr>
          <p:cNvPr id="195" name="Oval 26">
            <a:extLst>
              <a:ext uri="{FF2B5EF4-FFF2-40B4-BE49-F238E27FC236}">
                <a16:creationId xmlns:a16="http://schemas.microsoft.com/office/drawing/2014/main" id="{92431AAB-7BB5-47D4-8C8C-E085EE51D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7</a:t>
            </a:r>
          </a:p>
        </p:txBody>
      </p:sp>
      <p:sp>
        <p:nvSpPr>
          <p:cNvPr id="196" name="Oval 25">
            <a:extLst>
              <a:ext uri="{FF2B5EF4-FFF2-40B4-BE49-F238E27FC236}">
                <a16:creationId xmlns:a16="http://schemas.microsoft.com/office/drawing/2014/main" id="{F012B4EA-CA37-4545-8332-A0340D98F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8</a:t>
            </a:r>
          </a:p>
        </p:txBody>
      </p:sp>
      <p:sp>
        <p:nvSpPr>
          <p:cNvPr id="197" name="Oval 24">
            <a:extLst>
              <a:ext uri="{FF2B5EF4-FFF2-40B4-BE49-F238E27FC236}">
                <a16:creationId xmlns:a16="http://schemas.microsoft.com/office/drawing/2014/main" id="{51CEB9FB-248F-4792-A294-7B615787B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9</a:t>
            </a:r>
          </a:p>
        </p:txBody>
      </p:sp>
      <p:sp>
        <p:nvSpPr>
          <p:cNvPr id="198" name="Oval 23">
            <a:extLst>
              <a:ext uri="{FF2B5EF4-FFF2-40B4-BE49-F238E27FC236}">
                <a16:creationId xmlns:a16="http://schemas.microsoft.com/office/drawing/2014/main" id="{325D5D92-9D03-4D9B-8F1A-2D818CC34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10</a:t>
            </a:r>
          </a:p>
        </p:txBody>
      </p:sp>
      <p:sp>
        <p:nvSpPr>
          <p:cNvPr id="199" name="Oval 22">
            <a:extLst>
              <a:ext uri="{FF2B5EF4-FFF2-40B4-BE49-F238E27FC236}">
                <a16:creationId xmlns:a16="http://schemas.microsoft.com/office/drawing/2014/main" id="{FFD07A99-EB47-4191-9AC0-C5571206B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11</a:t>
            </a:r>
          </a:p>
        </p:txBody>
      </p:sp>
      <p:sp>
        <p:nvSpPr>
          <p:cNvPr id="200" name="Oval 21">
            <a:extLst>
              <a:ext uri="{FF2B5EF4-FFF2-40B4-BE49-F238E27FC236}">
                <a16:creationId xmlns:a16="http://schemas.microsoft.com/office/drawing/2014/main" id="{29906E42-E430-4963-AE4A-0253EBA82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12</a:t>
            </a:r>
          </a:p>
        </p:txBody>
      </p:sp>
      <p:sp>
        <p:nvSpPr>
          <p:cNvPr id="201" name="Oval 20">
            <a:extLst>
              <a:ext uri="{FF2B5EF4-FFF2-40B4-BE49-F238E27FC236}">
                <a16:creationId xmlns:a16="http://schemas.microsoft.com/office/drawing/2014/main" id="{05D3BEF2-F29E-4EE6-A468-A530CF8CD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13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1C5B85B-8A27-4215-8634-7D1D704FA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14</a:t>
            </a:r>
          </a:p>
        </p:txBody>
      </p:sp>
      <p:sp>
        <p:nvSpPr>
          <p:cNvPr id="203" name="Oval 18">
            <a:extLst>
              <a:ext uri="{FF2B5EF4-FFF2-40B4-BE49-F238E27FC236}">
                <a16:creationId xmlns:a16="http://schemas.microsoft.com/office/drawing/2014/main" id="{2A1E893C-8956-4313-8434-B58A7B0C5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15</a:t>
            </a:r>
          </a:p>
        </p:txBody>
      </p:sp>
      <p:sp>
        <p:nvSpPr>
          <p:cNvPr id="204" name="Oval 17">
            <a:extLst>
              <a:ext uri="{FF2B5EF4-FFF2-40B4-BE49-F238E27FC236}">
                <a16:creationId xmlns:a16="http://schemas.microsoft.com/office/drawing/2014/main" id="{73CD56ED-4C2E-4766-BD34-5CA736E63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16</a:t>
            </a:r>
          </a:p>
        </p:txBody>
      </p:sp>
      <p:sp>
        <p:nvSpPr>
          <p:cNvPr id="205" name="Oval 16">
            <a:extLst>
              <a:ext uri="{FF2B5EF4-FFF2-40B4-BE49-F238E27FC236}">
                <a16:creationId xmlns:a16="http://schemas.microsoft.com/office/drawing/2014/main" id="{19A5076E-22C3-4A6C-86B1-03C524DCE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17</a:t>
            </a:r>
          </a:p>
        </p:txBody>
      </p:sp>
      <p:sp>
        <p:nvSpPr>
          <p:cNvPr id="206" name="Oval 15">
            <a:extLst>
              <a:ext uri="{FF2B5EF4-FFF2-40B4-BE49-F238E27FC236}">
                <a16:creationId xmlns:a16="http://schemas.microsoft.com/office/drawing/2014/main" id="{892B8A2B-EFC5-404B-9FB6-F757B93B0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18</a:t>
            </a:r>
          </a:p>
        </p:txBody>
      </p:sp>
      <p:sp>
        <p:nvSpPr>
          <p:cNvPr id="207" name="Oval 14">
            <a:extLst>
              <a:ext uri="{FF2B5EF4-FFF2-40B4-BE49-F238E27FC236}">
                <a16:creationId xmlns:a16="http://schemas.microsoft.com/office/drawing/2014/main" id="{74307460-B32A-451C-87BC-E0AA8F204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19</a:t>
            </a:r>
          </a:p>
        </p:txBody>
      </p:sp>
      <p:sp>
        <p:nvSpPr>
          <p:cNvPr id="208" name="Oval 13">
            <a:extLst>
              <a:ext uri="{FF2B5EF4-FFF2-40B4-BE49-F238E27FC236}">
                <a16:creationId xmlns:a16="http://schemas.microsoft.com/office/drawing/2014/main" id="{ADA2FE2D-0E39-47AB-8058-496E54719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20</a:t>
            </a:r>
          </a:p>
        </p:txBody>
      </p:sp>
      <p:sp>
        <p:nvSpPr>
          <p:cNvPr id="209" name="Oval 12">
            <a:extLst>
              <a:ext uri="{FF2B5EF4-FFF2-40B4-BE49-F238E27FC236}">
                <a16:creationId xmlns:a16="http://schemas.microsoft.com/office/drawing/2014/main" id="{97C80F7F-05D1-4BC2-912C-E77941528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21</a:t>
            </a:r>
          </a:p>
        </p:txBody>
      </p:sp>
      <p:sp>
        <p:nvSpPr>
          <p:cNvPr id="210" name="Oval 11">
            <a:extLst>
              <a:ext uri="{FF2B5EF4-FFF2-40B4-BE49-F238E27FC236}">
                <a16:creationId xmlns:a16="http://schemas.microsoft.com/office/drawing/2014/main" id="{A38D7301-1732-4FCD-B758-8578B4E26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22</a:t>
            </a:r>
          </a:p>
        </p:txBody>
      </p:sp>
      <p:sp>
        <p:nvSpPr>
          <p:cNvPr id="211" name="Oval 10">
            <a:extLst>
              <a:ext uri="{FF2B5EF4-FFF2-40B4-BE49-F238E27FC236}">
                <a16:creationId xmlns:a16="http://schemas.microsoft.com/office/drawing/2014/main" id="{AA45CBF4-6BAF-4302-AF96-30F1E1E64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23</a:t>
            </a:r>
          </a:p>
        </p:txBody>
      </p:sp>
      <p:sp>
        <p:nvSpPr>
          <p:cNvPr id="212" name="Oval 9">
            <a:extLst>
              <a:ext uri="{FF2B5EF4-FFF2-40B4-BE49-F238E27FC236}">
                <a16:creationId xmlns:a16="http://schemas.microsoft.com/office/drawing/2014/main" id="{1DA4C35C-DC6F-41FA-BEF9-6872B1E45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24</a:t>
            </a:r>
          </a:p>
        </p:txBody>
      </p:sp>
      <p:sp>
        <p:nvSpPr>
          <p:cNvPr id="213" name="Oval 8">
            <a:extLst>
              <a:ext uri="{FF2B5EF4-FFF2-40B4-BE49-F238E27FC236}">
                <a16:creationId xmlns:a16="http://schemas.microsoft.com/office/drawing/2014/main" id="{C60DFDA1-69EC-4ED4-8E53-E2617E417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25</a:t>
            </a:r>
          </a:p>
        </p:txBody>
      </p:sp>
      <p:sp>
        <p:nvSpPr>
          <p:cNvPr id="214" name="Oval 7">
            <a:extLst>
              <a:ext uri="{FF2B5EF4-FFF2-40B4-BE49-F238E27FC236}">
                <a16:creationId xmlns:a16="http://schemas.microsoft.com/office/drawing/2014/main" id="{18566D90-BF69-46A7-900F-BB92A6BC9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26</a:t>
            </a:r>
          </a:p>
        </p:txBody>
      </p:sp>
      <p:sp>
        <p:nvSpPr>
          <p:cNvPr id="215" name="Oval 6">
            <a:extLst>
              <a:ext uri="{FF2B5EF4-FFF2-40B4-BE49-F238E27FC236}">
                <a16:creationId xmlns:a16="http://schemas.microsoft.com/office/drawing/2014/main" id="{FCFF843E-4FDA-4588-A2C9-E2FC3D889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27</a:t>
            </a:r>
          </a:p>
        </p:txBody>
      </p:sp>
      <p:sp>
        <p:nvSpPr>
          <p:cNvPr id="216" name="Oval 5">
            <a:extLst>
              <a:ext uri="{FF2B5EF4-FFF2-40B4-BE49-F238E27FC236}">
                <a16:creationId xmlns:a16="http://schemas.microsoft.com/office/drawing/2014/main" id="{12F9387F-7542-447E-BF89-24E305F98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28</a:t>
            </a:r>
          </a:p>
        </p:txBody>
      </p:sp>
      <p:sp>
        <p:nvSpPr>
          <p:cNvPr id="217" name="Oval 4">
            <a:extLst>
              <a:ext uri="{FF2B5EF4-FFF2-40B4-BE49-F238E27FC236}">
                <a16:creationId xmlns:a16="http://schemas.microsoft.com/office/drawing/2014/main" id="{4F2110A7-E070-4CA3-9128-3426107C2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29</a:t>
            </a:r>
          </a:p>
        </p:txBody>
      </p:sp>
      <p:sp>
        <p:nvSpPr>
          <p:cNvPr id="218" name="Oval 3">
            <a:extLst>
              <a:ext uri="{FF2B5EF4-FFF2-40B4-BE49-F238E27FC236}">
                <a16:creationId xmlns:a16="http://schemas.microsoft.com/office/drawing/2014/main" id="{CC717254-3A15-4EC8-A238-A810303A7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30</a:t>
            </a:r>
          </a:p>
        </p:txBody>
      </p:sp>
      <p:sp>
        <p:nvSpPr>
          <p:cNvPr id="219" name="Oval 32">
            <a:extLst>
              <a:ext uri="{FF2B5EF4-FFF2-40B4-BE49-F238E27FC236}">
                <a16:creationId xmlns:a16="http://schemas.microsoft.com/office/drawing/2014/main" id="{D9D51ED5-D6CD-41CF-BC5C-057261B34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31</a:t>
            </a:r>
          </a:p>
        </p:txBody>
      </p:sp>
      <p:sp>
        <p:nvSpPr>
          <p:cNvPr id="220" name="Oval 31">
            <a:extLst>
              <a:ext uri="{FF2B5EF4-FFF2-40B4-BE49-F238E27FC236}">
                <a16:creationId xmlns:a16="http://schemas.microsoft.com/office/drawing/2014/main" id="{4C433BE1-B3B8-4612-998F-0327497CE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32</a:t>
            </a:r>
          </a:p>
        </p:txBody>
      </p:sp>
      <p:sp>
        <p:nvSpPr>
          <p:cNvPr id="221" name="Oval 30">
            <a:extLst>
              <a:ext uri="{FF2B5EF4-FFF2-40B4-BE49-F238E27FC236}">
                <a16:creationId xmlns:a16="http://schemas.microsoft.com/office/drawing/2014/main" id="{1A56DB01-D1C2-4C74-841E-074C01C6F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33</a:t>
            </a:r>
          </a:p>
        </p:txBody>
      </p:sp>
      <p:sp>
        <p:nvSpPr>
          <p:cNvPr id="222" name="Oval 29">
            <a:extLst>
              <a:ext uri="{FF2B5EF4-FFF2-40B4-BE49-F238E27FC236}">
                <a16:creationId xmlns:a16="http://schemas.microsoft.com/office/drawing/2014/main" id="{6DD197B9-C36A-4B6B-B27B-0FF7FAACC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34</a:t>
            </a:r>
          </a:p>
        </p:txBody>
      </p:sp>
      <p:sp>
        <p:nvSpPr>
          <p:cNvPr id="223" name="Oval 28">
            <a:extLst>
              <a:ext uri="{FF2B5EF4-FFF2-40B4-BE49-F238E27FC236}">
                <a16:creationId xmlns:a16="http://schemas.microsoft.com/office/drawing/2014/main" id="{A974B72F-317C-4ABF-9440-2A78C8FC8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35</a:t>
            </a:r>
          </a:p>
        </p:txBody>
      </p:sp>
      <p:sp>
        <p:nvSpPr>
          <p:cNvPr id="224" name="Oval 27">
            <a:extLst>
              <a:ext uri="{FF2B5EF4-FFF2-40B4-BE49-F238E27FC236}">
                <a16:creationId xmlns:a16="http://schemas.microsoft.com/office/drawing/2014/main" id="{8E29CD9C-47AD-4739-AC5F-823598D79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36</a:t>
            </a:r>
          </a:p>
        </p:txBody>
      </p:sp>
      <p:sp>
        <p:nvSpPr>
          <p:cNvPr id="225" name="Oval 26">
            <a:extLst>
              <a:ext uri="{FF2B5EF4-FFF2-40B4-BE49-F238E27FC236}">
                <a16:creationId xmlns:a16="http://schemas.microsoft.com/office/drawing/2014/main" id="{06FD8FBE-EA6D-4593-AEDA-86B71AB70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37</a:t>
            </a:r>
          </a:p>
        </p:txBody>
      </p:sp>
      <p:sp>
        <p:nvSpPr>
          <p:cNvPr id="226" name="Oval 25">
            <a:extLst>
              <a:ext uri="{FF2B5EF4-FFF2-40B4-BE49-F238E27FC236}">
                <a16:creationId xmlns:a16="http://schemas.microsoft.com/office/drawing/2014/main" id="{9AB76389-152B-4D5A-B6E1-7A0FCCFA8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38</a:t>
            </a:r>
          </a:p>
        </p:txBody>
      </p:sp>
      <p:sp>
        <p:nvSpPr>
          <p:cNvPr id="227" name="Oval 24">
            <a:extLst>
              <a:ext uri="{FF2B5EF4-FFF2-40B4-BE49-F238E27FC236}">
                <a16:creationId xmlns:a16="http://schemas.microsoft.com/office/drawing/2014/main" id="{75411C4B-A4CE-4F52-8FCD-02F332856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39</a:t>
            </a:r>
          </a:p>
        </p:txBody>
      </p:sp>
      <p:sp>
        <p:nvSpPr>
          <p:cNvPr id="228" name="Oval 23">
            <a:extLst>
              <a:ext uri="{FF2B5EF4-FFF2-40B4-BE49-F238E27FC236}">
                <a16:creationId xmlns:a16="http://schemas.microsoft.com/office/drawing/2014/main" id="{0FE53E55-FF2D-4A6C-9E94-294FB4D6C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40</a:t>
            </a:r>
          </a:p>
        </p:txBody>
      </p:sp>
      <p:sp>
        <p:nvSpPr>
          <p:cNvPr id="229" name="Oval 22">
            <a:extLst>
              <a:ext uri="{FF2B5EF4-FFF2-40B4-BE49-F238E27FC236}">
                <a16:creationId xmlns:a16="http://schemas.microsoft.com/office/drawing/2014/main" id="{FD906EF8-654C-48B3-8450-3EA08DF97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41</a:t>
            </a:r>
          </a:p>
        </p:txBody>
      </p:sp>
      <p:sp>
        <p:nvSpPr>
          <p:cNvPr id="230" name="Oval 21">
            <a:extLst>
              <a:ext uri="{FF2B5EF4-FFF2-40B4-BE49-F238E27FC236}">
                <a16:creationId xmlns:a16="http://schemas.microsoft.com/office/drawing/2014/main" id="{ADD80E56-3C69-4EC2-82B1-E68680444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42</a:t>
            </a:r>
          </a:p>
        </p:txBody>
      </p:sp>
      <p:sp>
        <p:nvSpPr>
          <p:cNvPr id="231" name="Oval 20">
            <a:extLst>
              <a:ext uri="{FF2B5EF4-FFF2-40B4-BE49-F238E27FC236}">
                <a16:creationId xmlns:a16="http://schemas.microsoft.com/office/drawing/2014/main" id="{BE18EAC5-41A2-40D7-99E5-AF5350AF9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43</a:t>
            </a:r>
          </a:p>
        </p:txBody>
      </p:sp>
      <p:sp>
        <p:nvSpPr>
          <p:cNvPr id="232" name="Oval 19">
            <a:extLst>
              <a:ext uri="{FF2B5EF4-FFF2-40B4-BE49-F238E27FC236}">
                <a16:creationId xmlns:a16="http://schemas.microsoft.com/office/drawing/2014/main" id="{4E73CEE0-496C-47DD-8E00-9DB11D876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44</a:t>
            </a:r>
          </a:p>
        </p:txBody>
      </p:sp>
      <p:sp>
        <p:nvSpPr>
          <p:cNvPr id="233" name="Oval 18">
            <a:extLst>
              <a:ext uri="{FF2B5EF4-FFF2-40B4-BE49-F238E27FC236}">
                <a16:creationId xmlns:a16="http://schemas.microsoft.com/office/drawing/2014/main" id="{A289E65A-FFC4-4964-85FA-87E9905DD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45</a:t>
            </a:r>
          </a:p>
        </p:txBody>
      </p:sp>
      <p:sp>
        <p:nvSpPr>
          <p:cNvPr id="234" name="Oval 17">
            <a:extLst>
              <a:ext uri="{FF2B5EF4-FFF2-40B4-BE49-F238E27FC236}">
                <a16:creationId xmlns:a16="http://schemas.microsoft.com/office/drawing/2014/main" id="{C1D746BE-128C-4D4B-A176-441E72128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46</a:t>
            </a:r>
          </a:p>
        </p:txBody>
      </p:sp>
      <p:sp>
        <p:nvSpPr>
          <p:cNvPr id="235" name="Oval 16">
            <a:extLst>
              <a:ext uri="{FF2B5EF4-FFF2-40B4-BE49-F238E27FC236}">
                <a16:creationId xmlns:a16="http://schemas.microsoft.com/office/drawing/2014/main" id="{5F62EEAC-7607-45CB-9E4E-1FA33ED63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47</a:t>
            </a:r>
          </a:p>
        </p:txBody>
      </p:sp>
      <p:sp>
        <p:nvSpPr>
          <p:cNvPr id="236" name="Oval 15">
            <a:extLst>
              <a:ext uri="{FF2B5EF4-FFF2-40B4-BE49-F238E27FC236}">
                <a16:creationId xmlns:a16="http://schemas.microsoft.com/office/drawing/2014/main" id="{ECD924C0-8B5E-4316-86D3-272C0DE5A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48</a:t>
            </a:r>
          </a:p>
        </p:txBody>
      </p:sp>
      <p:sp>
        <p:nvSpPr>
          <p:cNvPr id="237" name="Oval 14">
            <a:extLst>
              <a:ext uri="{FF2B5EF4-FFF2-40B4-BE49-F238E27FC236}">
                <a16:creationId xmlns:a16="http://schemas.microsoft.com/office/drawing/2014/main" id="{A1CD141C-2AB1-4800-8518-25851026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49</a:t>
            </a:r>
          </a:p>
        </p:txBody>
      </p:sp>
      <p:sp>
        <p:nvSpPr>
          <p:cNvPr id="238" name="Oval 13">
            <a:extLst>
              <a:ext uri="{FF2B5EF4-FFF2-40B4-BE49-F238E27FC236}">
                <a16:creationId xmlns:a16="http://schemas.microsoft.com/office/drawing/2014/main" id="{D988BB0F-5AC8-4759-AA99-F22B06F6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50</a:t>
            </a:r>
          </a:p>
        </p:txBody>
      </p:sp>
      <p:sp>
        <p:nvSpPr>
          <p:cNvPr id="239" name="Oval 12">
            <a:extLst>
              <a:ext uri="{FF2B5EF4-FFF2-40B4-BE49-F238E27FC236}">
                <a16:creationId xmlns:a16="http://schemas.microsoft.com/office/drawing/2014/main" id="{27621353-B658-4109-AD8C-6FAB6B3C7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51</a:t>
            </a:r>
          </a:p>
        </p:txBody>
      </p:sp>
      <p:sp>
        <p:nvSpPr>
          <p:cNvPr id="240" name="Oval 11">
            <a:extLst>
              <a:ext uri="{FF2B5EF4-FFF2-40B4-BE49-F238E27FC236}">
                <a16:creationId xmlns:a16="http://schemas.microsoft.com/office/drawing/2014/main" id="{8CAA08C1-38AD-41E3-8DA0-576DDB315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52</a:t>
            </a:r>
          </a:p>
        </p:txBody>
      </p:sp>
      <p:sp>
        <p:nvSpPr>
          <p:cNvPr id="241" name="Oval 10">
            <a:extLst>
              <a:ext uri="{FF2B5EF4-FFF2-40B4-BE49-F238E27FC236}">
                <a16:creationId xmlns:a16="http://schemas.microsoft.com/office/drawing/2014/main" id="{92CC29D5-04E1-4A4E-BCCB-34FA83509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53</a:t>
            </a:r>
          </a:p>
        </p:txBody>
      </p:sp>
      <p:sp>
        <p:nvSpPr>
          <p:cNvPr id="242" name="Oval 9">
            <a:extLst>
              <a:ext uri="{FF2B5EF4-FFF2-40B4-BE49-F238E27FC236}">
                <a16:creationId xmlns:a16="http://schemas.microsoft.com/office/drawing/2014/main" id="{F3B0E874-CA62-46E5-91FB-8394870C3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54</a:t>
            </a:r>
          </a:p>
        </p:txBody>
      </p:sp>
      <p:sp>
        <p:nvSpPr>
          <p:cNvPr id="243" name="Oval 8">
            <a:extLst>
              <a:ext uri="{FF2B5EF4-FFF2-40B4-BE49-F238E27FC236}">
                <a16:creationId xmlns:a16="http://schemas.microsoft.com/office/drawing/2014/main" id="{46AAB80A-3CAF-4F59-B1DC-CAACF549E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55</a:t>
            </a:r>
          </a:p>
        </p:txBody>
      </p:sp>
      <p:sp>
        <p:nvSpPr>
          <p:cNvPr id="244" name="Oval 7">
            <a:extLst>
              <a:ext uri="{FF2B5EF4-FFF2-40B4-BE49-F238E27FC236}">
                <a16:creationId xmlns:a16="http://schemas.microsoft.com/office/drawing/2014/main" id="{D0EB0D0B-CDFE-4029-BE97-A2EC1FE8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56</a:t>
            </a:r>
          </a:p>
        </p:txBody>
      </p:sp>
      <p:sp>
        <p:nvSpPr>
          <p:cNvPr id="245" name="Oval 6">
            <a:extLst>
              <a:ext uri="{FF2B5EF4-FFF2-40B4-BE49-F238E27FC236}">
                <a16:creationId xmlns:a16="http://schemas.microsoft.com/office/drawing/2014/main" id="{A635456F-8DA5-4B5E-A586-7F170D300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57</a:t>
            </a:r>
          </a:p>
        </p:txBody>
      </p:sp>
      <p:sp>
        <p:nvSpPr>
          <p:cNvPr id="246" name="Oval 5">
            <a:extLst>
              <a:ext uri="{FF2B5EF4-FFF2-40B4-BE49-F238E27FC236}">
                <a16:creationId xmlns:a16="http://schemas.microsoft.com/office/drawing/2014/main" id="{2BE0A6A2-2512-443E-8345-EB67AECAC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58</a:t>
            </a:r>
          </a:p>
        </p:txBody>
      </p:sp>
      <p:sp>
        <p:nvSpPr>
          <p:cNvPr id="247" name="Oval 4">
            <a:extLst>
              <a:ext uri="{FF2B5EF4-FFF2-40B4-BE49-F238E27FC236}">
                <a16:creationId xmlns:a16="http://schemas.microsoft.com/office/drawing/2014/main" id="{0D66145C-D24B-4DE9-BB11-BCC56B026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59</a:t>
            </a:r>
          </a:p>
        </p:txBody>
      </p:sp>
      <p:sp>
        <p:nvSpPr>
          <p:cNvPr id="248" name="Oval 3">
            <a:extLst>
              <a:ext uri="{FF2B5EF4-FFF2-40B4-BE49-F238E27FC236}">
                <a16:creationId xmlns:a16="http://schemas.microsoft.com/office/drawing/2014/main" id="{085F095F-76D7-4C0E-B75A-F99A11D55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375" y="614050"/>
            <a:ext cx="1235075" cy="1235075"/>
          </a:xfrm>
          <a:prstGeom prst="ellipse">
            <a:avLst/>
          </a:prstGeom>
          <a:solidFill>
            <a:srgbClr val="6699FF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60</a:t>
            </a:r>
          </a:p>
        </p:txBody>
      </p:sp>
      <p:graphicFrame>
        <p:nvGraphicFramePr>
          <p:cNvPr id="249" name="Google Shape;142;p23">
            <a:extLst>
              <a:ext uri="{FF2B5EF4-FFF2-40B4-BE49-F238E27FC236}">
                <a16:creationId xmlns:a16="http://schemas.microsoft.com/office/drawing/2014/main" id="{1847D03B-0679-4347-A3B4-A878EDB3E5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6791657"/>
              </p:ext>
            </p:extLst>
          </p:nvPr>
        </p:nvGraphicFramePr>
        <p:xfrm>
          <a:off x="6726250" y="2571750"/>
          <a:ext cx="2134475" cy="103626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What happens when you look through each of these?</a:t>
                      </a:r>
                      <a:endParaRPr sz="1100" dirty="0"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71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3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6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8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9000"/>
                            </p:stCondLst>
                            <p:childTnLst>
                              <p:par>
                                <p:cTn id="9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0"/>
                            </p:stCondLst>
                            <p:childTnLst>
                              <p:par>
                                <p:cTn id="9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1000"/>
                            </p:stCondLst>
                            <p:childTnLst>
                              <p:par>
                                <p:cTn id="10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2000"/>
                            </p:stCondLst>
                            <p:childTnLst>
                              <p:par>
                                <p:cTn id="10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3000"/>
                            </p:stCondLst>
                            <p:childTnLst>
                              <p:par>
                                <p:cTn id="10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4000"/>
                            </p:stCondLst>
                            <p:childTnLst>
                              <p:par>
                                <p:cTn id="11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5000"/>
                            </p:stCondLst>
                            <p:childTnLst>
                              <p:par>
                                <p:cTn id="11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6000"/>
                            </p:stCondLst>
                            <p:childTnLst>
                              <p:par>
                                <p:cTn id="11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7000"/>
                            </p:stCondLst>
                            <p:childTnLst>
                              <p:par>
                                <p:cTn id="11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8000"/>
                            </p:stCondLst>
                            <p:childTnLst>
                              <p:par>
                                <p:cTn id="12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9000"/>
                            </p:stCondLst>
                            <p:childTnLst>
                              <p:par>
                                <p:cTn id="12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000"/>
                            </p:stCondLst>
                            <p:childTnLst>
                              <p:par>
                                <p:cTn id="12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1000"/>
                            </p:stCondLst>
                            <p:childTnLst>
                              <p:par>
                                <p:cTn id="13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2000"/>
                            </p:stCondLst>
                            <p:childTnLst>
                              <p:par>
                                <p:cTn id="13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3000"/>
                            </p:stCondLst>
                            <p:childTnLst>
                              <p:par>
                                <p:cTn id="13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4000"/>
                            </p:stCondLst>
                            <p:childTnLst>
                              <p:par>
                                <p:cTn id="14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5000"/>
                            </p:stCondLst>
                            <p:childTnLst>
                              <p:par>
                                <p:cTn id="14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6000"/>
                            </p:stCondLst>
                            <p:childTnLst>
                              <p:par>
                                <p:cTn id="14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7000"/>
                            </p:stCondLst>
                            <p:childTnLst>
                              <p:par>
                                <p:cTn id="14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8000"/>
                            </p:stCondLst>
                            <p:childTnLst>
                              <p:par>
                                <p:cTn id="15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9000"/>
                            </p:stCondLst>
                            <p:childTnLst>
                              <p:par>
                                <p:cTn id="15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00"/>
                            </p:stCondLst>
                            <p:childTnLst>
                              <p:par>
                                <p:cTn id="15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1000"/>
                            </p:stCondLst>
                            <p:childTnLst>
                              <p:par>
                                <p:cTn id="16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2000"/>
                            </p:stCondLst>
                            <p:childTnLst>
                              <p:par>
                                <p:cTn id="16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3000"/>
                            </p:stCondLst>
                            <p:childTnLst>
                              <p:par>
                                <p:cTn id="16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4000"/>
                            </p:stCondLst>
                            <p:childTnLst>
                              <p:par>
                                <p:cTn id="17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5000"/>
                            </p:stCondLst>
                            <p:childTnLst>
                              <p:par>
                                <p:cTn id="17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6000"/>
                            </p:stCondLst>
                            <p:childTnLst>
                              <p:par>
                                <p:cTn id="17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7000"/>
                            </p:stCondLst>
                            <p:childTnLst>
                              <p:par>
                                <p:cTn id="17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8000"/>
                            </p:stCondLst>
                            <p:childTnLst>
                              <p:par>
                                <p:cTn id="18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</p:childTnLst>
        </p:cTn>
      </p:par>
    </p:tnLst>
    <p:bldLst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BA769C9-B64D-4C54-8979-54D8F9C59C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GB" dirty="0">
                <a:latin typeface="OpenDyslexic" panose="00000500000000000000" pitchFamily="50" charset="0"/>
              </a:rPr>
              <a:t>We will </a:t>
            </a:r>
            <a:r>
              <a:rPr lang="en-US" dirty="0">
                <a:latin typeface="OpenDyslexic" panose="00000500000000000000" pitchFamily="50" charset="0"/>
              </a:rPr>
              <a:t>list pure substances and mixtures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749F9-D1AB-464B-93F5-EF7D82D9633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sz="1600" dirty="0">
                <a:latin typeface="OpenDyslexic" panose="00000500000000000000" pitchFamily="50" charset="0"/>
              </a:rPr>
              <a:t>Pure substances: substances made up of only one chemical. </a:t>
            </a:r>
            <a:r>
              <a:rPr lang="en-AU" sz="1600" dirty="0" err="1">
                <a:latin typeface="OpenDyslexic" panose="00000500000000000000" pitchFamily="50" charset="0"/>
              </a:rPr>
              <a:t>Eg</a:t>
            </a:r>
            <a:r>
              <a:rPr lang="en-AU" sz="1600" dirty="0">
                <a:latin typeface="OpenDyslexic" panose="00000500000000000000" pitchFamily="50" charset="0"/>
              </a:rPr>
              <a:t>, water, sugar, salt</a:t>
            </a:r>
          </a:p>
          <a:p>
            <a:pPr marL="114300" indent="0">
              <a:buNone/>
            </a:pPr>
            <a:endParaRPr lang="en-AU" sz="1600" dirty="0">
              <a:latin typeface="OpenDyslexic" panose="00000500000000000000" pitchFamily="50" charset="0"/>
            </a:endParaRPr>
          </a:p>
          <a:p>
            <a:pPr marL="114300" indent="0">
              <a:buNone/>
            </a:pPr>
            <a:r>
              <a:rPr lang="en-AU" sz="1600" dirty="0">
                <a:latin typeface="OpenDyslexic" panose="00000500000000000000" pitchFamily="50" charset="0"/>
              </a:rPr>
              <a:t>Mixtures: anything that’s made up of multiple chemicals. </a:t>
            </a:r>
            <a:r>
              <a:rPr lang="en-AU" sz="1600" dirty="0" err="1">
                <a:latin typeface="OpenDyslexic" panose="00000500000000000000" pitchFamily="50" charset="0"/>
              </a:rPr>
              <a:t>Eg</a:t>
            </a:r>
            <a:r>
              <a:rPr lang="en-AU" sz="1600" dirty="0">
                <a:latin typeface="OpenDyslexic" panose="00000500000000000000" pitchFamily="50" charset="0"/>
              </a:rPr>
              <a:t>, milk, rocks, people</a:t>
            </a:r>
          </a:p>
        </p:txBody>
      </p:sp>
      <p:graphicFrame>
        <p:nvGraphicFramePr>
          <p:cNvPr id="7" name="Google Shape;138;p23">
            <a:extLst>
              <a:ext uri="{FF2B5EF4-FFF2-40B4-BE49-F238E27FC236}">
                <a16:creationId xmlns:a16="http://schemas.microsoft.com/office/drawing/2014/main" id="{912DB280-2819-4B35-8F5D-3B55FC85B1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7108696"/>
              </p:ext>
            </p:extLst>
          </p:nvPr>
        </p:nvGraphicFramePr>
        <p:xfrm>
          <a:off x="7682789" y="266050"/>
          <a:ext cx="1224575" cy="35049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oogle Shape;143;p23">
            <a:extLst>
              <a:ext uri="{FF2B5EF4-FFF2-40B4-BE49-F238E27FC236}">
                <a16:creationId xmlns:a16="http://schemas.microsoft.com/office/drawing/2014/main" id="{D0077CA0-9422-44F3-8E36-15E5E0097E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0838110"/>
              </p:ext>
            </p:extLst>
          </p:nvPr>
        </p:nvGraphicFramePr>
        <p:xfrm>
          <a:off x="6764739" y="1530034"/>
          <a:ext cx="2142625" cy="120390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EXTENSION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If we add something to water and mix it so that the compound disappears, it is called a solution</a:t>
                      </a:r>
                      <a:endParaRPr sz="1100" dirty="0"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2" descr="PPT - Plan for Wed, 24 Sept 08 PowerPoint Presentation ...">
            <a:extLst>
              <a:ext uri="{FF2B5EF4-FFF2-40B4-BE49-F238E27FC236}">
                <a16:creationId xmlns:a16="http://schemas.microsoft.com/office/drawing/2014/main" id="{010361DD-9094-48CA-A4D3-268B290841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8" t="11938" b="29877"/>
          <a:stretch/>
        </p:blipFill>
        <p:spPr bwMode="auto">
          <a:xfrm>
            <a:off x="1666667" y="2524584"/>
            <a:ext cx="3945466" cy="249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3D26AA-4D14-4C83-8AB9-3B655353FBD1}"/>
              </a:ext>
            </a:extLst>
          </p:cNvPr>
          <p:cNvSpPr/>
          <p:nvPr/>
        </p:nvSpPr>
        <p:spPr>
          <a:xfrm>
            <a:off x="1456267" y="2413000"/>
            <a:ext cx="491066" cy="821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11" name="Google Shape;141;p23">
            <a:extLst>
              <a:ext uri="{FF2B5EF4-FFF2-40B4-BE49-F238E27FC236}">
                <a16:creationId xmlns:a16="http://schemas.microsoft.com/office/drawing/2014/main" id="{1D89A94C-AE1E-42D3-851E-99B16F0200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074157"/>
              </p:ext>
            </p:extLst>
          </p:nvPr>
        </p:nvGraphicFramePr>
        <p:xfrm>
          <a:off x="6764739" y="2954896"/>
          <a:ext cx="2142625" cy="1371540"/>
        </p:xfrm>
        <a:graphic>
          <a:graphicData uri="http://schemas.openxmlformats.org/drawingml/2006/table">
            <a:tbl>
              <a:tblPr>
                <a:noFill/>
                <a:tableStyleId>{07BEB0AE-C758-4910-A591-CAE5134280F8}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 dirty="0">
                        <a:solidFill>
                          <a:srgbClr val="FFFFFF"/>
                        </a:solidFill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OpenDyslexic" panose="00000500000000000000" pitchFamily="50" charset="0"/>
                          <a:ea typeface="Century Gothic"/>
                          <a:cs typeface="Century Gothic"/>
                          <a:sym typeface="Century Gothic"/>
                        </a:rPr>
                        <a:t>How many different mixtures and pure substances can you think of?</a:t>
                      </a:r>
                      <a:endParaRPr sz="1100" dirty="0">
                        <a:latin typeface="OpenDyslexic" panose="00000500000000000000" pitchFamily="50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71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SC EDI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3444B6-E513-4297-86B6-13F75ED270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25F811-1E3C-4663-9F4E-41787D9B690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ACBC82E-23F2-4A9D-9397-6741686B29B3}"/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1214</Words>
  <Application>Microsoft Office PowerPoint</Application>
  <PresentationFormat>On-screen Show (16:9)</PresentationFormat>
  <Paragraphs>284</Paragraphs>
  <Slides>18</Slides>
  <Notes>8</Notes>
  <HiddenSlides>1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OpenDyslexic</vt:lpstr>
      <vt:lpstr>Century Gothic</vt:lpstr>
      <vt:lpstr>Arial</vt:lpstr>
      <vt:lpstr>ASC EDI Template</vt:lpstr>
      <vt:lpstr>Simple Light</vt:lpstr>
      <vt:lpstr>PowerPoint Presentation</vt:lpstr>
      <vt:lpstr>Mixtures and Solutions</vt:lpstr>
      <vt:lpstr>PowerPoint Presentation</vt:lpstr>
      <vt:lpstr>PowerPoint Presentation</vt:lpstr>
      <vt:lpstr>PowerPoint Presentation</vt:lpstr>
      <vt:lpstr>PowerPoint Presentation</vt:lpstr>
      <vt:lpstr>We will learn about the different types of mixtures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will learn about the different types of mixtures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OBSERVATION &amp; INFERENCE</dc:title>
  <dc:creator>MissAlex</dc:creator>
  <cp:lastModifiedBy>Michael Beards</cp:lastModifiedBy>
  <cp:revision>68</cp:revision>
  <dcterms:modified xsi:type="dcterms:W3CDTF">2021-04-22T23:57:45Z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24300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