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60" r:id="rId8"/>
    <p:sldId id="261" r:id="rId9"/>
    <p:sldId id="264" r:id="rId10"/>
    <p:sldId id="262" r:id="rId11"/>
    <p:sldId id="259" r:id="rId12"/>
    <p:sldId id="265" r:id="rId13"/>
    <p:sldId id="263" r:id="rId14"/>
    <p:sldId id="266" r:id="rId15"/>
    <p:sldId id="267" r:id="rId16"/>
    <p:sldId id="268" r:id="rId17"/>
    <p:sldId id="270" r:id="rId18"/>
    <p:sldId id="271" r:id="rId19"/>
    <p:sldId id="272" r:id="rId20"/>
    <p:sldId id="269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7a000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a7a000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9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17DC-8712-4728-B0C3-D3A29288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52C-A674-451E-AD57-C2BEB2F9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8F6F-5F54-4CAB-91CB-420E82A2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F921-9EDA-4833-A01F-520EC06E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5FF7-2A77-41C4-A719-3280575B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CDC50-A658-47E4-B39A-40E6CD4BA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15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CD81-FF7A-4243-A343-A1DD0519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8E867-5626-4D90-AFA0-0381E34F53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4890-F5E5-45BE-8247-330B14A57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31853-EB48-433E-992D-ED64C45E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855E-FB03-4D92-9ED3-5D1054BE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64058-EBF4-4484-BF1C-3B538A09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FD04281C-9B57-47D0-A67A-84133624C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37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9BA4-470B-43B2-9933-A6D781A5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0E75A-5FF3-4AEA-90DD-E4A4D2F05E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9C402-1D1D-4163-854C-AB204E27B0A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193F4-7471-48FC-B29A-0D1413FE6DF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FFEF7B-81C8-4640-8FC5-2F8F926F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F65DCC-A6C2-4533-92C5-5EE9E620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BEA587-14AB-4A61-877A-37B0256E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fld id="{5A1590D5-CAA6-4AF5-8651-EDE4F1352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06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gif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1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37000"/>
          </a:blip>
          <a:srcRect t="4925" b="-5448"/>
          <a:stretch/>
        </p:blipFill>
        <p:spPr>
          <a:xfrm>
            <a:off x="-46375" y="101600"/>
            <a:ext cx="9190377" cy="54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49" y="1078785"/>
            <a:ext cx="7649102" cy="11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536" y="4663675"/>
            <a:ext cx="8822928" cy="4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3" y="2670200"/>
            <a:ext cx="8175075" cy="8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2625" y="2877750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ENGINEERING: SIMPLE MACHINES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F9C4382-A413-4CF4-A647-753527CA1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899"/>
            <a:ext cx="8229600" cy="72033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Pulley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165B8A7-38E9-41AD-97F5-D4C9E70BFD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46410" y="1085850"/>
            <a:ext cx="5797240" cy="2514600"/>
          </a:xfrm>
        </p:spPr>
        <p:txBody>
          <a:bodyPr/>
          <a:lstStyle/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lifting things with a rope easier</a:t>
            </a:r>
            <a:b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redirecting force and the addition of additional pulleys</a:t>
            </a:r>
          </a:p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flag pole, elevator, sails, fishing nets, clothes lines, cranes, window shades and blinds, rock climbing gear</a:t>
            </a:r>
          </a:p>
        </p:txBody>
      </p:sp>
      <p:pic>
        <p:nvPicPr>
          <p:cNvPr id="16391" name="Picture 7">
            <a:extLst>
              <a:ext uri="{FF2B5EF4-FFF2-40B4-BE49-F238E27FC236}">
                <a16:creationId xmlns:a16="http://schemas.microsoft.com/office/drawing/2014/main" id="{19281BCE-408D-411B-A22B-3F6C4AF3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312" y="3479006"/>
            <a:ext cx="2171700" cy="155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>
            <a:extLst>
              <a:ext uri="{FF2B5EF4-FFF2-40B4-BE49-F238E27FC236}">
                <a16:creationId xmlns:a16="http://schemas.microsoft.com/office/drawing/2014/main" id="{5D370204-7422-423F-8150-6DD31C54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16" y="703064"/>
            <a:ext cx="1368028" cy="132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715E3014-76BB-4113-BF19-2DF8FDA7E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40" y="2249091"/>
            <a:ext cx="167878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Picture 16">
            <a:extLst>
              <a:ext uri="{FF2B5EF4-FFF2-40B4-BE49-F238E27FC236}">
                <a16:creationId xmlns:a16="http://schemas.microsoft.com/office/drawing/2014/main" id="{3356CCA8-4D70-4E7B-9DF9-636CFEB9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06391"/>
            <a:ext cx="2286000" cy="152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B1BBFA-42F5-4568-84ED-30FF2EDB8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400050"/>
            <a:ext cx="6172200" cy="8572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Use Simple Machines?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30D95648-BE68-4E61-94B0-3AF769112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02" y="1104131"/>
            <a:ext cx="6801465" cy="293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mechanical advantage…</a:t>
            </a:r>
          </a:p>
          <a:p>
            <a:pPr>
              <a:buClrTx/>
            </a:pPr>
            <a:r>
              <a:rPr lang="en-US" alt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something easier to do, but it takes a little longer to do it</a:t>
            </a:r>
          </a:p>
          <a:p>
            <a:pPr>
              <a:buClrTx/>
            </a:pPr>
            <a:r>
              <a:rPr lang="en-US" altLang="en-US" sz="2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going up a longer flight of stairs instead of going straight up a ladder</a:t>
            </a:r>
          </a:p>
        </p:txBody>
      </p:sp>
      <p:grpSp>
        <p:nvGrpSpPr>
          <p:cNvPr id="9222" name="Group 6">
            <a:extLst>
              <a:ext uri="{FF2B5EF4-FFF2-40B4-BE49-F238E27FC236}">
                <a16:creationId xmlns:a16="http://schemas.microsoft.com/office/drawing/2014/main" id="{2E07B520-70C5-4C8C-93BE-E907C082968F}"/>
              </a:ext>
            </a:extLst>
          </p:cNvPr>
          <p:cNvGrpSpPr>
            <a:grpSpLocks/>
          </p:cNvGrpSpPr>
          <p:nvPr/>
        </p:nvGrpSpPr>
        <p:grpSpPr bwMode="auto">
          <a:xfrm>
            <a:off x="5038552" y="3528329"/>
            <a:ext cx="1210866" cy="1270397"/>
            <a:chOff x="2850" y="2213"/>
            <a:chExt cx="2542" cy="2666"/>
          </a:xfrm>
        </p:grpSpPr>
        <p:sp>
          <p:nvSpPr>
            <p:cNvPr id="9223" name="Line 7">
              <a:extLst>
                <a:ext uri="{FF2B5EF4-FFF2-40B4-BE49-F238E27FC236}">
                  <a16:creationId xmlns:a16="http://schemas.microsoft.com/office/drawing/2014/main" id="{E3625298-1368-4B19-B305-6FEB6B3E6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4838"/>
              <a:ext cx="254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4" name="Line 8">
              <a:extLst>
                <a:ext uri="{FF2B5EF4-FFF2-40B4-BE49-F238E27FC236}">
                  <a16:creationId xmlns:a16="http://schemas.microsoft.com/office/drawing/2014/main" id="{6DA2EF19-2D5D-4A32-84CA-8C97BB25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3525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5" name="Line 9">
              <a:extLst>
                <a:ext uri="{FF2B5EF4-FFF2-40B4-BE49-F238E27FC236}">
                  <a16:creationId xmlns:a16="http://schemas.microsoft.com/office/drawing/2014/main" id="{B1051F6B-2B9A-4708-8C22-98B5DD826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9" y="3966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6" name="Line 10">
              <a:extLst>
                <a:ext uri="{FF2B5EF4-FFF2-40B4-BE49-F238E27FC236}">
                  <a16:creationId xmlns:a16="http://schemas.microsoft.com/office/drawing/2014/main" id="{BF9D5D8C-FE64-4FA0-B46A-9CEF10CCF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5" y="4433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7" name="Line 11">
              <a:extLst>
                <a:ext uri="{FF2B5EF4-FFF2-40B4-BE49-F238E27FC236}">
                  <a16:creationId xmlns:a16="http://schemas.microsoft.com/office/drawing/2014/main" id="{9B0C8FBF-BC47-434F-8BC0-9CE0E8050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0" y="4418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8" name="Line 12">
              <a:extLst>
                <a:ext uri="{FF2B5EF4-FFF2-40B4-BE49-F238E27FC236}">
                  <a16:creationId xmlns:a16="http://schemas.microsoft.com/office/drawing/2014/main" id="{B744EF5D-CD2A-40AE-8BE8-F351E1219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4013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29" name="Line 13">
              <a:extLst>
                <a:ext uri="{FF2B5EF4-FFF2-40B4-BE49-F238E27FC236}">
                  <a16:creationId xmlns:a16="http://schemas.microsoft.com/office/drawing/2014/main" id="{BCA231E6-ABCB-4BAE-8264-D0FDD782B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" y="3563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0" name="Line 14">
              <a:extLst>
                <a:ext uri="{FF2B5EF4-FFF2-40B4-BE49-F238E27FC236}">
                  <a16:creationId xmlns:a16="http://schemas.microsoft.com/office/drawing/2014/main" id="{D4C54507-11BF-4C3F-B4D9-70FACDEDA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8" y="2213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1" name="Line 15">
              <a:extLst>
                <a:ext uri="{FF2B5EF4-FFF2-40B4-BE49-F238E27FC236}">
                  <a16:creationId xmlns:a16="http://schemas.microsoft.com/office/drawing/2014/main" id="{883484FF-84FC-4777-A350-863DE0C4D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" y="2654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2" name="Line 16">
              <a:extLst>
                <a:ext uri="{FF2B5EF4-FFF2-40B4-BE49-F238E27FC236}">
                  <a16:creationId xmlns:a16="http://schemas.microsoft.com/office/drawing/2014/main" id="{12D00435-29A5-46F3-9FA8-A3F463A43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3121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3" name="Line 17">
              <a:extLst>
                <a:ext uri="{FF2B5EF4-FFF2-40B4-BE49-F238E27FC236}">
                  <a16:creationId xmlns:a16="http://schemas.microsoft.com/office/drawing/2014/main" id="{CAF3569A-CCA2-494F-BFF6-A24F4B910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3106"/>
              <a:ext cx="446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4" name="Line 18">
              <a:extLst>
                <a:ext uri="{FF2B5EF4-FFF2-40B4-BE49-F238E27FC236}">
                  <a16:creationId xmlns:a16="http://schemas.microsoft.com/office/drawing/2014/main" id="{A4BFD69E-DE95-4C8D-901B-3B62A95F3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701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5" name="Line 19">
              <a:extLst>
                <a:ext uri="{FF2B5EF4-FFF2-40B4-BE49-F238E27FC236}">
                  <a16:creationId xmlns:a16="http://schemas.microsoft.com/office/drawing/2014/main" id="{F820F0D2-BC4A-42A2-AC9E-54F6DF8DB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2" y="2251"/>
              <a:ext cx="0" cy="44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9236" name="Group 20">
            <a:extLst>
              <a:ext uri="{FF2B5EF4-FFF2-40B4-BE49-F238E27FC236}">
                <a16:creationId xmlns:a16="http://schemas.microsoft.com/office/drawing/2014/main" id="{81862372-92F9-4772-9485-1E4289AA49E4}"/>
              </a:ext>
            </a:extLst>
          </p:cNvPr>
          <p:cNvGrpSpPr>
            <a:grpSpLocks/>
          </p:cNvGrpSpPr>
          <p:nvPr/>
        </p:nvGrpSpPr>
        <p:grpSpPr bwMode="auto">
          <a:xfrm>
            <a:off x="2946818" y="3526899"/>
            <a:ext cx="644129" cy="1275160"/>
            <a:chOff x="5093" y="2152"/>
            <a:chExt cx="1353" cy="2678"/>
          </a:xfrm>
        </p:grpSpPr>
        <p:sp>
          <p:nvSpPr>
            <p:cNvPr id="9237" name="Line 21">
              <a:extLst>
                <a:ext uri="{FF2B5EF4-FFF2-40B4-BE49-F238E27FC236}">
                  <a16:creationId xmlns:a16="http://schemas.microsoft.com/office/drawing/2014/main" id="{8295B9E9-7F12-4FD4-8081-38FEB6DA6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4545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8" name="Line 22">
              <a:extLst>
                <a:ext uri="{FF2B5EF4-FFF2-40B4-BE49-F238E27FC236}">
                  <a16:creationId xmlns:a16="http://schemas.microsoft.com/office/drawing/2014/main" id="{237DFDA4-C4BB-41F0-A0F6-C44665CEE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3" y="4823"/>
              <a:ext cx="11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39" name="Line 23">
              <a:extLst>
                <a:ext uri="{FF2B5EF4-FFF2-40B4-BE49-F238E27FC236}">
                  <a16:creationId xmlns:a16="http://schemas.microsoft.com/office/drawing/2014/main" id="{9316CE7A-99B9-44FD-B821-F36ABEDA3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5" y="2182"/>
              <a:ext cx="1046" cy="264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0" name="Line 24">
              <a:extLst>
                <a:ext uri="{FF2B5EF4-FFF2-40B4-BE49-F238E27FC236}">
                  <a16:creationId xmlns:a16="http://schemas.microsoft.com/office/drawing/2014/main" id="{AFADEA6C-95ED-4FCB-B930-EB3A65D2F6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152"/>
              <a:ext cx="1046" cy="264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1" name="Line 25">
              <a:extLst>
                <a:ext uri="{FF2B5EF4-FFF2-40B4-BE49-F238E27FC236}">
                  <a16:creationId xmlns:a16="http://schemas.microsoft.com/office/drawing/2014/main" id="{D203FC3F-2841-490B-B5B0-6F7C1FA0E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4215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2" name="Line 26">
              <a:extLst>
                <a:ext uri="{FF2B5EF4-FFF2-40B4-BE49-F238E27FC236}">
                  <a16:creationId xmlns:a16="http://schemas.microsoft.com/office/drawing/2014/main" id="{F8A3E6DB-2333-48C1-9888-DD4C2ADCE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0" y="3855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3" name="Line 27">
              <a:extLst>
                <a:ext uri="{FF2B5EF4-FFF2-40B4-BE49-F238E27FC236}">
                  <a16:creationId xmlns:a16="http://schemas.microsoft.com/office/drawing/2014/main" id="{5B9900B1-3656-48C7-945D-F7C76B007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3" y="3517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4" name="Line 28">
              <a:extLst>
                <a:ext uri="{FF2B5EF4-FFF2-40B4-BE49-F238E27FC236}">
                  <a16:creationId xmlns:a16="http://schemas.microsoft.com/office/drawing/2014/main" id="{B3DAFBEC-A884-4FC6-8DF9-CB3ACE5F2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8" y="3203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5" name="Line 29">
              <a:extLst>
                <a:ext uri="{FF2B5EF4-FFF2-40B4-BE49-F238E27FC236}">
                  <a16:creationId xmlns:a16="http://schemas.microsoft.com/office/drawing/2014/main" id="{D6322537-224B-4410-B4C5-30374767C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7" y="2895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6" name="Line 30">
              <a:extLst>
                <a:ext uri="{FF2B5EF4-FFF2-40B4-BE49-F238E27FC236}">
                  <a16:creationId xmlns:a16="http://schemas.microsoft.com/office/drawing/2014/main" id="{AE896229-5521-4E95-AE9D-4BAB68D8D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" y="2572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9247" name="Line 31">
              <a:extLst>
                <a:ext uri="{FF2B5EF4-FFF2-40B4-BE49-F238E27FC236}">
                  <a16:creationId xmlns:a16="http://schemas.microsoft.com/office/drawing/2014/main" id="{BF365B6E-10F2-4888-BF43-08BD8E70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5" y="2287"/>
              <a:ext cx="221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263499F-C600-4E11-9992-FE6EAADCF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347038"/>
            <a:ext cx="8520600" cy="5727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 Machines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BB2FDA-3D03-4078-A299-036E4A864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Combining two or more simple machines to work together</a:t>
            </a:r>
          </a:p>
          <a:p>
            <a:pPr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 jack </a:t>
            </a:r>
            <a:r>
              <a:rPr lang="en-US" alt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combines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wedge and screw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Crane or tow truck </a:t>
            </a:r>
            <a:r>
              <a:rPr lang="en-US" alt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combines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lever and pulley</a:t>
            </a:r>
          </a:p>
          <a:p>
            <a:pPr lvl="1">
              <a:buClrTx/>
            </a:pP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Wheelbarrow </a:t>
            </a:r>
            <a:r>
              <a:rPr lang="en-US" alt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combines</a:t>
            </a: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wheel and axle</a:t>
            </a:r>
            <a:b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 lever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C8338EA5-903F-445D-92C4-7E4782A4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70" y="3863012"/>
            <a:ext cx="1564481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8BE9FE3D-82B9-4126-81BD-FD0B6FA28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66809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>
            <a:extLst>
              <a:ext uri="{FF2B5EF4-FFF2-40B4-BE49-F238E27FC236}">
                <a16:creationId xmlns:a16="http://schemas.microsoft.com/office/drawing/2014/main" id="{70D032DA-B499-4CB4-9F0B-42F07773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3479093"/>
            <a:ext cx="1026319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8" name="Picture 10">
            <a:extLst>
              <a:ext uri="{FF2B5EF4-FFF2-40B4-BE49-F238E27FC236}">
                <a16:creationId xmlns:a16="http://schemas.microsoft.com/office/drawing/2014/main" id="{819DE60E-C8BA-461C-8BFD-CB842C3C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69" y="18906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C2ABD43-C35E-492C-87DA-FF5BBBC12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700" y="266605"/>
            <a:ext cx="8520600" cy="5727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</a:p>
        </p:txBody>
      </p:sp>
      <p:graphicFrame>
        <p:nvGraphicFramePr>
          <p:cNvPr id="20653" name="Group 173">
            <a:extLst>
              <a:ext uri="{FF2B5EF4-FFF2-40B4-BE49-F238E27FC236}">
                <a16:creationId xmlns:a16="http://schemas.microsoft.com/office/drawing/2014/main" id="{7DAFD4C6-254F-4FCD-B813-47C87154F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84805"/>
              </p:ext>
            </p:extLst>
          </p:nvPr>
        </p:nvGraphicFramePr>
        <p:xfrm>
          <a:off x="1241270" y="984271"/>
          <a:ext cx="6661460" cy="3999262"/>
        </p:xfrm>
        <a:graphic>
          <a:graphicData uri="http://schemas.openxmlformats.org/drawingml/2006/table">
            <a:tbl>
              <a:tblPr/>
              <a:tblGrid>
                <a:gridCol w="1603685">
                  <a:extLst>
                    <a:ext uri="{9D8B030D-6E8A-4147-A177-3AD203B41FA5}">
                      <a16:colId xmlns:a16="http://schemas.microsoft.com/office/drawing/2014/main" val="1434858348"/>
                    </a:ext>
                  </a:extLst>
                </a:gridCol>
                <a:gridCol w="5057775">
                  <a:extLst>
                    <a:ext uri="{9D8B030D-6E8A-4147-A177-3AD203B41FA5}">
                      <a16:colId xmlns:a16="http://schemas.microsoft.com/office/drawing/2014/main" val="732661564"/>
                    </a:ext>
                  </a:extLst>
                </a:gridCol>
              </a:tblGrid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Wedge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Pushes material apart, cuts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588943"/>
                  </a:ext>
                </a:extLst>
              </a:tr>
              <a:tr h="708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Wheel</a:t>
                      </a:r>
                      <a:b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 Axle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Makes it easy to move things 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 rolling them, and reducing friction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63288"/>
                  </a:ext>
                </a:extLst>
              </a:tr>
              <a:tr h="6629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Lever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Helps lift heavy weights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using longer distances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817338"/>
                  </a:ext>
                </a:extLst>
              </a:tr>
              <a:tr h="708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Inclined Plane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Makes it easier to move objects upward; a longer path, but easier lifting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452121"/>
                  </a:ext>
                </a:extLst>
              </a:tr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Screw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Turns rotation into lengthwise movement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25221"/>
                  </a:ext>
                </a:extLst>
              </a:tr>
              <a:tr h="7726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Pulley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Makes lifting heavy weights easier </a:t>
                      </a:r>
                      <a:b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 redirecting force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0679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B8FA-DF57-4E85-B484-CDAF5444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C31A45-253E-4189-822B-6333BB3B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61553-409D-4384-8B41-DF462AAE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0" y="301792"/>
            <a:ext cx="7917900" cy="453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B8FA-DF57-4E85-B484-CDAF5444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C31A45-253E-4189-822B-6333BB3B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2A7CC-0625-4905-8F7A-1A444966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372" y="106090"/>
            <a:ext cx="7055256" cy="49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4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B8FA-DF57-4E85-B484-CDAF5444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C31A45-253E-4189-822B-6333BB3B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89D21-E2E5-4F53-AFB9-496AE6FE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4" y="170896"/>
            <a:ext cx="7872851" cy="480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23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AC61A4C-59EA-4634-B197-6D22AC9EE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2286000"/>
            <a:ext cx="6172200" cy="857250"/>
          </a:xfrm>
        </p:spPr>
        <p:txBody>
          <a:bodyPr/>
          <a:lstStyle/>
          <a:p>
            <a:pPr algn="ctr"/>
            <a:r>
              <a:rPr lang="en-US" altLang="en-US" sz="2100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07E3635-45C9-4307-B4FC-E0696B3EB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313" y="2870191"/>
            <a:ext cx="6956967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images © Copyright © 2004 Microsoft Corporation, One Microsoft Way, Redmond, WA 98052-6399 USA. All rights reserved. </a:t>
            </a:r>
          </a:p>
          <a:p>
            <a:pPr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Except for image below, which was created by the ITL Program, College of Engineering and Applied Science, University of Colorado at Boulder.</a:t>
            </a:r>
          </a:p>
        </p:txBody>
      </p:sp>
      <p:grpSp>
        <p:nvGrpSpPr>
          <p:cNvPr id="25607" name="Group 7">
            <a:extLst>
              <a:ext uri="{FF2B5EF4-FFF2-40B4-BE49-F238E27FC236}">
                <a16:creationId xmlns:a16="http://schemas.microsoft.com/office/drawing/2014/main" id="{D8C5AE2F-A15C-4846-82E4-103F1FCCE082}"/>
              </a:ext>
            </a:extLst>
          </p:cNvPr>
          <p:cNvGrpSpPr>
            <a:grpSpLocks/>
          </p:cNvGrpSpPr>
          <p:nvPr/>
        </p:nvGrpSpPr>
        <p:grpSpPr bwMode="auto">
          <a:xfrm>
            <a:off x="5156045" y="3786304"/>
            <a:ext cx="2725341" cy="1058465"/>
            <a:chOff x="3120" y="2784"/>
            <a:chExt cx="2289" cy="889"/>
          </a:xfrm>
        </p:grpSpPr>
        <p:pic>
          <p:nvPicPr>
            <p:cNvPr id="25608" name="Picture 8">
              <a:extLst>
                <a:ext uri="{FF2B5EF4-FFF2-40B4-BE49-F238E27FC236}">
                  <a16:creationId xmlns:a16="http://schemas.microsoft.com/office/drawing/2014/main" id="{BCC7FB19-6FBC-4ED8-B147-22280B0690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784"/>
              <a:ext cx="2289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47BD3E57-BC44-4C73-AB84-4E36AE46A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610" name="Rectangle 10">
              <a:extLst>
                <a:ext uri="{FF2B5EF4-FFF2-40B4-BE49-F238E27FC236}">
                  <a16:creationId xmlns:a16="http://schemas.microsoft.com/office/drawing/2014/main" id="{BE256745-C9CE-46BD-87C1-25AEA8182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32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611" name="Rectangle 11">
              <a:extLst>
                <a:ext uri="{FF2B5EF4-FFF2-40B4-BE49-F238E27FC236}">
                  <a16:creationId xmlns:a16="http://schemas.microsoft.com/office/drawing/2014/main" id="{07D617D2-8E70-4909-8414-FA82293D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612" name="Rectangle 12">
              <a:extLst>
                <a:ext uri="{FF2B5EF4-FFF2-40B4-BE49-F238E27FC236}">
                  <a16:creationId xmlns:a16="http://schemas.microsoft.com/office/drawing/2014/main" id="{E5CE52DB-37F8-401B-935C-D8EEFC82D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5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5613" name="Rectangle 13">
              <a:extLst>
                <a:ext uri="{FF2B5EF4-FFF2-40B4-BE49-F238E27FC236}">
                  <a16:creationId xmlns:a16="http://schemas.microsoft.com/office/drawing/2014/main" id="{50530307-B906-4063-B7BF-3248B3BD8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94E7E1-1681-4428-AD80-19782095D1DA}"/>
              </a:ext>
            </a:extLst>
          </p:cNvPr>
          <p:cNvSpPr/>
          <p:nvPr/>
        </p:nvSpPr>
        <p:spPr>
          <a:xfrm>
            <a:off x="2112031" y="1329451"/>
            <a:ext cx="4919937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Introduction to</a:t>
            </a:r>
          </a:p>
          <a:p>
            <a:pPr algn="ctr"/>
            <a:endParaRPr lang="en-US" sz="4000" b="1" dirty="0">
              <a:solidFill>
                <a:srgbClr val="6091BA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44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Simple Machines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1845527" y="1799000"/>
            <a:ext cx="5452946" cy="2733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 machines are machines with few or no moving parts that are used to make work easier</a:t>
            </a:r>
            <a:endParaRPr sz="20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4651025"/>
            <a:ext cx="8839196" cy="4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040800" y="1419200"/>
            <a:ext cx="27915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Photos should be a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square like this.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94E7E1-1681-4428-AD80-19782095D1DA}"/>
              </a:ext>
            </a:extLst>
          </p:cNvPr>
          <p:cNvSpPr/>
          <p:nvPr/>
        </p:nvSpPr>
        <p:spPr>
          <a:xfrm>
            <a:off x="311700" y="536803"/>
            <a:ext cx="852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6091BA"/>
                </a:solidFill>
                <a:latin typeface="Open Sans"/>
                <a:ea typeface="Open Sans"/>
                <a:cs typeface="Open Sans"/>
                <a:sym typeface="Open Sans"/>
              </a:rPr>
              <a:t>What are they?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78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E150929A-BB18-4D0A-BAA4-CA2A94EA7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Simple Machines</a:t>
            </a:r>
          </a:p>
        </p:txBody>
      </p:sp>
      <p:graphicFrame>
        <p:nvGraphicFramePr>
          <p:cNvPr id="4189" name="Group 93">
            <a:extLst>
              <a:ext uri="{FF2B5EF4-FFF2-40B4-BE49-F238E27FC236}">
                <a16:creationId xmlns:a16="http://schemas.microsoft.com/office/drawing/2014/main" id="{B4E3659F-EE1A-461E-B5D6-28EA77E4E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982996"/>
              </p:ext>
            </p:extLst>
          </p:nvPr>
        </p:nvGraphicFramePr>
        <p:xfrm>
          <a:off x="2228850" y="1314450"/>
          <a:ext cx="4457700" cy="3394473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037136175"/>
                    </a:ext>
                  </a:extLst>
                </a:gridCol>
              </a:tblGrid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Wedge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407390"/>
                  </a:ext>
                </a:extLst>
              </a:tr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Wheel and Axle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106844"/>
                  </a:ext>
                </a:extLst>
              </a:tr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Lever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864287"/>
                  </a:ext>
                </a:extLst>
              </a:tr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Inclined Plane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76328"/>
                  </a:ext>
                </a:extLst>
              </a:tr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Screw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474392"/>
                  </a:ext>
                </a:extLst>
              </a:tr>
              <a:tr h="565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Pulley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65602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8FD090-93AA-4D9D-8C48-97DD115CB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3551"/>
            <a:ext cx="8229600" cy="49654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Wedge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2BEE640-F47D-4268-8AF4-56E9392433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1501" y="1028700"/>
            <a:ext cx="5599508" cy="2114550"/>
          </a:xfrm>
        </p:spPr>
        <p:txBody>
          <a:bodyPr/>
          <a:lstStyle/>
          <a:p>
            <a:pPr>
              <a:buClrTx/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Pushes materials apart, cuts things</a:t>
            </a:r>
          </a:p>
          <a:p>
            <a:pPr>
              <a:buClrTx/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axe, doorstop, chisel, nail, saw, jackhammer, bulldozer, snow plow, horse plow, zipper, scissors, airplane wing, knife, fork, bow of a boat or ship</a:t>
            </a:r>
          </a:p>
        </p:txBody>
      </p:sp>
      <p:pic>
        <p:nvPicPr>
          <p:cNvPr id="11275" name="Picture 11">
            <a:extLst>
              <a:ext uri="{FF2B5EF4-FFF2-40B4-BE49-F238E27FC236}">
                <a16:creationId xmlns:a16="http://schemas.microsoft.com/office/drawing/2014/main" id="{C76C78B2-A7ED-4198-B558-3D99FC60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71" y="2732050"/>
            <a:ext cx="1369219" cy="9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9" name="Picture 15">
            <a:extLst>
              <a:ext uri="{FF2B5EF4-FFF2-40B4-BE49-F238E27FC236}">
                <a16:creationId xmlns:a16="http://schemas.microsoft.com/office/drawing/2014/main" id="{491896B5-EE55-41C9-928C-45CE5AEE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6" y="3558778"/>
            <a:ext cx="1657350" cy="118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EA26F360-3836-4F31-A06B-84362673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80" y="3568899"/>
            <a:ext cx="338732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07" name="Picture 43">
            <a:extLst>
              <a:ext uri="{FF2B5EF4-FFF2-40B4-BE49-F238E27FC236}">
                <a16:creationId xmlns:a16="http://schemas.microsoft.com/office/drawing/2014/main" id="{27B1845A-1A44-483E-BA7B-F54D05C85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3486150"/>
            <a:ext cx="1006079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4" name="Picture 50">
            <a:extLst>
              <a:ext uri="{FF2B5EF4-FFF2-40B4-BE49-F238E27FC236}">
                <a16:creationId xmlns:a16="http://schemas.microsoft.com/office/drawing/2014/main" id="{CFDCC106-E4EC-4498-A25C-3BB087A1DFE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54" y="1028700"/>
            <a:ext cx="14668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4B68C0E-BE55-4881-A726-3B13CC78A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Wheel and Axle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EA468836-3A62-44FA-9B6E-96CB2CA40C4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09599" y="971550"/>
            <a:ext cx="6172200" cy="2514600"/>
          </a:xfrm>
        </p:spPr>
        <p:txBody>
          <a:bodyPr/>
          <a:lstStyle/>
          <a:p>
            <a:pPr>
              <a:buClrTx/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it easy to move things by rolling them, and reducing friction</a:t>
            </a:r>
          </a:p>
          <a:p>
            <a:pPr>
              <a:buClrTx/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car, bicycle, office chair, </a:t>
            </a:r>
            <a:b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wheel barrow, shopping cart, </a:t>
            </a:r>
            <a:b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 truck, roller skates </a:t>
            </a:r>
          </a:p>
        </p:txBody>
      </p:sp>
      <p:pic>
        <p:nvPicPr>
          <p:cNvPr id="18439" name="Picture 7">
            <a:extLst>
              <a:ext uri="{FF2B5EF4-FFF2-40B4-BE49-F238E27FC236}">
                <a16:creationId xmlns:a16="http://schemas.microsoft.com/office/drawing/2014/main" id="{747A45E0-DC4B-42A3-B56A-BD5BC97D0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65" y="3261121"/>
            <a:ext cx="1464469" cy="135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8">
            <a:extLst>
              <a:ext uri="{FF2B5EF4-FFF2-40B4-BE49-F238E27FC236}">
                <a16:creationId xmlns:a16="http://schemas.microsoft.com/office/drawing/2014/main" id="{680A11D5-4349-45A6-83E4-B2075F8B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4316">
            <a:off x="5787618" y="2337237"/>
            <a:ext cx="2114550" cy="136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9">
            <a:extLst>
              <a:ext uri="{FF2B5EF4-FFF2-40B4-BE49-F238E27FC236}">
                <a16:creationId xmlns:a16="http://schemas.microsoft.com/office/drawing/2014/main" id="{399C6DB6-0DA8-4687-9090-04551D61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82" y="3936205"/>
            <a:ext cx="1371600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28F4045-2BE0-47C2-82F0-A36093AF5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4560"/>
            <a:ext cx="8229600" cy="8572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Lever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689A64F-BFE3-416E-827E-B37FCF6685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24804" y="1028700"/>
            <a:ext cx="6608491" cy="339447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lifting weight easier by using a fulcrum to redirect force over a longer distance</a:t>
            </a:r>
          </a:p>
          <a:p>
            <a:pPr>
              <a:buClr>
                <a:schemeClr val="tx1"/>
              </a:buClr>
            </a:pPr>
            <a:r>
              <a:rPr lang="en-US" altLang="en-US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see-saw, dump truck, broom, crane arm, hammer claw, crow bar, fishing pole, screwdriver, bottle opener</a:t>
            </a:r>
          </a:p>
          <a:p>
            <a:pPr>
              <a:buClr>
                <a:schemeClr val="tx1"/>
              </a:buClr>
            </a:pPr>
            <a:endParaRPr lang="en-US" altLang="en-US" sz="2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27" name="Group 15">
            <a:extLst>
              <a:ext uri="{FF2B5EF4-FFF2-40B4-BE49-F238E27FC236}">
                <a16:creationId xmlns:a16="http://schemas.microsoft.com/office/drawing/2014/main" id="{1D740907-90DB-4B05-B264-69E3F5E0A1BF}"/>
              </a:ext>
            </a:extLst>
          </p:cNvPr>
          <p:cNvGrpSpPr>
            <a:grpSpLocks/>
          </p:cNvGrpSpPr>
          <p:nvPr/>
        </p:nvGrpSpPr>
        <p:grpSpPr bwMode="auto">
          <a:xfrm>
            <a:off x="3353729" y="3364706"/>
            <a:ext cx="2725341" cy="1058466"/>
            <a:chOff x="3120" y="2784"/>
            <a:chExt cx="2289" cy="889"/>
          </a:xfrm>
        </p:grpSpPr>
        <p:pic>
          <p:nvPicPr>
            <p:cNvPr id="13321" name="Picture 9">
              <a:extLst>
                <a:ext uri="{FF2B5EF4-FFF2-40B4-BE49-F238E27FC236}">
                  <a16:creationId xmlns:a16="http://schemas.microsoft.com/office/drawing/2014/main" id="{E04DBB4F-BF97-466F-A013-A0066E7E9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784"/>
              <a:ext cx="2289" cy="8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22" name="Rectangle 10">
              <a:extLst>
                <a:ext uri="{FF2B5EF4-FFF2-40B4-BE49-F238E27FC236}">
                  <a16:creationId xmlns:a16="http://schemas.microsoft.com/office/drawing/2014/main" id="{85693732-F674-4077-B61D-9682934F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43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323" name="Rectangle 11">
              <a:extLst>
                <a:ext uri="{FF2B5EF4-FFF2-40B4-BE49-F238E27FC236}">
                  <a16:creationId xmlns:a16="http://schemas.microsoft.com/office/drawing/2014/main" id="{519AC8CC-EA15-4D3E-A65A-07E3603BD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32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324" name="Rectangle 12">
              <a:extLst>
                <a:ext uri="{FF2B5EF4-FFF2-40B4-BE49-F238E27FC236}">
                  <a16:creationId xmlns:a16="http://schemas.microsoft.com/office/drawing/2014/main" id="{5DFE16C3-0B44-4A88-BEE0-389848893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360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325" name="Rectangle 13">
              <a:extLst>
                <a:ext uri="{FF2B5EF4-FFF2-40B4-BE49-F238E27FC236}">
                  <a16:creationId xmlns:a16="http://schemas.microsoft.com/office/drawing/2014/main" id="{53F9B292-9102-4800-BCD9-74F52166B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56"/>
              <a:ext cx="57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3326" name="Rectangle 14">
              <a:extLst>
                <a:ext uri="{FF2B5EF4-FFF2-40B4-BE49-F238E27FC236}">
                  <a16:creationId xmlns:a16="http://schemas.microsoft.com/office/drawing/2014/main" id="{19BA98BE-43EC-4401-B2DD-3AF4DD927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120"/>
              <a:ext cx="624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pic>
        <p:nvPicPr>
          <p:cNvPr id="13328" name="Picture 16">
            <a:extLst>
              <a:ext uri="{FF2B5EF4-FFF2-40B4-BE49-F238E27FC236}">
                <a16:creationId xmlns:a16="http://schemas.microsoft.com/office/drawing/2014/main" id="{5DF6AEFE-0070-49ED-AFB7-968D0E5E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914650"/>
            <a:ext cx="13573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0" name="Picture 18">
            <a:extLst>
              <a:ext uri="{FF2B5EF4-FFF2-40B4-BE49-F238E27FC236}">
                <a16:creationId xmlns:a16="http://schemas.microsoft.com/office/drawing/2014/main" id="{7CC63166-C9CD-40FF-9FDF-B17B26F2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038" y="2964656"/>
            <a:ext cx="1387079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>
            <a:extLst>
              <a:ext uri="{FF2B5EF4-FFF2-40B4-BE49-F238E27FC236}">
                <a16:creationId xmlns:a16="http://schemas.microsoft.com/office/drawing/2014/main" id="{F34684C4-ABB3-4789-B26D-4DF4484D2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Inclined Plane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5E98D88-495B-4377-8C43-4C32115B04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4225" y="863203"/>
            <a:ext cx="5932449" cy="3394472"/>
          </a:xfrm>
        </p:spPr>
        <p:txBody>
          <a:bodyPr/>
          <a:lstStyle/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Makes it easier to move objects upward, but you have to go further horizontally</a:t>
            </a:r>
          </a:p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highway or sidewalk ramp, stairs, inclined conveyor belts, switchback roads or trails</a:t>
            </a:r>
          </a:p>
          <a:p>
            <a:pPr>
              <a:buClrTx/>
            </a:pPr>
            <a:endParaRPr lang="en-US" altLang="en-US" sz="21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28" name="AutoShape 8">
            <a:extLst>
              <a:ext uri="{FF2B5EF4-FFF2-40B4-BE49-F238E27FC236}">
                <a16:creationId xmlns:a16="http://schemas.microsoft.com/office/drawing/2014/main" id="{90C61324-7B8B-4673-9569-4D32683D01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00549" y="3829050"/>
            <a:ext cx="2343150" cy="857250"/>
          </a:xfrm>
          <a:prstGeom prst="rtTriangle">
            <a:avLst/>
          </a:prstGeom>
          <a:gradFill rotWithShape="1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D631CF1A-2920-4521-9A33-9123503A2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02" y="2514077"/>
            <a:ext cx="1127522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>
            <a:extLst>
              <a:ext uri="{FF2B5EF4-FFF2-40B4-BE49-F238E27FC236}">
                <a16:creationId xmlns:a16="http://schemas.microsoft.com/office/drawing/2014/main" id="{3ECE899C-ECFB-4137-90B4-8D0F2632A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18" y="3111103"/>
            <a:ext cx="15954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4555CE58-AFF9-444B-B907-D2EC07DB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67" y="2753393"/>
            <a:ext cx="1528763" cy="123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BB7B3F-2CF4-4C37-9FD4-EF7108588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3005"/>
            <a:ext cx="8229600" cy="85725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6091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Screw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E46537A-3C97-481D-ADCC-AC8B03E09F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19478"/>
            <a:ext cx="6655884" cy="1943100"/>
          </a:xfrm>
        </p:spPr>
        <p:txBody>
          <a:bodyPr/>
          <a:lstStyle/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Turns rotation into lengthwise movement</a:t>
            </a:r>
          </a:p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Takes many twists to go a short distance</a:t>
            </a:r>
          </a:p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Holds things together</a:t>
            </a:r>
          </a:p>
          <a:p>
            <a:pPr>
              <a:buClrTx/>
            </a:pPr>
            <a:r>
              <a:rPr lang="en-US" altLang="en-US" sz="2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Examples: screws, bolts, clamps, jar lids, car jack, spinning stools, spiral staircases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F69B5F8-B735-4778-9CE8-1A7960C6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47" y="3326606"/>
            <a:ext cx="1310879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4050527C-DA56-4268-9CDE-4C2C1117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9" y="3140462"/>
            <a:ext cx="1543050" cy="1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C262FA2B-1DB1-495F-8659-3A04D9CE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7145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Picture 29">
            <a:extLst>
              <a:ext uri="{FF2B5EF4-FFF2-40B4-BE49-F238E27FC236}">
                <a16:creationId xmlns:a16="http://schemas.microsoft.com/office/drawing/2014/main" id="{EFCC9BA8-8862-4C5C-9205-1FCF487A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84" y="3129136"/>
            <a:ext cx="1363266" cy="181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7" name="Picture 35">
            <a:extLst>
              <a:ext uri="{FF2B5EF4-FFF2-40B4-BE49-F238E27FC236}">
                <a16:creationId xmlns:a16="http://schemas.microsoft.com/office/drawing/2014/main" id="{3FFF0F07-3F3D-4AB7-AA56-B3E9ECE4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16" y="3829051"/>
            <a:ext cx="1200150" cy="11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9" name="Picture 37">
            <a:extLst>
              <a:ext uri="{FF2B5EF4-FFF2-40B4-BE49-F238E27FC236}">
                <a16:creationId xmlns:a16="http://schemas.microsoft.com/office/drawing/2014/main" id="{A366FCCD-26A8-435B-B776-EBEF74EB6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749" y="2848571"/>
            <a:ext cx="891779" cy="19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3ED766-77BB-4743-A95C-89936E6EE135}"/>
</file>

<file path=customXml/itemProps2.xml><?xml version="1.0" encoding="utf-8"?>
<ds:datastoreItem xmlns:ds="http://schemas.openxmlformats.org/officeDocument/2006/customXml" ds:itemID="{E0269158-B8BD-4946-95A7-344A5A66EB96}">
  <ds:schemaRefs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d5c732d2-f217-444a-91d8-37c5714ca695"/>
    <ds:schemaRef ds:uri="http://schemas.openxmlformats.org/package/2006/metadata/core-properties"/>
    <ds:schemaRef ds:uri="http://schemas.microsoft.com/office/infopath/2007/PartnerControls"/>
    <ds:schemaRef ds:uri="8f659357-f805-491c-ad0b-5621b2de646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D99446F-9AA1-4488-AF5B-722DAF4675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483</Words>
  <Application>Microsoft Office PowerPoint</Application>
  <PresentationFormat>On-screen Show (16:9)</PresentationFormat>
  <Paragraphs>61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Open Sans</vt:lpstr>
      <vt:lpstr>Simple Light</vt:lpstr>
      <vt:lpstr>PowerPoint Presentation</vt:lpstr>
      <vt:lpstr>PowerPoint Presentation</vt:lpstr>
      <vt:lpstr>Simple machines are machines with few or no moving parts that are used to make work easier</vt:lpstr>
      <vt:lpstr>Types of Simple Machines</vt:lpstr>
      <vt:lpstr>Wedge</vt:lpstr>
      <vt:lpstr>Wheel and Axle</vt:lpstr>
      <vt:lpstr>Lever</vt:lpstr>
      <vt:lpstr>Inclined Plane</vt:lpstr>
      <vt:lpstr>Screw</vt:lpstr>
      <vt:lpstr>Pulley</vt:lpstr>
      <vt:lpstr>Why Use Simple Machines?</vt:lpstr>
      <vt:lpstr>Complex Machines</vt:lpstr>
      <vt:lpstr>Summary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 Chaker</dc:creator>
  <cp:lastModifiedBy>BAKER Mark [Southern River College]</cp:lastModifiedBy>
  <cp:revision>6</cp:revision>
  <dcterms:modified xsi:type="dcterms:W3CDTF">2023-11-22T12:52:45Z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MediaServiceImageTags">
    <vt:lpwstr/>
  </property>
</Properties>
</file>