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62" r:id="rId8"/>
    <p:sldId id="259" r:id="rId9"/>
    <p:sldId id="261"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96" autoAdjust="0"/>
    <p:restoredTop sz="94660"/>
  </p:normalViewPr>
  <p:slideViewPr>
    <p:cSldViewPr snapToGrid="0">
      <p:cViewPr varScale="1">
        <p:scale>
          <a:sx n="86" d="100"/>
          <a:sy n="86" d="100"/>
        </p:scale>
        <p:origin x="37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youtube.com/watch?v=iAjgwfhtWD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facebook.com/NITVAustralia/videos/astro-kirsten-the-physics-of-the-woomera/4990983644285685/"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AU" dirty="0"/>
              <a:t>First Nations’ peoples’ knowledge and exploitation of levers</a:t>
            </a:r>
          </a:p>
        </p:txBody>
      </p:sp>
      <p:sp>
        <p:nvSpPr>
          <p:cNvPr id="3" name="Subtitle 2"/>
          <p:cNvSpPr>
            <a:spLocks noGrp="1"/>
          </p:cNvSpPr>
          <p:nvPr>
            <p:ph type="subTitle" idx="1"/>
          </p:nvPr>
        </p:nvSpPr>
        <p:spPr/>
        <p:txBody>
          <a:bodyPr/>
          <a:lstStyle/>
          <a:p>
            <a:endParaRPr lang="en-AU"/>
          </a:p>
        </p:txBody>
      </p:sp>
    </p:spTree>
    <p:extLst>
      <p:ext uri="{BB962C8B-B14F-4D97-AF65-F5344CB8AC3E}">
        <p14:creationId xmlns:p14="http://schemas.microsoft.com/office/powerpoint/2010/main" val="1437595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hlinkClick r:id="rId2"/>
              </a:rPr>
              <a:t>The Woomera</a:t>
            </a:r>
            <a:endParaRPr lang="en-AU" dirty="0"/>
          </a:p>
        </p:txBody>
      </p:sp>
      <p:sp>
        <p:nvSpPr>
          <p:cNvPr id="3" name="Content Placeholder 2"/>
          <p:cNvSpPr>
            <a:spLocks noGrp="1"/>
          </p:cNvSpPr>
          <p:nvPr>
            <p:ph idx="1"/>
          </p:nvPr>
        </p:nvSpPr>
        <p:spPr>
          <a:xfrm>
            <a:off x="2592925" y="1551605"/>
            <a:ext cx="8915400" cy="3777622"/>
          </a:xfrm>
        </p:spPr>
        <p:txBody>
          <a:bodyPr/>
          <a:lstStyle/>
          <a:p>
            <a:r>
              <a:rPr lang="en-AU" dirty="0"/>
              <a:t>The woomera is uniquely Aboriginal invention that uses leverage to allow a spear to be thrown up to three times further. </a:t>
            </a:r>
          </a:p>
          <a:p>
            <a:r>
              <a:rPr lang="en-AU" dirty="0"/>
              <a:t>Witnesses report seeing spears thrown with enough force to skewer the trunk of a full-grown eucalyptus tree! </a:t>
            </a:r>
          </a:p>
          <a:p>
            <a:r>
              <a:rPr lang="en-AU" dirty="0"/>
              <a:t>Typically, the woomera was made by shaping a piece of hardwood into a long, thin handle and attaching a stone to the base to hold a spear-end in place.</a:t>
            </a:r>
          </a:p>
        </p:txBody>
      </p:sp>
      <p:pic>
        <p:nvPicPr>
          <p:cNvPr id="1028" name="Picture 4" descr="Flickr/photobom CC BY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7196" y="3986359"/>
            <a:ext cx="4774643" cy="2685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224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is a Woomera made?</a:t>
            </a:r>
          </a:p>
        </p:txBody>
      </p:sp>
      <p:sp>
        <p:nvSpPr>
          <p:cNvPr id="3" name="Content Placeholder 2"/>
          <p:cNvSpPr>
            <a:spLocks noGrp="1"/>
          </p:cNvSpPr>
          <p:nvPr>
            <p:ph idx="1"/>
          </p:nvPr>
        </p:nvSpPr>
        <p:spPr>
          <a:xfrm>
            <a:off x="1894788" y="1435985"/>
            <a:ext cx="6825006" cy="5143923"/>
          </a:xfrm>
        </p:spPr>
        <p:txBody>
          <a:bodyPr>
            <a:normAutofit/>
          </a:bodyPr>
          <a:lstStyle/>
          <a:p>
            <a:r>
              <a:rPr lang="en-AU" dirty="0"/>
              <a:t>Crafted out of hardwood, such as mulga, and range in length from approx. 50 to 100cm. </a:t>
            </a:r>
          </a:p>
          <a:p>
            <a:r>
              <a:rPr lang="en-AU" dirty="0"/>
              <a:t>Spear-thrower design, including its dimensions, was carefully refined and optimised for each individual user and carefully matched to the projectile type used. </a:t>
            </a:r>
          </a:p>
          <a:p>
            <a:r>
              <a:rPr lang="en-AU" dirty="0"/>
              <a:t>They have a variety of shapes and widths, but typically they taper towards the gripping end and have notches coated in resin cut on either side at one end to form a hand grip. </a:t>
            </a:r>
          </a:p>
          <a:p>
            <a:r>
              <a:rPr lang="en-AU" dirty="0"/>
              <a:t>The other end is narrow and has a ‘peg’ that is designed to fit into a socket or notch at the base of the spear.</a:t>
            </a:r>
          </a:p>
        </p:txBody>
      </p:sp>
      <p:pic>
        <p:nvPicPr>
          <p:cNvPr id="5" name="Picture 6" descr="Aboriginal Woomera | Woomera weapon | sell woomera | Woomer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9794" y="1348032"/>
            <a:ext cx="3458971" cy="4875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66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is a Woomera made?</a:t>
            </a:r>
          </a:p>
        </p:txBody>
      </p:sp>
      <p:sp>
        <p:nvSpPr>
          <p:cNvPr id="3" name="Content Placeholder 2"/>
          <p:cNvSpPr>
            <a:spLocks noGrp="1"/>
          </p:cNvSpPr>
          <p:nvPr>
            <p:ph idx="1"/>
          </p:nvPr>
        </p:nvSpPr>
        <p:spPr>
          <a:xfrm>
            <a:off x="1894788" y="1435985"/>
            <a:ext cx="6825006" cy="5143923"/>
          </a:xfrm>
        </p:spPr>
        <p:txBody>
          <a:bodyPr>
            <a:normAutofit/>
          </a:bodyPr>
          <a:lstStyle/>
          <a:p>
            <a:r>
              <a:rPr lang="en-AU" dirty="0"/>
              <a:t>More technically called a dart. The ‘peg’ can be either integrated into the structure or made from an animal’s tooth or claw and attached by sinew and resin. </a:t>
            </a:r>
          </a:p>
          <a:p>
            <a:r>
              <a:rPr lang="en-AU" dirty="0"/>
              <a:t>Spears up to three metres in length rest on a spear-thrower and are gripped by the spear-throwing hand. </a:t>
            </a:r>
          </a:p>
          <a:p>
            <a:r>
              <a:rPr lang="en-AU" dirty="0"/>
              <a:t>The ‘peg’ is crucial in transmitting force to the spear allowing it to be propelled at a higher velocity than can be achieved by hand alone. </a:t>
            </a:r>
          </a:p>
          <a:p>
            <a:r>
              <a:rPr lang="en-AU" dirty="0"/>
              <a:t>The ‘peg’ also focuses the propelling force enhancing the accuracy of the throw.  </a:t>
            </a:r>
          </a:p>
          <a:p>
            <a:endParaRPr lang="en-AU" dirty="0"/>
          </a:p>
        </p:txBody>
      </p:sp>
      <p:pic>
        <p:nvPicPr>
          <p:cNvPr id="4" name="Picture 4" descr="https://s3.eu-west-2.amazonaws.com/grpl-mylearning/resources/yorkshire-world-collections-spear-thrower/aboriginal-spear-thrower-poi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5400000">
            <a:off x="8132757" y="2374769"/>
            <a:ext cx="4686300" cy="327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0514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hlinkClick r:id="rId2"/>
              </a:rPr>
              <a:t>The Physics of a Woomera</a:t>
            </a:r>
            <a:endParaRPr lang="en-AU" dirty="0"/>
          </a:p>
        </p:txBody>
      </p:sp>
      <p:sp>
        <p:nvSpPr>
          <p:cNvPr id="3" name="Content Placeholder 2"/>
          <p:cNvSpPr>
            <a:spLocks noGrp="1"/>
          </p:cNvSpPr>
          <p:nvPr>
            <p:ph idx="1"/>
          </p:nvPr>
        </p:nvSpPr>
        <p:spPr>
          <a:xfrm>
            <a:off x="2400676" y="1435988"/>
            <a:ext cx="9579396" cy="3777622"/>
          </a:xfrm>
        </p:spPr>
        <p:txBody>
          <a:bodyPr/>
          <a:lstStyle/>
          <a:p>
            <a:r>
              <a:rPr lang="en-AU" dirty="0"/>
              <a:t>The </a:t>
            </a:r>
            <a:r>
              <a:rPr lang="en-AU" i="1" dirty="0"/>
              <a:t>spear thrower</a:t>
            </a:r>
            <a:r>
              <a:rPr lang="en-AU" dirty="0"/>
              <a:t> (also called a woomera) is used with a spear. It acts as a </a:t>
            </a:r>
            <a:r>
              <a:rPr lang="en-AU" b="1" dirty="0"/>
              <a:t>lever</a:t>
            </a:r>
            <a:r>
              <a:rPr lang="en-AU" dirty="0"/>
              <a:t> to project the spear with force and speed.  This enabled the thrower to increase the spear’s trajectory over a longer distance than could be done by human hand alone. </a:t>
            </a:r>
          </a:p>
          <a:p>
            <a:r>
              <a:rPr lang="en-AU" dirty="0"/>
              <a:t>A spike at the end of the thrower held the spear in place behind the thrower’s head thus extending their reach, just like the gadget that dog walkers use when they throw a ball for their dog.</a:t>
            </a:r>
          </a:p>
        </p:txBody>
      </p:sp>
      <p:pic>
        <p:nvPicPr>
          <p:cNvPr id="2050" name="Picture 2" descr="The spear thrower is shaped a bit like a western style dress tie.  The wide area of the  thrower is carved with patterns and the handle is covered by a kind of tree g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25" y="3635600"/>
            <a:ext cx="4508598" cy="315601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etch It Pet Toy Dog Ball Launcher / Throwing Arm (Gree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44759" y="3487917"/>
            <a:ext cx="3202141" cy="3202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8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details of how it works</a:t>
            </a:r>
          </a:p>
        </p:txBody>
      </p:sp>
      <p:sp>
        <p:nvSpPr>
          <p:cNvPr id="3" name="Content Placeholder 2"/>
          <p:cNvSpPr>
            <a:spLocks noGrp="1"/>
          </p:cNvSpPr>
          <p:nvPr>
            <p:ph idx="1"/>
          </p:nvPr>
        </p:nvSpPr>
        <p:spPr>
          <a:xfrm>
            <a:off x="2592924" y="1473723"/>
            <a:ext cx="9181153" cy="5125040"/>
          </a:xfrm>
        </p:spPr>
        <p:txBody>
          <a:bodyPr>
            <a:normAutofit fontScale="77500" lnSpcReduction="20000"/>
          </a:bodyPr>
          <a:lstStyle/>
          <a:p>
            <a:r>
              <a:rPr lang="en-AU" dirty="0"/>
              <a:t>Throwing a spear using a spear-thrower involves a complex interaction and co-ordination of the thrower’s skeleton and muscles. Since the spear-throwing process involves a series of levers, defining which class of lever applies is often debated. </a:t>
            </a:r>
          </a:p>
          <a:p>
            <a:r>
              <a:rPr lang="en-AU" dirty="0"/>
              <a:t>When viewing the system of spear-thrower and spear in isolation, it can be classified as a second-class lever, where the fulcrum as well as the load are situated at the peg. </a:t>
            </a:r>
          </a:p>
          <a:p>
            <a:r>
              <a:rPr lang="en-AU" dirty="0"/>
              <a:t>When including the arm and wrist action, a spear-thrower can be classified as a first-order lever which positions the fulcrum between the effort arm and the load arm. </a:t>
            </a:r>
          </a:p>
          <a:p>
            <a:r>
              <a:rPr lang="en-AU" dirty="0"/>
              <a:t>The effort force exerted by the thrower’s hand pivots around the wrist, acting as the fulcrum to move the spear positioned at the longer end of the thrower. The distance from the wrist to the shorter (proximal) end of the spear-thrower is very much smaller than the distance from the wrist to the other (distal) end of the thrower. </a:t>
            </a:r>
          </a:p>
          <a:p>
            <a:r>
              <a:rPr lang="en-AU" dirty="0"/>
              <a:t>Consequently, as the farther end of the spear-thrower moves through a much greater distance than the nearer end but in the same amount of time, it moves at a much greater speed. The spear-thrower acts as a speed multiplier, which comes at a cost to the mass of the projectile that can be propelled in this way.</a:t>
            </a:r>
            <a:r>
              <a:rPr lang="en-AU"/>
              <a:t> </a:t>
            </a:r>
          </a:p>
          <a:p>
            <a:r>
              <a:rPr lang="en-AU"/>
              <a:t>Spears </a:t>
            </a:r>
            <a:r>
              <a:rPr lang="en-AU" dirty="0"/>
              <a:t>thrown with the aid of longer spear-throwers are therefore typically lighter than those that are designed to be thrown by relatively shorter spear-throwers. This also means that spears thrown by spear-throwers need to be lighter than spears thrown by hand. The development of light-weight, balanced projectiles exploited the full potential of the spear-thrower and established a new method of casting spears at greatly increased velocity. </a:t>
            </a:r>
          </a:p>
          <a:p>
            <a:r>
              <a:rPr lang="en-AU" dirty="0"/>
              <a:t>When forces on an object are balanced, the object’s motion stays constant. The unbalanced force applied to a spear by the spear-thrower causes it to accelerate from rest. Once launched, the unbalanced forces acting on the spear are air resistance, causing it to slow down, and the Earth’s gravitational attraction, causing it to fall.  </a:t>
            </a:r>
          </a:p>
          <a:p>
            <a:endParaRPr lang="en-AU" dirty="0"/>
          </a:p>
        </p:txBody>
      </p:sp>
    </p:spTree>
    <p:extLst>
      <p:ext uri="{BB962C8B-B14F-4D97-AF65-F5344CB8AC3E}">
        <p14:creationId xmlns:p14="http://schemas.microsoft.com/office/powerpoint/2010/main" val="539756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multi-purpose tool!</a:t>
            </a:r>
          </a:p>
        </p:txBody>
      </p:sp>
      <p:sp>
        <p:nvSpPr>
          <p:cNvPr id="3" name="Content Placeholder 2"/>
          <p:cNvSpPr>
            <a:spLocks noGrp="1"/>
          </p:cNvSpPr>
          <p:nvPr>
            <p:ph idx="1"/>
          </p:nvPr>
        </p:nvSpPr>
        <p:spPr>
          <a:xfrm>
            <a:off x="2447810" y="1454255"/>
            <a:ext cx="8915400" cy="3777622"/>
          </a:xfrm>
        </p:spPr>
        <p:txBody>
          <a:bodyPr>
            <a:normAutofit/>
          </a:bodyPr>
          <a:lstStyle/>
          <a:p>
            <a:r>
              <a:rPr lang="en-AU" dirty="0"/>
              <a:t>Many examples of spear-throwers are elaborately decorated indicating their cultural significance. Spear-throwers from central Australia were light-weight and easily portable and designed to be used as a multipurpose tool. </a:t>
            </a:r>
          </a:p>
          <a:p>
            <a:r>
              <a:rPr lang="en-AU" dirty="0"/>
              <a:t>The spear-thrower could be useful as a shield, and could also be used as a fire saw, a digging stick, a receptacle for mixing ochre, a carrying dish, or as a percussion device during ceremonies. </a:t>
            </a:r>
          </a:p>
          <a:p>
            <a:r>
              <a:rPr lang="en-AU" dirty="0"/>
              <a:t>Some examples from central Australia have a sharp piece of rock embedded in the handle and held in place with spinifex resin. This enabled the spear-thrower to be also used as a tool for cutting, chiselling, shaping, and sharpening.  </a:t>
            </a:r>
          </a:p>
          <a:p>
            <a:endParaRPr lang="en-AU" dirty="0"/>
          </a:p>
        </p:txBody>
      </p:sp>
      <p:pic>
        <p:nvPicPr>
          <p:cNvPr id="5124" name="Picture 4" descr="Woomera by Turkey Tolson Tjupurrula from Ikuntji, Central Australia created  a 75 cm painting SOLD at the Aboriginal Art Store"/>
          <p:cNvPicPr>
            <a:picLocks noChangeAspect="1" noChangeArrowheads="1"/>
          </p:cNvPicPr>
          <p:nvPr/>
        </p:nvPicPr>
        <p:blipFill rotWithShape="1">
          <a:blip r:embed="rId2">
            <a:extLst>
              <a:ext uri="{28A0092B-C50C-407E-A947-70E740481C1C}">
                <a14:useLocalDpi xmlns:a14="http://schemas.microsoft.com/office/drawing/2010/main" val="0"/>
              </a:ext>
            </a:extLst>
          </a:blip>
          <a:srcRect t="29882" b="31157"/>
          <a:stretch/>
        </p:blipFill>
        <p:spPr bwMode="auto">
          <a:xfrm>
            <a:off x="5759777" y="4996207"/>
            <a:ext cx="5408858" cy="1508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78967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23F6391-9977-4FC3-BC8C-47429D7A1E0E}"/>
</file>

<file path=customXml/itemProps2.xml><?xml version="1.0" encoding="utf-8"?>
<ds:datastoreItem xmlns:ds="http://schemas.openxmlformats.org/officeDocument/2006/customXml" ds:itemID="{6307A8CA-2411-4346-AAA3-8CBEA5116A86}">
  <ds:schemaRefs>
    <ds:schemaRef ds:uri="http://schemas.microsoft.com/sharepoint/v3/contenttype/forms"/>
  </ds:schemaRefs>
</ds:datastoreItem>
</file>

<file path=customXml/itemProps3.xml><?xml version="1.0" encoding="utf-8"?>
<ds:datastoreItem xmlns:ds="http://schemas.openxmlformats.org/officeDocument/2006/customXml" ds:itemID="{5FE8AE35-D288-4E5C-9B3A-4AD9C57C452E}">
  <ds:schemaRefs>
    <ds:schemaRef ds:uri="http://schemas.openxmlformats.org/package/2006/metadata/core-properties"/>
    <ds:schemaRef ds:uri="http://schemas.microsoft.com/office/2006/metadata/properties"/>
    <ds:schemaRef ds:uri="http://purl.org/dc/dcmitype/"/>
    <ds:schemaRef ds:uri="http://schemas.microsoft.com/office/2006/documentManagement/types"/>
    <ds:schemaRef ds:uri="http://purl.org/dc/terms/"/>
    <ds:schemaRef ds:uri="d5c732d2-f217-444a-91d8-37c5714ca695"/>
    <ds:schemaRef ds:uri="http://schemas.microsoft.com/office/infopath/2007/PartnerControls"/>
    <ds:schemaRef ds:uri="8f659357-f805-491c-ad0b-5621b2de6466"/>
    <ds:schemaRef ds:uri="http://www.w3.org/XML/1998/namespac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Wisp</Template>
  <TotalTime>343</TotalTime>
  <Words>885</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Wisp</vt:lpstr>
      <vt:lpstr>First Nations’ peoples’ knowledge and exploitation of levers</vt:lpstr>
      <vt:lpstr>The Woomera</vt:lpstr>
      <vt:lpstr>How is a Woomera made?</vt:lpstr>
      <vt:lpstr>How is a Woomera made?</vt:lpstr>
      <vt:lpstr>The Physics of a Woomera</vt:lpstr>
      <vt:lpstr>The details of how it works</vt:lpstr>
      <vt:lpstr>A multi-purpose tool!</vt:lpstr>
    </vt:vector>
  </TitlesOfParts>
  <Company>Department of Education Western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ARMSTRONG Leisa [Rossmoyne Senior High School]</dc:creator>
  <cp:lastModifiedBy>COOPER Sarina [Southern River College]</cp:lastModifiedBy>
  <cp:revision>9</cp:revision>
  <dcterms:created xsi:type="dcterms:W3CDTF">2021-09-17T01:04:07Z</dcterms:created>
  <dcterms:modified xsi:type="dcterms:W3CDTF">2022-11-21T01:15:20Z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